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s/slide6.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app.xml" ContentType="application/vnd.openxmlformats-officedocument.extended-properties+xml"/>
  <Override PartName="/ppt/tags/tag13.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4.xml" ContentType="application/vnd.openxmlformats-officedocument.presentationml.tags+xml"/>
  <Override PartName="/ppt/tags/tag9.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31"/>
  </p:notesMasterIdLst>
  <p:sldIdLst>
    <p:sldId id="256" r:id="rId3"/>
    <p:sldId id="268" r:id="rId4"/>
    <p:sldId id="260" r:id="rId5"/>
    <p:sldId id="273" r:id="rId6"/>
    <p:sldId id="285" r:id="rId7"/>
    <p:sldId id="274" r:id="rId8"/>
    <p:sldId id="287" r:id="rId9"/>
    <p:sldId id="272" r:id="rId10"/>
    <p:sldId id="276" r:id="rId11"/>
    <p:sldId id="293" r:id="rId12"/>
    <p:sldId id="290" r:id="rId13"/>
    <p:sldId id="277" r:id="rId14"/>
    <p:sldId id="278" r:id="rId15"/>
    <p:sldId id="292" r:id="rId16"/>
    <p:sldId id="275" r:id="rId17"/>
    <p:sldId id="289" r:id="rId18"/>
    <p:sldId id="286" r:id="rId19"/>
    <p:sldId id="291" r:id="rId20"/>
    <p:sldId id="288" r:id="rId21"/>
    <p:sldId id="294" r:id="rId22"/>
    <p:sldId id="295" r:id="rId23"/>
    <p:sldId id="279" r:id="rId24"/>
    <p:sldId id="280" r:id="rId25"/>
    <p:sldId id="282" r:id="rId26"/>
    <p:sldId id="283" r:id="rId27"/>
    <p:sldId id="296" r:id="rId28"/>
    <p:sldId id="297" r:id="rId29"/>
    <p:sldId id="271"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B18"/>
    <a:srgbClr val="171717"/>
    <a:srgbClr val="D96727"/>
    <a:srgbClr val="0770B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160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689-7701-40A1-BFCA-999B9EB04520}" type="datetimeFigureOut">
              <a:rPr lang="fr-CA" smtClean="0"/>
              <a:t>2019-09-05</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D6F5B-7379-4A52-B6BA-B7D94E2E8831}" type="slidenum">
              <a:rPr lang="fr-CA" smtClean="0"/>
              <a:t>‹N°›</a:t>
            </a:fld>
            <a:endParaRPr lang="fr-CA"/>
          </a:p>
        </p:txBody>
      </p:sp>
    </p:spTree>
    <p:extLst>
      <p:ext uri="{BB962C8B-B14F-4D97-AF65-F5344CB8AC3E}">
        <p14:creationId xmlns:p14="http://schemas.microsoft.com/office/powerpoint/2010/main" val="144068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3</a:t>
            </a:fld>
            <a:endParaRPr lang="fr-CA"/>
          </a:p>
        </p:txBody>
      </p:sp>
    </p:spTree>
    <p:extLst>
      <p:ext uri="{BB962C8B-B14F-4D97-AF65-F5344CB8AC3E}">
        <p14:creationId xmlns:p14="http://schemas.microsoft.com/office/powerpoint/2010/main" val="182972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13</a:t>
            </a:fld>
            <a:endParaRPr lang="fr-CA"/>
          </a:p>
        </p:txBody>
      </p:sp>
    </p:spTree>
    <p:extLst>
      <p:ext uri="{BB962C8B-B14F-4D97-AF65-F5344CB8AC3E}">
        <p14:creationId xmlns:p14="http://schemas.microsoft.com/office/powerpoint/2010/main" val="2078451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14</a:t>
            </a:fld>
            <a:endParaRPr lang="fr-CA"/>
          </a:p>
        </p:txBody>
      </p:sp>
    </p:spTree>
    <p:extLst>
      <p:ext uri="{BB962C8B-B14F-4D97-AF65-F5344CB8AC3E}">
        <p14:creationId xmlns:p14="http://schemas.microsoft.com/office/powerpoint/2010/main" val="18133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15</a:t>
            </a:fld>
            <a:endParaRPr lang="fr-CA"/>
          </a:p>
        </p:txBody>
      </p:sp>
    </p:spTree>
    <p:extLst>
      <p:ext uri="{BB962C8B-B14F-4D97-AF65-F5344CB8AC3E}">
        <p14:creationId xmlns:p14="http://schemas.microsoft.com/office/powerpoint/2010/main" val="212493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16</a:t>
            </a:fld>
            <a:endParaRPr lang="fr-CA"/>
          </a:p>
        </p:txBody>
      </p:sp>
    </p:spTree>
    <p:extLst>
      <p:ext uri="{BB962C8B-B14F-4D97-AF65-F5344CB8AC3E}">
        <p14:creationId xmlns:p14="http://schemas.microsoft.com/office/powerpoint/2010/main" val="1450719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17</a:t>
            </a:fld>
            <a:endParaRPr lang="fr-CA"/>
          </a:p>
        </p:txBody>
      </p:sp>
    </p:spTree>
    <p:extLst>
      <p:ext uri="{BB962C8B-B14F-4D97-AF65-F5344CB8AC3E}">
        <p14:creationId xmlns:p14="http://schemas.microsoft.com/office/powerpoint/2010/main" val="75668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18</a:t>
            </a:fld>
            <a:endParaRPr lang="fr-CA"/>
          </a:p>
        </p:txBody>
      </p:sp>
    </p:spTree>
    <p:extLst>
      <p:ext uri="{BB962C8B-B14F-4D97-AF65-F5344CB8AC3E}">
        <p14:creationId xmlns:p14="http://schemas.microsoft.com/office/powerpoint/2010/main" val="76941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19</a:t>
            </a:fld>
            <a:endParaRPr lang="fr-CA"/>
          </a:p>
        </p:txBody>
      </p:sp>
    </p:spTree>
    <p:extLst>
      <p:ext uri="{BB962C8B-B14F-4D97-AF65-F5344CB8AC3E}">
        <p14:creationId xmlns:p14="http://schemas.microsoft.com/office/powerpoint/2010/main" val="189422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20</a:t>
            </a:fld>
            <a:endParaRPr lang="fr-CA"/>
          </a:p>
        </p:txBody>
      </p:sp>
    </p:spTree>
    <p:extLst>
      <p:ext uri="{BB962C8B-B14F-4D97-AF65-F5344CB8AC3E}">
        <p14:creationId xmlns:p14="http://schemas.microsoft.com/office/powerpoint/2010/main" val="232924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21</a:t>
            </a:fld>
            <a:endParaRPr lang="fr-CA"/>
          </a:p>
        </p:txBody>
      </p:sp>
    </p:spTree>
    <p:extLst>
      <p:ext uri="{BB962C8B-B14F-4D97-AF65-F5344CB8AC3E}">
        <p14:creationId xmlns:p14="http://schemas.microsoft.com/office/powerpoint/2010/main" val="4186364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22</a:t>
            </a:fld>
            <a:endParaRPr lang="fr-CA"/>
          </a:p>
        </p:txBody>
      </p:sp>
    </p:spTree>
    <p:extLst>
      <p:ext uri="{BB962C8B-B14F-4D97-AF65-F5344CB8AC3E}">
        <p14:creationId xmlns:p14="http://schemas.microsoft.com/office/powerpoint/2010/main" val="161815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4</a:t>
            </a:fld>
            <a:endParaRPr lang="fr-CA"/>
          </a:p>
        </p:txBody>
      </p:sp>
    </p:spTree>
    <p:extLst>
      <p:ext uri="{BB962C8B-B14F-4D97-AF65-F5344CB8AC3E}">
        <p14:creationId xmlns:p14="http://schemas.microsoft.com/office/powerpoint/2010/main" val="2614740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23</a:t>
            </a:fld>
            <a:endParaRPr lang="fr-CA"/>
          </a:p>
        </p:txBody>
      </p:sp>
    </p:spTree>
    <p:extLst>
      <p:ext uri="{BB962C8B-B14F-4D97-AF65-F5344CB8AC3E}">
        <p14:creationId xmlns:p14="http://schemas.microsoft.com/office/powerpoint/2010/main" val="50140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24</a:t>
            </a:fld>
            <a:endParaRPr lang="fr-CA"/>
          </a:p>
        </p:txBody>
      </p:sp>
    </p:spTree>
    <p:extLst>
      <p:ext uri="{BB962C8B-B14F-4D97-AF65-F5344CB8AC3E}">
        <p14:creationId xmlns:p14="http://schemas.microsoft.com/office/powerpoint/2010/main" val="235368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25</a:t>
            </a:fld>
            <a:endParaRPr lang="fr-CA"/>
          </a:p>
        </p:txBody>
      </p:sp>
    </p:spTree>
    <p:extLst>
      <p:ext uri="{BB962C8B-B14F-4D97-AF65-F5344CB8AC3E}">
        <p14:creationId xmlns:p14="http://schemas.microsoft.com/office/powerpoint/2010/main" val="296361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5</a:t>
            </a:fld>
            <a:endParaRPr lang="fr-CA"/>
          </a:p>
        </p:txBody>
      </p:sp>
    </p:spTree>
    <p:extLst>
      <p:ext uri="{BB962C8B-B14F-4D97-AF65-F5344CB8AC3E}">
        <p14:creationId xmlns:p14="http://schemas.microsoft.com/office/powerpoint/2010/main" val="193807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6</a:t>
            </a:fld>
            <a:endParaRPr lang="fr-CA"/>
          </a:p>
        </p:txBody>
      </p:sp>
    </p:spTree>
    <p:extLst>
      <p:ext uri="{BB962C8B-B14F-4D97-AF65-F5344CB8AC3E}">
        <p14:creationId xmlns:p14="http://schemas.microsoft.com/office/powerpoint/2010/main" val="182660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8</a:t>
            </a:fld>
            <a:endParaRPr lang="fr-CA"/>
          </a:p>
        </p:txBody>
      </p:sp>
    </p:spTree>
    <p:extLst>
      <p:ext uri="{BB962C8B-B14F-4D97-AF65-F5344CB8AC3E}">
        <p14:creationId xmlns:p14="http://schemas.microsoft.com/office/powerpoint/2010/main" val="101526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9</a:t>
            </a:fld>
            <a:endParaRPr lang="fr-CA"/>
          </a:p>
        </p:txBody>
      </p:sp>
    </p:spTree>
    <p:extLst>
      <p:ext uri="{BB962C8B-B14F-4D97-AF65-F5344CB8AC3E}">
        <p14:creationId xmlns:p14="http://schemas.microsoft.com/office/powerpoint/2010/main" val="146212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10</a:t>
            </a:fld>
            <a:endParaRPr lang="fr-CA"/>
          </a:p>
        </p:txBody>
      </p:sp>
    </p:spTree>
    <p:extLst>
      <p:ext uri="{BB962C8B-B14F-4D97-AF65-F5344CB8AC3E}">
        <p14:creationId xmlns:p14="http://schemas.microsoft.com/office/powerpoint/2010/main" val="1476670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11</a:t>
            </a:fld>
            <a:endParaRPr lang="fr-CA"/>
          </a:p>
        </p:txBody>
      </p:sp>
    </p:spTree>
    <p:extLst>
      <p:ext uri="{BB962C8B-B14F-4D97-AF65-F5344CB8AC3E}">
        <p14:creationId xmlns:p14="http://schemas.microsoft.com/office/powerpoint/2010/main" val="212713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12</a:t>
            </a:fld>
            <a:endParaRPr lang="fr-CA"/>
          </a:p>
        </p:txBody>
      </p:sp>
    </p:spTree>
    <p:extLst>
      <p:ext uri="{BB962C8B-B14F-4D97-AF65-F5344CB8AC3E}">
        <p14:creationId xmlns:p14="http://schemas.microsoft.com/office/powerpoint/2010/main" val="410089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2019-09-05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16790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2019-09-05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0233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2019-09-05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2004018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Modifier le style des sous-titres du masque</a:t>
            </a:r>
            <a:endParaRPr lang="en-US" dirty="0"/>
          </a:p>
        </p:txBody>
      </p:sp>
      <p:sp>
        <p:nvSpPr>
          <p:cNvPr id="7" name="Date Placeholder 6"/>
          <p:cNvSpPr>
            <a:spLocks noGrp="1"/>
          </p:cNvSpPr>
          <p:nvPr>
            <p:ph type="dt" sz="half" idx="10"/>
          </p:nvPr>
        </p:nvSpPr>
        <p:spPr/>
        <p:txBody>
          <a:bodyPr/>
          <a:lstStyle/>
          <a:p>
            <a:fld id="{7D4372F1-AF22-445E-8FD1-A5C234A4A395}" type="datetime1">
              <a:rPr lang="fr-FR" smtClean="0"/>
              <a:t>05/09/2019</a:t>
            </a:fld>
            <a:endParaRPr lang="fr-FR"/>
          </a:p>
        </p:txBody>
      </p:sp>
      <p:sp>
        <p:nvSpPr>
          <p:cNvPr id="8" name="Footer Placeholder 7"/>
          <p:cNvSpPr>
            <a:spLocks noGrp="1"/>
          </p:cNvSpPr>
          <p:nvPr>
            <p:ph type="ftr" sz="quarter" idx="11"/>
          </p:nvPr>
        </p:nvSpPr>
        <p:spPr/>
        <p:txBody>
          <a:bodyPr/>
          <a:lstStyle/>
          <a:p>
            <a:r>
              <a:rPr lang="fr-CA" smtClean="0"/>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120275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896B0E8-2737-45B9-A062-87C8DB957FCA}" type="datetime1">
              <a:rPr lang="fr-FR" smtClean="0"/>
              <a:t>05/09/2019</a:t>
            </a:fld>
            <a:endParaRPr lang="fr-FR"/>
          </a:p>
        </p:txBody>
      </p:sp>
      <p:sp>
        <p:nvSpPr>
          <p:cNvPr id="5" name="Footer Placeholder 4"/>
          <p:cNvSpPr>
            <a:spLocks noGrp="1"/>
          </p:cNvSpPr>
          <p:nvPr>
            <p:ph type="ftr" sz="quarter" idx="11"/>
          </p:nvPr>
        </p:nvSpPr>
        <p:spPr/>
        <p:txBody>
          <a:bodyPr/>
          <a:lstStyle/>
          <a:p>
            <a:r>
              <a:rPr lang="fr-CA" smtClean="0"/>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1181412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tx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956375F-E885-49A3-9D3D-035E96DD1245}" type="datetime1">
              <a:rPr lang="fr-FR" smtClean="0"/>
              <a:t>05/09/2019</a:t>
            </a:fld>
            <a:endParaRPr lang="fr-FR"/>
          </a:p>
        </p:txBody>
      </p:sp>
      <p:sp>
        <p:nvSpPr>
          <p:cNvPr id="5" name="Footer Placeholder 4"/>
          <p:cNvSpPr>
            <a:spLocks noGrp="1"/>
          </p:cNvSpPr>
          <p:nvPr>
            <p:ph type="ftr" sz="quarter" idx="11"/>
          </p:nvPr>
        </p:nvSpPr>
        <p:spPr/>
        <p:txBody>
          <a:bodyPr/>
          <a:lstStyle/>
          <a:p>
            <a:r>
              <a:rPr lang="fr-CA" smtClean="0"/>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288813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67C114C-D369-4552-A910-0BF579ED1384}" type="datetime1">
              <a:rPr lang="fr-FR" smtClean="0"/>
              <a:t>05/09/2019</a:t>
            </a:fld>
            <a:endParaRPr lang="fr-FR"/>
          </a:p>
        </p:txBody>
      </p:sp>
      <p:sp>
        <p:nvSpPr>
          <p:cNvPr id="6" name="Footer Placeholder 5"/>
          <p:cNvSpPr>
            <a:spLocks noGrp="1"/>
          </p:cNvSpPr>
          <p:nvPr>
            <p:ph type="ftr" sz="quarter" idx="11"/>
          </p:nvPr>
        </p:nvSpPr>
        <p:spPr/>
        <p:txBody>
          <a:bodyPr/>
          <a:lstStyle/>
          <a:p>
            <a:r>
              <a:rPr lang="fr-CA" smtClean="0"/>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2551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AECF3568-43C6-4D23-8FE0-A5E2A746EE70}" type="datetime1">
              <a:rPr lang="fr-FR" smtClean="0"/>
              <a:t>05/09/2019</a:t>
            </a:fld>
            <a:endParaRPr lang="fr-FR"/>
          </a:p>
        </p:txBody>
      </p:sp>
      <p:sp>
        <p:nvSpPr>
          <p:cNvPr id="8" name="Footer Placeholder 7"/>
          <p:cNvSpPr>
            <a:spLocks noGrp="1"/>
          </p:cNvSpPr>
          <p:nvPr>
            <p:ph type="ftr" sz="quarter" idx="11"/>
          </p:nvPr>
        </p:nvSpPr>
        <p:spPr/>
        <p:txBody>
          <a:bodyPr/>
          <a:lstStyle/>
          <a:p>
            <a:r>
              <a:rPr lang="fr-CA" smtClean="0"/>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201667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4FAE5B4-89FE-4D59-A690-4ED379896BC8}" type="datetime1">
              <a:rPr lang="fr-FR" smtClean="0"/>
              <a:t>05/09/2019</a:t>
            </a:fld>
            <a:endParaRPr lang="fr-FR"/>
          </a:p>
        </p:txBody>
      </p:sp>
      <p:sp>
        <p:nvSpPr>
          <p:cNvPr id="4" name="Footer Placeholder 3"/>
          <p:cNvSpPr>
            <a:spLocks noGrp="1"/>
          </p:cNvSpPr>
          <p:nvPr>
            <p:ph type="ftr" sz="quarter" idx="11"/>
          </p:nvPr>
        </p:nvSpPr>
        <p:spPr/>
        <p:txBody>
          <a:bodyPr/>
          <a:lstStyle/>
          <a:p>
            <a:r>
              <a:rPr lang="fr-CA" smtClean="0"/>
              <a:t>Trousse pédagogique à la rescousse du territoire | IDDPNQL</a:t>
            </a:r>
            <a:endParaRPr lang="fr-FR"/>
          </a:p>
        </p:txBody>
      </p:sp>
      <p:sp>
        <p:nvSpPr>
          <p:cNvPr id="5" name="Slide Number Placeholder 4"/>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44312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7D9E-8A9A-429A-A2AC-F0EB25FEE3D1}" type="datetime1">
              <a:rPr lang="fr-FR" smtClean="0"/>
              <a:t>05/09/2019</a:t>
            </a:fld>
            <a:endParaRPr lang="fr-FR"/>
          </a:p>
        </p:txBody>
      </p:sp>
      <p:sp>
        <p:nvSpPr>
          <p:cNvPr id="3" name="Footer Placeholder 2"/>
          <p:cNvSpPr>
            <a:spLocks noGrp="1"/>
          </p:cNvSpPr>
          <p:nvPr>
            <p:ph type="ftr" sz="quarter" idx="11"/>
          </p:nvPr>
        </p:nvSpPr>
        <p:spPr/>
        <p:txBody>
          <a:bodyPr/>
          <a:lstStyle/>
          <a:p>
            <a:r>
              <a:rPr lang="fr-CA" smtClean="0"/>
              <a:t>Trousse pédagogique à la rescousse du territoire | IDDPNQL</a:t>
            </a:r>
            <a:endParaRPr lang="fr-FR"/>
          </a:p>
        </p:txBody>
      </p:sp>
      <p:sp>
        <p:nvSpPr>
          <p:cNvPr id="4" name="Slide Number Placeholder 3"/>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6843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smtClean="0"/>
              <a:t>Modifier les styles du texte du masque</a:t>
            </a:r>
          </a:p>
        </p:txBody>
      </p:sp>
      <p:sp>
        <p:nvSpPr>
          <p:cNvPr id="5" name="Date Placeholder 4"/>
          <p:cNvSpPr>
            <a:spLocks noGrp="1"/>
          </p:cNvSpPr>
          <p:nvPr>
            <p:ph type="dt" sz="half" idx="10"/>
          </p:nvPr>
        </p:nvSpPr>
        <p:spPr/>
        <p:txBody>
          <a:bodyPr/>
          <a:lstStyle/>
          <a:p>
            <a:fld id="{7355EE4B-3171-4FE4-A8FB-C2DED2940B92}" type="datetime1">
              <a:rPr lang="fr-FR" smtClean="0"/>
              <a:t>05/09/2019</a:t>
            </a:fld>
            <a:endParaRPr lang="fr-FR"/>
          </a:p>
        </p:txBody>
      </p:sp>
      <p:sp>
        <p:nvSpPr>
          <p:cNvPr id="6" name="Footer Placeholder 5"/>
          <p:cNvSpPr>
            <a:spLocks noGrp="1"/>
          </p:cNvSpPr>
          <p:nvPr>
            <p:ph type="ftr" sz="quarter" idx="11"/>
          </p:nvPr>
        </p:nvSpPr>
        <p:spPr/>
        <p:txBody>
          <a:bodyPr/>
          <a:lstStyle/>
          <a:p>
            <a:r>
              <a:rPr lang="fr-CA" smtClean="0"/>
              <a:t>Trousse pédagogique à la rescousse du territoire | IDDPNQL</a:t>
            </a:r>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‹N°›</a:t>
            </a:fld>
            <a:endParaRPr lang="fr-FR"/>
          </a:p>
        </p:txBody>
      </p:sp>
    </p:spTree>
    <p:extLst>
      <p:ext uri="{BB962C8B-B14F-4D97-AF65-F5344CB8AC3E}">
        <p14:creationId xmlns:p14="http://schemas.microsoft.com/office/powerpoint/2010/main" val="59388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2019-09-05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1999872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chemeClr val="tx1"/>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C0C3D2C-3B2D-4749-9A3E-8686F48F942B}" type="datetime1">
              <a:rPr lang="fr-FR" smtClean="0"/>
              <a:t>05/09/2019</a:t>
            </a:fld>
            <a:endParaRPr lang="fr-FR"/>
          </a:p>
        </p:txBody>
      </p:sp>
      <p:sp>
        <p:nvSpPr>
          <p:cNvPr id="6" name="Footer Placeholder 5"/>
          <p:cNvSpPr>
            <a:spLocks noGrp="1"/>
          </p:cNvSpPr>
          <p:nvPr>
            <p:ph type="ftr" sz="quarter" idx="11"/>
          </p:nvPr>
        </p:nvSpPr>
        <p:spPr/>
        <p:txBody>
          <a:bodyPr/>
          <a:lstStyle/>
          <a:p>
            <a:r>
              <a:rPr lang="fr-CA" smtClean="0"/>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599019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E3995B5-BCAB-43EF-B34D-7F24B5BFE6F0}" type="datetime1">
              <a:rPr lang="fr-FR" smtClean="0"/>
              <a:t>05/09/2019</a:t>
            </a:fld>
            <a:endParaRPr lang="fr-FR"/>
          </a:p>
        </p:txBody>
      </p:sp>
      <p:sp>
        <p:nvSpPr>
          <p:cNvPr id="5" name="Footer Placeholder 4"/>
          <p:cNvSpPr>
            <a:spLocks noGrp="1"/>
          </p:cNvSpPr>
          <p:nvPr>
            <p:ph type="ftr" sz="quarter" idx="11"/>
          </p:nvPr>
        </p:nvSpPr>
        <p:spPr/>
        <p:txBody>
          <a:bodyPr/>
          <a:lstStyle/>
          <a:p>
            <a:r>
              <a:rPr lang="fr-CA" smtClean="0"/>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1938313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4302665-451E-499C-896D-1984023AB07A}" type="datetime1">
              <a:rPr lang="fr-FR" smtClean="0"/>
              <a:t>05/09/2019</a:t>
            </a:fld>
            <a:endParaRPr lang="fr-FR"/>
          </a:p>
        </p:txBody>
      </p:sp>
      <p:sp>
        <p:nvSpPr>
          <p:cNvPr id="5" name="Footer Placeholder 4"/>
          <p:cNvSpPr>
            <a:spLocks noGrp="1"/>
          </p:cNvSpPr>
          <p:nvPr>
            <p:ph type="ftr" sz="quarter" idx="11"/>
          </p:nvPr>
        </p:nvSpPr>
        <p:spPr/>
        <p:txBody>
          <a:bodyPr/>
          <a:lstStyle/>
          <a:p>
            <a:r>
              <a:rPr lang="fr-CA" smtClean="0"/>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297926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DEBB0F4-365C-4746-B15A-F304E279A5CB}" type="datetimeFigureOut">
              <a:rPr lang="fr-CA" smtClean="0"/>
              <a:t>2019-09-05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45050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CDEBB0F4-365C-4746-B15A-F304E279A5CB}" type="datetimeFigureOut">
              <a:rPr lang="fr-CA" smtClean="0"/>
              <a:t>2019-09-05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18142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CDEBB0F4-365C-4746-B15A-F304E279A5CB}" type="datetimeFigureOut">
              <a:rPr lang="fr-CA" smtClean="0"/>
              <a:t>2019-09-05</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217529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CDEBB0F4-365C-4746-B15A-F304E279A5CB}" type="datetimeFigureOut">
              <a:rPr lang="fr-CA" smtClean="0"/>
              <a:t>2019-09-05</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90846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EBB0F4-365C-4746-B15A-F304E279A5CB}" type="datetimeFigureOut">
              <a:rPr lang="fr-CA" smtClean="0"/>
              <a:t>2019-09-05</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6416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DEBB0F4-365C-4746-B15A-F304E279A5CB}" type="datetimeFigureOut">
              <a:rPr lang="fr-CA" smtClean="0"/>
              <a:t>2019-09-05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92295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DEBB0F4-365C-4746-B15A-F304E279A5CB}" type="datetimeFigureOut">
              <a:rPr lang="fr-CA" smtClean="0"/>
              <a:t>2019-09-05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114165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EBB0F4-365C-4746-B15A-F304E279A5CB}" type="datetimeFigureOut">
              <a:rPr lang="fr-CA" smtClean="0"/>
              <a:t>2019-09-05</a:t>
            </a:fld>
            <a:endParaRPr lang="fr-CA"/>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197116-D1D9-463F-A0DC-815317D21075}" type="slidenum">
              <a:rPr lang="fr-CA" smtClean="0"/>
              <a:t>‹N°›</a:t>
            </a:fld>
            <a:endParaRPr lang="fr-CA"/>
          </a:p>
        </p:txBody>
      </p:sp>
    </p:spTree>
    <p:extLst>
      <p:ext uri="{BB962C8B-B14F-4D97-AF65-F5344CB8AC3E}">
        <p14:creationId xmlns:p14="http://schemas.microsoft.com/office/powerpoint/2010/main" val="28467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CDEBB0F4-365C-4746-B15A-F304E279A5CB}" type="datetimeFigureOut">
              <a:rPr lang="fr-CA" smtClean="0"/>
              <a:t>2019-09-05</a:t>
            </a:fld>
            <a:endParaRPr lang="fr-CA"/>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fr-CA"/>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tx1">
                    <a:alpha val="20000"/>
                  </a:schemeClr>
                </a:solidFill>
                <a:latin typeface="+mj-lt"/>
              </a:defRPr>
            </a:lvl1pPr>
          </a:lstStyle>
          <a:p>
            <a:fld id="{BF197116-D1D9-463F-A0DC-815317D21075}" type="slidenum">
              <a:rPr lang="fr-CA" smtClean="0"/>
              <a:t>‹N°›</a:t>
            </a:fld>
            <a:endParaRPr lang="fr-CA"/>
          </a:p>
        </p:txBody>
      </p:sp>
    </p:spTree>
    <p:extLst>
      <p:ext uri="{BB962C8B-B14F-4D97-AF65-F5344CB8AC3E}">
        <p14:creationId xmlns:p14="http://schemas.microsoft.com/office/powerpoint/2010/main" val="329403718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4.tiff"/><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85.jpeg"/><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8.png"/><Relationship Id="rId26" Type="http://schemas.microsoft.com/office/2007/relationships/hdphoto" Target="../media/hdphoto1.wdp"/><Relationship Id="rId3" Type="http://schemas.openxmlformats.org/officeDocument/2006/relationships/tags" Target="../tags/tag3.xml"/><Relationship Id="rId21" Type="http://schemas.openxmlformats.org/officeDocument/2006/relationships/image" Target="../media/image2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4.png"/><Relationship Id="rId5" Type="http://schemas.openxmlformats.org/officeDocument/2006/relationships/tags" Target="../tags/tag5.xml"/><Relationship Id="rId15" Type="http://schemas.openxmlformats.org/officeDocument/2006/relationships/notesSlide" Target="../notesSlides/notesSlide5.xml"/><Relationship Id="rId23" Type="http://schemas.openxmlformats.org/officeDocument/2006/relationships/image" Target="../media/image23.png"/><Relationship Id="rId10" Type="http://schemas.openxmlformats.org/officeDocument/2006/relationships/tags" Target="../tags/tag10.xml"/><Relationship Id="rId19"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8.xml"/><Relationship Id="rId2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5090" y="1272930"/>
            <a:ext cx="4907756" cy="2657478"/>
          </a:xfrm>
        </p:spPr>
        <p:txBody>
          <a:bodyPr>
            <a:normAutofit fontScale="90000"/>
          </a:bodyPr>
          <a:lstStyle/>
          <a:p>
            <a:r>
              <a:rPr lang="fr-CA" sz="6700" dirty="0" smtClean="0">
                <a:latin typeface="Arial Rounded MT Bold" panose="020F0704030504030204" pitchFamily="34" charset="0"/>
              </a:rPr>
              <a:t>Bien trier nos déchets : </a:t>
            </a:r>
            <a:r>
              <a:rPr lang="fr-CA" sz="7200" dirty="0" smtClean="0">
                <a:latin typeface="Arial Rounded MT Bold" panose="020F0704030504030204" pitchFamily="34" charset="0"/>
              </a:rPr>
              <a:t/>
            </a:r>
            <a:br>
              <a:rPr lang="fr-CA" sz="7200" dirty="0" smtClean="0">
                <a:latin typeface="Arial Rounded MT Bold" panose="020F0704030504030204" pitchFamily="34" charset="0"/>
              </a:rPr>
            </a:br>
            <a:r>
              <a:rPr lang="fr-CA" sz="3600" dirty="0" smtClean="0">
                <a:latin typeface="Arial Rounded MT Bold" panose="020F0704030504030204" pitchFamily="34" charset="0"/>
              </a:rPr>
              <a:t>…</a:t>
            </a:r>
            <a:r>
              <a:rPr lang="fr-CA" sz="3600" dirty="0">
                <a:latin typeface="Arial Rounded MT Bold" panose="020F0704030504030204" pitchFamily="34" charset="0"/>
              </a:rPr>
              <a:t>Ça </a:t>
            </a:r>
            <a:r>
              <a:rPr lang="fr-CA" sz="3600" dirty="0" smtClean="0">
                <a:latin typeface="Arial Rounded MT Bold" panose="020F0704030504030204" pitchFamily="34" charset="0"/>
              </a:rPr>
              <a:t>va ou ?</a:t>
            </a:r>
            <a:endParaRPr lang="fr-CA" sz="3600" dirty="0"/>
          </a:p>
        </p:txBody>
      </p:sp>
      <p:sp>
        <p:nvSpPr>
          <p:cNvPr id="3" name="Sous-titre 2"/>
          <p:cNvSpPr>
            <a:spLocks noGrp="1"/>
          </p:cNvSpPr>
          <p:nvPr>
            <p:ph type="subTitle" idx="1"/>
          </p:nvPr>
        </p:nvSpPr>
        <p:spPr>
          <a:xfrm>
            <a:off x="385090" y="4181774"/>
            <a:ext cx="4408366" cy="919720"/>
          </a:xfrm>
        </p:spPr>
        <p:txBody>
          <a:bodyPr/>
          <a:lstStyle/>
          <a:p>
            <a:pPr algn="l"/>
            <a:r>
              <a:rPr lang="fr-FR" sz="2800" dirty="0" smtClean="0">
                <a:solidFill>
                  <a:schemeClr val="tx1">
                    <a:lumMod val="75000"/>
                    <a:lumOff val="25000"/>
                  </a:schemeClr>
                </a:solidFill>
                <a:latin typeface="+mj-lt"/>
              </a:rPr>
              <a:t>Matériel informatif à l’intention des professeurs</a:t>
            </a:r>
            <a:endParaRPr lang="fr-FR" sz="2000" dirty="0">
              <a:solidFill>
                <a:schemeClr val="tx1">
                  <a:lumMod val="75000"/>
                  <a:lumOff val="25000"/>
                </a:schemeClr>
              </a:solidFill>
              <a:latin typeface="+mj-lt"/>
            </a:endParaRPr>
          </a:p>
          <a:p>
            <a:pPr algn="l"/>
            <a:endParaRPr lang="fr-FR" dirty="0">
              <a:solidFill>
                <a:schemeClr val="tx1">
                  <a:lumMod val="75000"/>
                  <a:lumOff val="25000"/>
                </a:schemeClr>
              </a:solidFill>
            </a:endParaRPr>
          </a:p>
          <a:p>
            <a:pPr algn="l"/>
            <a:endParaRPr lang="fr-CA"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124" y="395355"/>
            <a:ext cx="3413586" cy="5997772"/>
          </a:xfrm>
          <a:prstGeom prst="rect">
            <a:avLst/>
          </a:prstGeom>
        </p:spPr>
      </p:pic>
      <p:sp>
        <p:nvSpPr>
          <p:cNvPr id="7" name="ZoneTexte 6"/>
          <p:cNvSpPr txBox="1"/>
          <p:nvPr/>
        </p:nvSpPr>
        <p:spPr>
          <a:xfrm>
            <a:off x="0" y="6511285"/>
            <a:ext cx="91440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smtClean="0">
                <a:ln>
                  <a:noFill/>
                </a:ln>
                <a:solidFill>
                  <a:schemeClr val="tx1">
                    <a:lumMod val="95000"/>
                  </a:schemeClr>
                </a:solidFill>
                <a:effectLst/>
                <a:uLnTx/>
                <a:uFillTx/>
                <a:latin typeface="Calibri Light" panose="020F0302020204030204"/>
                <a:ea typeface="+mn-ea"/>
                <a:cs typeface="+mn-cs"/>
              </a:rPr>
              <a:t>TROUSSE PÉDAGOGIQUE À LA RESCOUSSE DU TERRITOIRE | IDDPNQL</a:t>
            </a:r>
            <a:endParaRPr kumimoji="0" lang="fr-CA" sz="1100" b="0" i="0" u="none" strike="noStrike" kern="1200" cap="none" spc="0" normalizeH="0" baseline="0" noProof="0" dirty="0">
              <a:ln>
                <a:noFill/>
              </a:ln>
              <a:solidFill>
                <a:schemeClr val="tx1">
                  <a:lumMod val="95000"/>
                </a:schemeClr>
              </a:solidFill>
              <a:effectLst/>
              <a:uLnTx/>
              <a:uFillTx/>
              <a:latin typeface="Calibri Light" panose="020F0302020204030204"/>
              <a:ea typeface="+mn-ea"/>
              <a:cs typeface="+mn-cs"/>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8247" y="131571"/>
            <a:ext cx="737610" cy="872927"/>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249" y="3579969"/>
            <a:ext cx="1091597" cy="952244"/>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r="26003"/>
          <a:stretch/>
        </p:blipFill>
        <p:spPr>
          <a:xfrm rot="699764">
            <a:off x="450004" y="4992834"/>
            <a:ext cx="985620" cy="1624587"/>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646418">
            <a:off x="351133" y="272456"/>
            <a:ext cx="423673" cy="835154"/>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834568">
            <a:off x="3427153" y="5423445"/>
            <a:ext cx="548641" cy="829058"/>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31886">
            <a:off x="7755717" y="5109078"/>
            <a:ext cx="1265076" cy="1868459"/>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932445">
            <a:off x="3481032" y="-217330"/>
            <a:ext cx="1804573" cy="2591451"/>
          </a:xfrm>
          <a:prstGeom prst="rect">
            <a:avLst/>
          </a:prstGeom>
        </p:spPr>
      </p:pic>
    </p:spTree>
    <p:extLst>
      <p:ext uri="{BB962C8B-B14F-4D97-AF65-F5344CB8AC3E}">
        <p14:creationId xmlns:p14="http://schemas.microsoft.com/office/powerpoint/2010/main" val="304734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4"/>
          <a:stretch>
            <a:fillRect/>
          </a:stretch>
        </p:blipFill>
        <p:spPr>
          <a:xfrm>
            <a:off x="5214992" y="1060900"/>
            <a:ext cx="1498791" cy="1498791"/>
          </a:xfrm>
          <a:prstGeom prst="rect">
            <a:avLst/>
          </a:prstGeom>
        </p:spPr>
      </p:pic>
      <p:pic>
        <p:nvPicPr>
          <p:cNvPr id="23" name="Image 22"/>
          <p:cNvPicPr>
            <a:picLocks noChangeAspect="1"/>
          </p:cNvPicPr>
          <p:nvPr/>
        </p:nvPicPr>
        <p:blipFill rotWithShape="1">
          <a:blip r:embed="rId5"/>
          <a:srcRect l="8097" r="15014"/>
          <a:stretch/>
        </p:blipFill>
        <p:spPr>
          <a:xfrm>
            <a:off x="6269620" y="2249796"/>
            <a:ext cx="1266140" cy="1234311"/>
          </a:xfrm>
          <a:prstGeom prst="rect">
            <a:avLst/>
          </a:prstGeom>
        </p:spPr>
      </p:pic>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Les débouchés du papier</a:t>
            </a:r>
            <a:endParaRPr lang="fr-CA" sz="4000" dirty="0">
              <a:solidFill>
                <a:srgbClr val="171717"/>
              </a:solidFill>
            </a:endParaRPr>
          </a:p>
        </p:txBody>
      </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5" name="Image 14"/>
          <p:cNvPicPr/>
          <p:nvPr>
            <p:custDataLst>
              <p:tags r:id="rId1"/>
            </p:custDataLst>
          </p:nvPr>
        </p:nvPicPr>
        <p:blipFill rotWithShape="1">
          <a:blip r:embed="rId6" cstate="print">
            <a:extLst>
              <a:ext uri="{28A0092B-C50C-407E-A947-70E740481C1C}">
                <a14:useLocalDpi xmlns:a14="http://schemas.microsoft.com/office/drawing/2010/main" val="0"/>
              </a:ext>
            </a:extLst>
          </a:blip>
          <a:srcRect l="8097" r="15014"/>
          <a:stretch/>
        </p:blipFill>
        <p:spPr>
          <a:xfrm>
            <a:off x="481883" y="1235307"/>
            <a:ext cx="1621924" cy="1631645"/>
          </a:xfrm>
          <a:prstGeom prst="rect">
            <a:avLst/>
          </a:prstGeom>
        </p:spPr>
      </p:pic>
      <p:sp>
        <p:nvSpPr>
          <p:cNvPr id="16" name="Flèche droite rayée 15"/>
          <p:cNvSpPr/>
          <p:nvPr/>
        </p:nvSpPr>
        <p:spPr>
          <a:xfrm>
            <a:off x="3735197" y="1965690"/>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p:cNvGraphicFramePr>
            <a:graphicFrameLocks noGrp="1"/>
          </p:cNvGraphicFramePr>
          <p:nvPr>
            <p:extLst>
              <p:ext uri="{D42A27DB-BD31-4B8C-83A1-F6EECF244321}">
                <p14:modId xmlns:p14="http://schemas.microsoft.com/office/powerpoint/2010/main" val="1065007485"/>
              </p:ext>
            </p:extLst>
          </p:nvPr>
        </p:nvGraphicFramePr>
        <p:xfrm>
          <a:off x="1112730" y="3640928"/>
          <a:ext cx="7233748" cy="3060298"/>
        </p:xfrm>
        <a:graphic>
          <a:graphicData uri="http://schemas.openxmlformats.org/drawingml/2006/table">
            <a:tbl>
              <a:tblPr firstRow="1" bandRow="1">
                <a:tableStyleId>{69012ECD-51FC-41F1-AA8D-1B2483CD663E}</a:tableStyleId>
              </a:tblPr>
              <a:tblGrid>
                <a:gridCol w="3616874">
                  <a:extLst>
                    <a:ext uri="{9D8B030D-6E8A-4147-A177-3AD203B41FA5}">
                      <a16:colId xmlns:a16="http://schemas.microsoft.com/office/drawing/2014/main" val="4285834100"/>
                    </a:ext>
                  </a:extLst>
                </a:gridCol>
                <a:gridCol w="3616874">
                  <a:extLst>
                    <a:ext uri="{9D8B030D-6E8A-4147-A177-3AD203B41FA5}">
                      <a16:colId xmlns:a16="http://schemas.microsoft.com/office/drawing/2014/main" val="2787618500"/>
                    </a:ext>
                  </a:extLst>
                </a:gridCol>
              </a:tblGrid>
              <a:tr h="326591">
                <a:tc>
                  <a:txBody>
                    <a:bodyPr/>
                    <a:lstStyle/>
                    <a:p>
                      <a:pPr algn="ctr"/>
                      <a:r>
                        <a:rPr lang="fr-CA" sz="1800" dirty="0" smtClean="0"/>
                        <a:t>PAPIER</a:t>
                      </a:r>
                      <a:r>
                        <a:rPr lang="fr-CA" sz="1800" baseline="0" dirty="0" smtClean="0"/>
                        <a:t> FIN</a:t>
                      </a:r>
                      <a:endParaRPr lang="fr-FR" sz="1800" dirty="0"/>
                    </a:p>
                  </a:txBody>
                  <a:tcPr/>
                </a:tc>
                <a:tc>
                  <a:txBody>
                    <a:bodyPr/>
                    <a:lstStyle/>
                    <a:p>
                      <a:pPr algn="ctr"/>
                      <a:r>
                        <a:rPr lang="fr-CA" sz="1800" dirty="0" smtClean="0"/>
                        <a:t>PAPIER</a:t>
                      </a:r>
                      <a:r>
                        <a:rPr lang="fr-CA" sz="1800" baseline="0" dirty="0" smtClean="0"/>
                        <a:t> JOURNAL</a:t>
                      </a:r>
                      <a:endParaRPr lang="fr-FR" sz="1800" dirty="0"/>
                    </a:p>
                  </a:txBody>
                  <a:tcPr/>
                </a:tc>
                <a:extLst>
                  <a:ext uri="{0D108BD9-81ED-4DB2-BD59-A6C34878D82A}">
                    <a16:rowId xmlns:a16="http://schemas.microsoft.com/office/drawing/2014/main" val="1338455452"/>
                  </a:ext>
                </a:extLst>
              </a:tr>
              <a:tr h="2694538">
                <a:tc>
                  <a:txBody>
                    <a:bodyPr/>
                    <a:lstStyle/>
                    <a:p>
                      <a:pPr marL="285750" indent="-285750">
                        <a:buFont typeface="Verdana" panose="020B0604030504040204" pitchFamily="34" charset="0"/>
                        <a:buChar char="›"/>
                      </a:pPr>
                      <a:r>
                        <a:rPr lang="fr-CA" sz="1400" baseline="0" dirty="0" smtClean="0">
                          <a:solidFill>
                            <a:srgbClr val="0770B1"/>
                          </a:solidFill>
                        </a:rPr>
                        <a:t>Carton plat et ondulé</a:t>
                      </a:r>
                    </a:p>
                    <a:p>
                      <a:pPr marL="285750" indent="-285750">
                        <a:buFont typeface="Verdana" panose="020B0604030504040204" pitchFamily="34" charset="0"/>
                        <a:buChar char="›"/>
                      </a:pPr>
                      <a:r>
                        <a:rPr lang="fr-CA" sz="1400" baseline="0" dirty="0" smtClean="0">
                          <a:solidFill>
                            <a:srgbClr val="0770B1"/>
                          </a:solidFill>
                        </a:rPr>
                        <a:t>Papier à usage domestique:</a:t>
                      </a:r>
                    </a:p>
                    <a:p>
                      <a:pPr marL="742950" lvl="1" indent="-285750">
                        <a:buFont typeface="Verdana" panose="020B0604030504040204" pitchFamily="34" charset="0"/>
                        <a:buChar char="›"/>
                      </a:pPr>
                      <a:r>
                        <a:rPr lang="fr-CA" sz="1400" baseline="0" dirty="0" smtClean="0">
                          <a:solidFill>
                            <a:srgbClr val="0770B1"/>
                          </a:solidFill>
                        </a:rPr>
                        <a:t>Papier à écrire</a:t>
                      </a:r>
                    </a:p>
                    <a:p>
                      <a:pPr marL="742950" lvl="1" indent="-285750">
                        <a:buFont typeface="Verdana" panose="020B0604030504040204" pitchFamily="34" charset="0"/>
                        <a:buChar char="›"/>
                      </a:pPr>
                      <a:r>
                        <a:rPr lang="fr-CA" sz="1400" baseline="0" dirty="0" smtClean="0">
                          <a:solidFill>
                            <a:srgbClr val="0770B1"/>
                          </a:solidFill>
                        </a:rPr>
                        <a:t>Papier à imprimer</a:t>
                      </a:r>
                    </a:p>
                    <a:p>
                      <a:pPr marL="742950" lvl="1" indent="-285750">
                        <a:buFont typeface="Verdana" panose="020B0604030504040204" pitchFamily="34" charset="0"/>
                        <a:buChar char="›"/>
                      </a:pPr>
                      <a:r>
                        <a:rPr lang="fr-CA" sz="1400" baseline="0" dirty="0" smtClean="0">
                          <a:solidFill>
                            <a:srgbClr val="0770B1"/>
                          </a:solidFill>
                        </a:rPr>
                        <a:t>Papier hygiénique</a:t>
                      </a:r>
                    </a:p>
                    <a:p>
                      <a:pPr marL="742950" lvl="1" indent="-285750">
                        <a:buFont typeface="Verdana" panose="020B0604030504040204" pitchFamily="34" charset="0"/>
                        <a:buChar char="›"/>
                      </a:pPr>
                      <a:r>
                        <a:rPr lang="fr-CA" sz="1400" baseline="0" dirty="0" smtClean="0">
                          <a:solidFill>
                            <a:srgbClr val="0770B1"/>
                          </a:solidFill>
                        </a:rPr>
                        <a:t>Papier-mouchoir</a:t>
                      </a:r>
                    </a:p>
                    <a:p>
                      <a:pPr marL="742950" lvl="1" indent="-285750">
                        <a:buFont typeface="Verdana" panose="020B0604030504040204" pitchFamily="34" charset="0"/>
                        <a:buChar char="›"/>
                      </a:pPr>
                      <a:r>
                        <a:rPr lang="fr-CA" sz="1400" baseline="0" dirty="0" smtClean="0">
                          <a:solidFill>
                            <a:srgbClr val="0770B1"/>
                          </a:solidFill>
                        </a:rPr>
                        <a:t>Papier essuie-tout</a:t>
                      </a:r>
                    </a:p>
                    <a:p>
                      <a:pPr marL="742950" lvl="1" indent="-285750">
                        <a:buFont typeface="Verdana" panose="020B0604030504040204" pitchFamily="34" charset="0"/>
                        <a:buChar char="›"/>
                      </a:pPr>
                      <a:r>
                        <a:rPr lang="fr-CA" sz="1400" baseline="0" dirty="0" smtClean="0">
                          <a:solidFill>
                            <a:srgbClr val="0770B1"/>
                          </a:solidFill>
                        </a:rPr>
                        <a:t>Papier à serviette</a:t>
                      </a:r>
                    </a:p>
                    <a:p>
                      <a:pPr marL="742950" lvl="1" indent="-285750">
                        <a:buFont typeface="Verdana" panose="020B0604030504040204" pitchFamily="34" charset="0"/>
                        <a:buChar char="›"/>
                      </a:pPr>
                      <a:r>
                        <a:rPr lang="fr-CA" sz="1400" baseline="0" dirty="0" smtClean="0">
                          <a:solidFill>
                            <a:srgbClr val="0770B1"/>
                          </a:solidFill>
                        </a:rPr>
                        <a:t>Enveloppes postales</a:t>
                      </a:r>
                    </a:p>
                    <a:p>
                      <a:pPr marL="742950" lvl="1" indent="-285750">
                        <a:buFont typeface="Verdana" panose="020B0604030504040204" pitchFamily="34" charset="0"/>
                        <a:buChar char="›"/>
                      </a:pPr>
                      <a:endParaRPr lang="fr-FR" sz="1400" dirty="0">
                        <a:solidFill>
                          <a:srgbClr val="0770B1"/>
                        </a:solidFill>
                      </a:endParaRPr>
                    </a:p>
                  </a:txBody>
                  <a:tcPr/>
                </a:tc>
                <a:tc>
                  <a:txBody>
                    <a:bodyPr/>
                    <a:lstStyle/>
                    <a:p>
                      <a:pPr marL="285750" indent="-285750">
                        <a:buFont typeface="Verdana" panose="020B0604030504040204" pitchFamily="34" charset="0"/>
                        <a:buChar char="›"/>
                      </a:pPr>
                      <a:r>
                        <a:rPr lang="fr-CA" sz="1400" dirty="0" smtClean="0">
                          <a:solidFill>
                            <a:srgbClr val="0770B1"/>
                          </a:solidFill>
                        </a:rPr>
                        <a:t>Contenants</a:t>
                      </a:r>
                      <a:r>
                        <a:rPr lang="fr-CA" sz="1400" baseline="0" dirty="0" smtClean="0">
                          <a:solidFill>
                            <a:srgbClr val="0770B1"/>
                          </a:solidFill>
                        </a:rPr>
                        <a:t> en pâte moulée (boites œufs)</a:t>
                      </a:r>
                    </a:p>
                    <a:p>
                      <a:pPr marL="285750" indent="-285750">
                        <a:buFont typeface="Verdana" panose="020B0604030504040204" pitchFamily="34" charset="0"/>
                        <a:buChar char="›"/>
                      </a:pPr>
                      <a:r>
                        <a:rPr lang="fr-CA" sz="1400" baseline="0" dirty="0" smtClean="0">
                          <a:solidFill>
                            <a:srgbClr val="0770B1"/>
                          </a:solidFill>
                        </a:rPr>
                        <a:t>Isolants à fruits</a:t>
                      </a:r>
                    </a:p>
                    <a:p>
                      <a:pPr marL="285750" indent="-285750">
                        <a:buFont typeface="Verdana" panose="020B0604030504040204" pitchFamily="34" charset="0"/>
                        <a:buChar char="›"/>
                      </a:pPr>
                      <a:r>
                        <a:rPr lang="fr-CA" sz="1400" baseline="0" dirty="0" smtClean="0">
                          <a:solidFill>
                            <a:srgbClr val="0770B1"/>
                          </a:solidFill>
                        </a:rPr>
                        <a:t>Litière pour animaux</a:t>
                      </a:r>
                    </a:p>
                    <a:p>
                      <a:pPr marL="285750" indent="-285750">
                        <a:buFont typeface="Verdana" panose="020B0604030504040204" pitchFamily="34" charset="0"/>
                        <a:buChar char="›"/>
                      </a:pPr>
                      <a:r>
                        <a:rPr lang="fr-CA" sz="1400" baseline="0" dirty="0" smtClean="0">
                          <a:solidFill>
                            <a:srgbClr val="0770B1"/>
                          </a:solidFill>
                        </a:rPr>
                        <a:t>Carton plat:</a:t>
                      </a:r>
                    </a:p>
                    <a:p>
                      <a:pPr marL="742950" lvl="1" indent="-285750">
                        <a:buFont typeface="Verdana" panose="020B0604030504040204" pitchFamily="34" charset="0"/>
                        <a:buChar char="›"/>
                      </a:pPr>
                      <a:r>
                        <a:rPr lang="fr-CA" sz="1400" baseline="0" dirty="0" smtClean="0">
                          <a:solidFill>
                            <a:srgbClr val="0770B1"/>
                          </a:solidFill>
                        </a:rPr>
                        <a:t>Boites à chaussures et céréales</a:t>
                      </a:r>
                    </a:p>
                    <a:p>
                      <a:pPr marL="742950" lvl="1" indent="-285750">
                        <a:buFont typeface="Verdana" panose="020B0604030504040204" pitchFamily="34" charset="0"/>
                        <a:buChar char="›"/>
                      </a:pPr>
                      <a:r>
                        <a:rPr lang="fr-CA" sz="1400" baseline="0" dirty="0" smtClean="0">
                          <a:solidFill>
                            <a:srgbClr val="0770B1"/>
                          </a:solidFill>
                        </a:rPr>
                        <a:t>Papier journal</a:t>
                      </a:r>
                    </a:p>
                    <a:p>
                      <a:pPr marL="742950" lvl="1" indent="-285750">
                        <a:buFont typeface="Verdana" panose="020B0604030504040204" pitchFamily="34" charset="0"/>
                        <a:buChar char="›"/>
                      </a:pPr>
                      <a:r>
                        <a:rPr lang="fr-CA" sz="1400" baseline="0" dirty="0" smtClean="0">
                          <a:solidFill>
                            <a:srgbClr val="0770B1"/>
                          </a:solidFill>
                        </a:rPr>
                        <a:t>Annuaires téléphoniques</a:t>
                      </a:r>
                    </a:p>
                    <a:p>
                      <a:pPr marL="285750" lvl="0" indent="-285750">
                        <a:buFont typeface="Verdana" panose="020B0604030504040204" pitchFamily="34" charset="0"/>
                        <a:buChar char="›"/>
                      </a:pPr>
                      <a:r>
                        <a:rPr lang="fr-CA" sz="1400" baseline="0" dirty="0" smtClean="0">
                          <a:solidFill>
                            <a:srgbClr val="0770B1"/>
                          </a:solidFill>
                        </a:rPr>
                        <a:t>Rembourrage et matériaux de construction:</a:t>
                      </a:r>
                    </a:p>
                    <a:p>
                      <a:pPr marL="742950" lvl="1" indent="-285750">
                        <a:buFont typeface="Verdana" panose="020B0604030504040204" pitchFamily="34" charset="0"/>
                        <a:buChar char="›"/>
                      </a:pPr>
                      <a:r>
                        <a:rPr lang="fr-CA" sz="1400" baseline="0" dirty="0" smtClean="0">
                          <a:solidFill>
                            <a:srgbClr val="0770B1"/>
                          </a:solidFill>
                        </a:rPr>
                        <a:t>Isolants thermiques de cellulose</a:t>
                      </a:r>
                    </a:p>
                    <a:p>
                      <a:pPr marL="742950" lvl="1" indent="-285750">
                        <a:buFont typeface="Verdana" panose="020B0604030504040204" pitchFamily="34" charset="0"/>
                        <a:buChar char="›"/>
                      </a:pPr>
                      <a:r>
                        <a:rPr lang="fr-CA" sz="1400" baseline="0" dirty="0" smtClean="0">
                          <a:solidFill>
                            <a:srgbClr val="0770B1"/>
                          </a:solidFill>
                        </a:rPr>
                        <a:t>Insonorisant</a:t>
                      </a:r>
                    </a:p>
                    <a:p>
                      <a:pPr marL="742950" lvl="1" indent="-285750">
                        <a:buFont typeface="Verdana" panose="020B0604030504040204" pitchFamily="34" charset="0"/>
                        <a:buChar char="›"/>
                      </a:pPr>
                      <a:r>
                        <a:rPr lang="fr-CA" sz="1400" baseline="0" dirty="0" smtClean="0">
                          <a:solidFill>
                            <a:srgbClr val="0770B1"/>
                          </a:solidFill>
                        </a:rPr>
                        <a:t>Panneaux de plafond</a:t>
                      </a:r>
                    </a:p>
                    <a:p>
                      <a:pPr marL="285750" lvl="0" indent="-285750">
                        <a:buFont typeface="Verdana" panose="020B0604030504040204" pitchFamily="34" charset="0"/>
                        <a:buChar char="›"/>
                      </a:pPr>
                      <a:r>
                        <a:rPr lang="fr-CA" sz="1400" baseline="0" dirty="0" smtClean="0">
                          <a:solidFill>
                            <a:srgbClr val="0770B1"/>
                          </a:solidFill>
                        </a:rPr>
                        <a:t>Composantes de stylos</a:t>
                      </a:r>
                      <a:endParaRPr lang="fr-CA" sz="1400" dirty="0" smtClean="0">
                        <a:solidFill>
                          <a:srgbClr val="0770B1"/>
                        </a:solidFill>
                      </a:endParaRPr>
                    </a:p>
                  </a:txBody>
                  <a:tcPr/>
                </a:tc>
                <a:extLst>
                  <a:ext uri="{0D108BD9-81ED-4DB2-BD59-A6C34878D82A}">
                    <a16:rowId xmlns:a16="http://schemas.microsoft.com/office/drawing/2014/main" val="3516768219"/>
                  </a:ext>
                </a:extLst>
              </a:tr>
            </a:tbl>
          </a:graphicData>
        </a:graphic>
      </p:graphicFrame>
      <p:pic>
        <p:nvPicPr>
          <p:cNvPr id="20" name="Image 19"/>
          <p:cNvPicPr>
            <a:picLocks noChangeAspect="1"/>
          </p:cNvPicPr>
          <p:nvPr/>
        </p:nvPicPr>
        <p:blipFill>
          <a:blip r:embed="rId7"/>
          <a:stretch>
            <a:fillRect/>
          </a:stretch>
        </p:blipFill>
        <p:spPr>
          <a:xfrm>
            <a:off x="7157946" y="933212"/>
            <a:ext cx="1405412" cy="1405412"/>
          </a:xfrm>
          <a:prstGeom prst="rect">
            <a:avLst/>
          </a:prstGeom>
        </p:spPr>
      </p:pic>
    </p:spTree>
    <p:extLst>
      <p:ext uri="{BB962C8B-B14F-4D97-AF65-F5344CB8AC3E}">
        <p14:creationId xmlns:p14="http://schemas.microsoft.com/office/powerpoint/2010/main" val="362135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Les débouchés du carton</a:t>
            </a:r>
            <a:endParaRPr lang="fr-CA" sz="4000" dirty="0">
              <a:solidFill>
                <a:srgbClr val="171717"/>
              </a:solidFill>
            </a:endParaRPr>
          </a:p>
        </p:txBody>
      </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12"/>
          <p:cNvPicPr>
            <a:picLocks noChangeAspect="1"/>
          </p:cNvPicPr>
          <p:nvPr/>
        </p:nvPicPr>
        <p:blipFill>
          <a:blip r:embed="rId3"/>
          <a:stretch>
            <a:fillRect/>
          </a:stretch>
        </p:blipFill>
        <p:spPr>
          <a:xfrm>
            <a:off x="802136" y="1360995"/>
            <a:ext cx="1966925" cy="2531005"/>
          </a:xfrm>
          <a:prstGeom prst="rect">
            <a:avLst/>
          </a:prstGeom>
        </p:spPr>
      </p:pic>
      <p:graphicFrame>
        <p:nvGraphicFramePr>
          <p:cNvPr id="14" name="Tableau 13"/>
          <p:cNvGraphicFramePr>
            <a:graphicFrameLocks noGrp="1"/>
          </p:cNvGraphicFramePr>
          <p:nvPr>
            <p:extLst>
              <p:ext uri="{D42A27DB-BD31-4B8C-83A1-F6EECF244321}">
                <p14:modId xmlns:p14="http://schemas.microsoft.com/office/powerpoint/2010/main" val="1561260066"/>
              </p:ext>
            </p:extLst>
          </p:nvPr>
        </p:nvGraphicFramePr>
        <p:xfrm>
          <a:off x="2370852" y="3960581"/>
          <a:ext cx="4476574" cy="2597262"/>
        </p:xfrm>
        <a:graphic>
          <a:graphicData uri="http://schemas.openxmlformats.org/drawingml/2006/table">
            <a:tbl>
              <a:tblPr firstRow="1" bandRow="1">
                <a:tableStyleId>{69012ECD-51FC-41F1-AA8D-1B2483CD663E}</a:tableStyleId>
              </a:tblPr>
              <a:tblGrid>
                <a:gridCol w="4476574">
                  <a:extLst>
                    <a:ext uri="{9D8B030D-6E8A-4147-A177-3AD203B41FA5}">
                      <a16:colId xmlns:a16="http://schemas.microsoft.com/office/drawing/2014/main" val="4285834100"/>
                    </a:ext>
                  </a:extLst>
                </a:gridCol>
              </a:tblGrid>
              <a:tr h="347523">
                <a:tc>
                  <a:txBody>
                    <a:bodyPr/>
                    <a:lstStyle/>
                    <a:p>
                      <a:pPr algn="ctr"/>
                      <a:r>
                        <a:rPr lang="fr-CA" sz="2000" dirty="0" smtClean="0">
                          <a:latin typeface="+mj-lt"/>
                        </a:rPr>
                        <a:t>CARTON</a:t>
                      </a:r>
                      <a:endParaRPr lang="fr-FR" sz="2000" dirty="0">
                        <a:latin typeface="+mj-lt"/>
                      </a:endParaRPr>
                    </a:p>
                  </a:txBody>
                  <a:tcPr/>
                </a:tc>
                <a:extLst>
                  <a:ext uri="{0D108BD9-81ED-4DB2-BD59-A6C34878D82A}">
                    <a16:rowId xmlns:a16="http://schemas.microsoft.com/office/drawing/2014/main" val="1338455452"/>
                  </a:ext>
                </a:extLst>
              </a:tr>
              <a:tr h="2201022">
                <a:tc>
                  <a:txBody>
                    <a:bodyPr/>
                    <a:lstStyle/>
                    <a:p>
                      <a:pPr marL="285750" indent="-285750">
                        <a:buFont typeface="Verdana" panose="020B0604030504040204" pitchFamily="34" charset="0"/>
                        <a:buChar char="›"/>
                      </a:pPr>
                      <a:r>
                        <a:rPr lang="fr-CA" baseline="0" dirty="0" smtClean="0">
                          <a:solidFill>
                            <a:srgbClr val="0770B1"/>
                          </a:solidFill>
                        </a:rPr>
                        <a:t>Boites de carton</a:t>
                      </a:r>
                    </a:p>
                    <a:p>
                      <a:pPr marL="285750" indent="-285750">
                        <a:buFont typeface="Verdana" panose="020B0604030504040204" pitchFamily="34" charset="0"/>
                        <a:buChar char="›"/>
                      </a:pPr>
                      <a:r>
                        <a:rPr lang="fr-CA" baseline="0" dirty="0" smtClean="0">
                          <a:solidFill>
                            <a:srgbClr val="0770B1"/>
                          </a:solidFill>
                        </a:rPr>
                        <a:t>Papier kraft</a:t>
                      </a:r>
                    </a:p>
                    <a:p>
                      <a:pPr marL="285750" indent="-285750">
                        <a:buFont typeface="Verdana" panose="020B0604030504040204" pitchFamily="34" charset="0"/>
                        <a:buChar char="›"/>
                      </a:pPr>
                      <a:r>
                        <a:rPr lang="fr-CA" baseline="0" dirty="0" smtClean="0">
                          <a:solidFill>
                            <a:srgbClr val="0770B1"/>
                          </a:solidFill>
                        </a:rPr>
                        <a:t>Matériaux de construction:</a:t>
                      </a:r>
                    </a:p>
                    <a:p>
                      <a:pPr marL="742950" lvl="1" indent="-285750">
                        <a:buFont typeface="Verdana" panose="020B0604030504040204" pitchFamily="34" charset="0"/>
                        <a:buChar char="›"/>
                      </a:pPr>
                      <a:r>
                        <a:rPr lang="fr-CA" baseline="0" dirty="0" smtClean="0">
                          <a:solidFill>
                            <a:srgbClr val="0770B1"/>
                          </a:solidFill>
                        </a:rPr>
                        <a:t>Revêtement de toiture</a:t>
                      </a:r>
                    </a:p>
                    <a:p>
                      <a:pPr marL="742950" lvl="1" indent="-285750">
                        <a:buFont typeface="Verdana" panose="020B0604030504040204" pitchFamily="34" charset="0"/>
                        <a:buChar char="›"/>
                      </a:pPr>
                      <a:r>
                        <a:rPr lang="fr-CA" baseline="0" dirty="0" smtClean="0">
                          <a:solidFill>
                            <a:srgbClr val="0770B1"/>
                          </a:solidFill>
                        </a:rPr>
                        <a:t>Isolant de cellulose</a:t>
                      </a:r>
                    </a:p>
                    <a:p>
                      <a:pPr marL="742950" lvl="1" indent="-285750">
                        <a:buFont typeface="Verdana" panose="020B0604030504040204" pitchFamily="34" charset="0"/>
                        <a:buChar char="›"/>
                      </a:pPr>
                      <a:r>
                        <a:rPr lang="fr-CA" baseline="0" dirty="0" smtClean="0">
                          <a:solidFill>
                            <a:srgbClr val="0770B1"/>
                          </a:solidFill>
                        </a:rPr>
                        <a:t>Composantes de stylo</a:t>
                      </a:r>
                    </a:p>
                    <a:p>
                      <a:pPr marL="285750" lvl="0" indent="-285750">
                        <a:buFont typeface="Verdana" panose="020B0604030504040204" pitchFamily="34" charset="0"/>
                        <a:buChar char="›"/>
                      </a:pPr>
                      <a:r>
                        <a:rPr lang="fr-CA" baseline="0" dirty="0" smtClean="0">
                          <a:solidFill>
                            <a:srgbClr val="0770B1"/>
                          </a:solidFill>
                        </a:rPr>
                        <a:t>Compost</a:t>
                      </a:r>
                    </a:p>
                  </a:txBody>
                  <a:tcPr/>
                </a:tc>
                <a:extLst>
                  <a:ext uri="{0D108BD9-81ED-4DB2-BD59-A6C34878D82A}">
                    <a16:rowId xmlns:a16="http://schemas.microsoft.com/office/drawing/2014/main" val="3516768219"/>
                  </a:ext>
                </a:extLst>
              </a:tr>
            </a:tbl>
          </a:graphicData>
        </a:graphic>
      </p:graphicFrame>
      <p:sp>
        <p:nvSpPr>
          <p:cNvPr id="16" name="Flèche droite rayée 15"/>
          <p:cNvSpPr/>
          <p:nvPr/>
        </p:nvSpPr>
        <p:spPr>
          <a:xfrm>
            <a:off x="3735197" y="1965690"/>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p:nvPicPr>
        <p:blipFill>
          <a:blip r:embed="rId3"/>
          <a:stretch>
            <a:fillRect/>
          </a:stretch>
        </p:blipFill>
        <p:spPr>
          <a:xfrm>
            <a:off x="7294305" y="474938"/>
            <a:ext cx="1377167" cy="1772114"/>
          </a:xfrm>
          <a:prstGeom prst="rect">
            <a:avLst/>
          </a:prstGeom>
        </p:spPr>
      </p:pic>
      <p:pic>
        <p:nvPicPr>
          <p:cNvPr id="12" name="Image 11"/>
          <p:cNvPicPr>
            <a:picLocks noChangeAspect="1"/>
          </p:cNvPicPr>
          <p:nvPr/>
        </p:nvPicPr>
        <p:blipFill>
          <a:blip r:embed="rId4"/>
          <a:stretch>
            <a:fillRect/>
          </a:stretch>
        </p:blipFill>
        <p:spPr>
          <a:xfrm>
            <a:off x="6324417" y="2247052"/>
            <a:ext cx="2483246" cy="1647707"/>
          </a:xfrm>
          <a:prstGeom prst="rect">
            <a:avLst/>
          </a:prstGeom>
        </p:spPr>
      </p:pic>
      <p:pic>
        <p:nvPicPr>
          <p:cNvPr id="3" name="Picture 2" descr="RÃ©sultats de recherche d'images pour Â«Â papier kraftÂ Â»"/>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29" r="17537"/>
          <a:stretch/>
        </p:blipFill>
        <p:spPr bwMode="auto">
          <a:xfrm>
            <a:off x="5538123" y="1368611"/>
            <a:ext cx="1075808" cy="17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71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 bac bleu : </a:t>
            </a:r>
            <a:r>
              <a:rPr lang="fr-CA" sz="4000" b="1" dirty="0" smtClean="0">
                <a:solidFill>
                  <a:srgbClr val="171717"/>
                </a:solidFill>
              </a:rPr>
              <a:t>le plastique</a:t>
            </a:r>
            <a:endParaRPr lang="fr-CA" sz="4000" b="1" dirty="0">
              <a:solidFill>
                <a:srgbClr val="171717"/>
              </a:solidFill>
            </a:endParaRPr>
          </a:p>
        </p:txBody>
      </p:sp>
      <p:sp>
        <p:nvSpPr>
          <p:cNvPr id="4" name="Rectangle 3"/>
          <p:cNvSpPr/>
          <p:nvPr/>
        </p:nvSpPr>
        <p:spPr>
          <a:xfrm>
            <a:off x="605017" y="1162147"/>
            <a:ext cx="3966983" cy="2431435"/>
          </a:xfrm>
          <a:prstGeom prst="rect">
            <a:avLst/>
          </a:prstGeom>
        </p:spPr>
        <p:txBody>
          <a:bodyPr wrap="square">
            <a:spAutoFit/>
          </a:bodyPr>
          <a:lstStyle/>
          <a:p>
            <a:pPr fontAlgn="base"/>
            <a:r>
              <a:rPr lang="fr-CA" sz="2400" b="1" dirty="0" smtClean="0">
                <a:solidFill>
                  <a:srgbClr val="F2BB18"/>
                </a:solidFill>
                <a:latin typeface="Arial Rounded MT Bold" panose="020F0704030504030204" pitchFamily="34" charset="0"/>
              </a:rPr>
              <a:t>Ce qui va dans le bac</a:t>
            </a:r>
            <a:endParaRPr lang="fr-CA" b="1" dirty="0">
              <a:solidFill>
                <a:srgbClr val="171717"/>
              </a:solidFill>
              <a:latin typeface="+mj-lt"/>
            </a:endParaRPr>
          </a:p>
          <a:p>
            <a:pPr fontAlgn="base">
              <a:buSzPct val="85000"/>
            </a:pPr>
            <a:endParaRPr lang="fr-CA" sz="1600" dirty="0" smtClean="0">
              <a:solidFill>
                <a:srgbClr val="171717"/>
              </a:solidFill>
              <a:latin typeface="+mj-lt"/>
            </a:endParaRPr>
          </a:p>
          <a:p>
            <a:pPr fontAlgn="base">
              <a:buSzPct val="85000"/>
            </a:pPr>
            <a:r>
              <a:rPr lang="fr-CA" sz="1600" b="1" dirty="0" smtClean="0">
                <a:solidFill>
                  <a:srgbClr val="171717"/>
                </a:solidFill>
                <a:latin typeface="+mj-lt"/>
              </a:rPr>
              <a:t>Plastique souple</a:t>
            </a:r>
            <a:endParaRPr lang="fr-CA" sz="1600" b="1" dirty="0">
              <a:solidFill>
                <a:srgbClr val="171717"/>
              </a:solidFill>
              <a:latin typeface="+mj-lt"/>
            </a:endParaRPr>
          </a:p>
          <a:p>
            <a:pPr marL="285750" indent="-285750" fontAlgn="base">
              <a:buSzPct val="85000"/>
              <a:buFont typeface="Verdana" panose="020B0604030504040204" pitchFamily="34" charset="0"/>
              <a:buChar char="›"/>
            </a:pPr>
            <a:r>
              <a:rPr lang="fr-CA" sz="1600" dirty="0">
                <a:solidFill>
                  <a:srgbClr val="171717"/>
                </a:solidFill>
                <a:latin typeface="+mj-lt"/>
              </a:rPr>
              <a:t>Sacs d’emplettes</a:t>
            </a:r>
          </a:p>
          <a:p>
            <a:pPr marL="285750" indent="-285750" fontAlgn="base">
              <a:buSzPct val="85000"/>
              <a:buFont typeface="Verdana" panose="020B0604030504040204" pitchFamily="34" charset="0"/>
              <a:buChar char="›"/>
            </a:pPr>
            <a:r>
              <a:rPr lang="fr-CA" sz="1600" dirty="0">
                <a:solidFill>
                  <a:srgbClr val="171717"/>
                </a:solidFill>
                <a:latin typeface="+mj-lt"/>
              </a:rPr>
              <a:t>Sacs à pain, à pâtisserie ou de produits alimentaires (propres et sans gras)</a:t>
            </a:r>
          </a:p>
          <a:p>
            <a:pPr marL="285750" indent="-285750" fontAlgn="base">
              <a:buSzPct val="85000"/>
              <a:buFont typeface="Verdana" panose="020B0604030504040204" pitchFamily="34" charset="0"/>
              <a:buChar char="›"/>
            </a:pPr>
            <a:r>
              <a:rPr lang="fr-CA" sz="1600" dirty="0">
                <a:solidFill>
                  <a:srgbClr val="171717"/>
                </a:solidFill>
                <a:latin typeface="+mj-lt"/>
              </a:rPr>
              <a:t>Pellicule d’emballage des sacs de lait, de papier essuie-tout, de papier de toilette, etc.</a:t>
            </a:r>
          </a:p>
        </p:txBody>
      </p:sp>
      <p:sp>
        <p:nvSpPr>
          <p:cNvPr id="5" name="Rectangle 4"/>
          <p:cNvSpPr/>
          <p:nvPr/>
        </p:nvSpPr>
        <p:spPr>
          <a:xfrm>
            <a:off x="4572000" y="1932637"/>
            <a:ext cx="4544499" cy="3785652"/>
          </a:xfrm>
          <a:prstGeom prst="rect">
            <a:avLst/>
          </a:prstGeom>
        </p:spPr>
        <p:txBody>
          <a:bodyPr wrap="square">
            <a:spAutoFit/>
          </a:bodyPr>
          <a:lstStyle/>
          <a:p>
            <a:pPr fontAlgn="base">
              <a:buSzPct val="85000"/>
            </a:pPr>
            <a:r>
              <a:rPr lang="fr-CA" sz="1600" b="1" dirty="0">
                <a:solidFill>
                  <a:srgbClr val="171717"/>
                </a:solidFill>
              </a:rPr>
              <a:t>Plastique rigide</a:t>
            </a:r>
          </a:p>
          <a:p>
            <a:pPr marL="285750" indent="-285750" fontAlgn="base">
              <a:buSzPct val="85000"/>
              <a:buFont typeface="Verdana" panose="020B0604030504040204" pitchFamily="34" charset="0"/>
              <a:buChar char="›"/>
            </a:pPr>
            <a:r>
              <a:rPr lang="fr-CA" sz="1600" dirty="0">
                <a:solidFill>
                  <a:srgbClr val="171717"/>
                </a:solidFill>
              </a:rPr>
              <a:t>Bouteille d’eau, de jus, de boisson, etc.</a:t>
            </a:r>
          </a:p>
          <a:p>
            <a:pPr marL="285750" indent="-285750" fontAlgn="base">
              <a:buSzPct val="85000"/>
              <a:buFont typeface="Verdana" panose="020B0604030504040204" pitchFamily="34" charset="0"/>
              <a:buChar char="›"/>
            </a:pPr>
            <a:r>
              <a:rPr lang="fr-CA" sz="1600" dirty="0">
                <a:solidFill>
                  <a:srgbClr val="171717"/>
                </a:solidFill>
              </a:rPr>
              <a:t>Bouteilles d’huile et de vinaigre</a:t>
            </a:r>
          </a:p>
          <a:p>
            <a:pPr marL="285750" indent="-285750" fontAlgn="base">
              <a:buSzPct val="85000"/>
              <a:buFont typeface="Verdana" panose="020B0604030504040204" pitchFamily="34" charset="0"/>
              <a:buChar char="›"/>
            </a:pPr>
            <a:r>
              <a:rPr lang="fr-CA" sz="1600" dirty="0">
                <a:solidFill>
                  <a:srgbClr val="171717"/>
                </a:solidFill>
              </a:rPr>
              <a:t>Bouteilles de savon à lessive et d’eau de javel</a:t>
            </a:r>
          </a:p>
          <a:p>
            <a:pPr marL="285750" indent="-285750" fontAlgn="base">
              <a:buSzPct val="85000"/>
              <a:buFont typeface="Verdana" panose="020B0604030504040204" pitchFamily="34" charset="0"/>
              <a:buChar char="›"/>
            </a:pPr>
            <a:r>
              <a:rPr lang="fr-CA" sz="1600" dirty="0">
                <a:solidFill>
                  <a:srgbClr val="171717"/>
                </a:solidFill>
              </a:rPr>
              <a:t>Couvercles et </a:t>
            </a:r>
            <a:r>
              <a:rPr lang="fr-CA" sz="1600" dirty="0" smtClean="0">
                <a:solidFill>
                  <a:srgbClr val="171717"/>
                </a:solidFill>
              </a:rPr>
              <a:t>bouchons</a:t>
            </a:r>
          </a:p>
          <a:p>
            <a:pPr marL="285750" indent="-285750" fontAlgn="base">
              <a:buSzPct val="85000"/>
              <a:buFont typeface="Verdana" panose="020B0604030504040204" pitchFamily="34" charset="0"/>
              <a:buChar char="›"/>
            </a:pPr>
            <a:r>
              <a:rPr lang="fr-CA" sz="1600" dirty="0" smtClean="0">
                <a:solidFill>
                  <a:srgbClr val="171717"/>
                </a:solidFill>
              </a:rPr>
              <a:t>Pots </a:t>
            </a:r>
            <a:r>
              <a:rPr lang="fr-CA" sz="1600" dirty="0">
                <a:solidFill>
                  <a:srgbClr val="171717"/>
                </a:solidFill>
              </a:rPr>
              <a:t>de crème glacée, de margarine, de yogourt </a:t>
            </a:r>
            <a:endParaRPr lang="fr-CA" sz="1600" dirty="0" smtClean="0">
              <a:solidFill>
                <a:srgbClr val="171717"/>
              </a:solidFill>
            </a:endParaRPr>
          </a:p>
          <a:p>
            <a:pPr marL="285750" indent="-285750" fontAlgn="base">
              <a:buSzPct val="85000"/>
              <a:buFont typeface="Verdana" panose="020B0604030504040204" pitchFamily="34" charset="0"/>
              <a:buChar char="›"/>
            </a:pPr>
            <a:r>
              <a:rPr lang="fr-CA" sz="1600" dirty="0" smtClean="0">
                <a:solidFill>
                  <a:srgbClr val="171717"/>
                </a:solidFill>
              </a:rPr>
              <a:t>Contenants </a:t>
            </a:r>
            <a:r>
              <a:rPr lang="fr-CA" sz="1600" dirty="0">
                <a:solidFill>
                  <a:srgbClr val="171717"/>
                </a:solidFill>
              </a:rPr>
              <a:t>et emballages de produits alimentaires </a:t>
            </a:r>
            <a:endParaRPr lang="fr-CA" sz="1600" dirty="0" smtClean="0">
              <a:solidFill>
                <a:srgbClr val="171717"/>
              </a:solidFill>
            </a:endParaRPr>
          </a:p>
          <a:p>
            <a:pPr marL="285750" indent="-285750" fontAlgn="base">
              <a:buSzPct val="85000"/>
              <a:buFont typeface="Verdana" panose="020B0604030504040204" pitchFamily="34" charset="0"/>
              <a:buChar char="›"/>
            </a:pPr>
            <a:r>
              <a:rPr lang="fr-CA" sz="1600" dirty="0" smtClean="0">
                <a:solidFill>
                  <a:srgbClr val="171717"/>
                </a:solidFill>
              </a:rPr>
              <a:t>Contenants </a:t>
            </a:r>
            <a:r>
              <a:rPr lang="fr-CA" sz="1600" dirty="0">
                <a:solidFill>
                  <a:srgbClr val="171717"/>
                </a:solidFill>
              </a:rPr>
              <a:t>pour fraises, framboises, bleuets, </a:t>
            </a:r>
            <a:r>
              <a:rPr lang="fr-CA" sz="1600" dirty="0" smtClean="0">
                <a:solidFill>
                  <a:srgbClr val="171717"/>
                </a:solidFill>
              </a:rPr>
              <a:t>etc.</a:t>
            </a:r>
          </a:p>
          <a:p>
            <a:pPr marL="285750" indent="-285750" fontAlgn="base">
              <a:buSzPct val="85000"/>
              <a:buFont typeface="Verdana" panose="020B0604030504040204" pitchFamily="34" charset="0"/>
              <a:buChar char="›"/>
            </a:pPr>
            <a:r>
              <a:rPr lang="fr-CA" sz="1600" dirty="0" smtClean="0">
                <a:solidFill>
                  <a:srgbClr val="171717"/>
                </a:solidFill>
              </a:rPr>
              <a:t>Contenants </a:t>
            </a:r>
            <a:r>
              <a:rPr lang="fr-CA" sz="1600" dirty="0">
                <a:solidFill>
                  <a:srgbClr val="171717"/>
                </a:solidFill>
              </a:rPr>
              <a:t>de produits de beauté, d’hygiène personnelle et d’entretien ménager</a:t>
            </a:r>
          </a:p>
          <a:p>
            <a:pPr marL="285750" indent="-285750" fontAlgn="base">
              <a:buSzPct val="85000"/>
              <a:buFont typeface="Verdana" panose="020B0604030504040204" pitchFamily="34" charset="0"/>
              <a:buChar char="›"/>
            </a:pPr>
            <a:r>
              <a:rPr lang="fr-CA" sz="1600" dirty="0">
                <a:solidFill>
                  <a:srgbClr val="171717"/>
                </a:solidFill>
              </a:rPr>
              <a:t>Emballages transparents pour petits appareils électroniques</a:t>
            </a:r>
          </a:p>
          <a:p>
            <a:pPr marL="285750" indent="-285750" fontAlgn="base">
              <a:buSzPct val="85000"/>
              <a:buFont typeface="Verdana" panose="020B0604030504040204" pitchFamily="34" charset="0"/>
              <a:buChar char="›"/>
            </a:pPr>
            <a:r>
              <a:rPr lang="fr-CA" sz="1600" dirty="0">
                <a:solidFill>
                  <a:srgbClr val="171717"/>
                </a:solidFill>
              </a:rPr>
              <a:t>Contenants d’œufs transparents</a:t>
            </a:r>
          </a:p>
          <a:p>
            <a:pPr marL="285750" indent="-285750" fontAlgn="base">
              <a:buSzPct val="85000"/>
              <a:buFont typeface="Verdana" panose="020B0604030504040204" pitchFamily="34" charset="0"/>
              <a:buChar char="›"/>
            </a:pPr>
            <a:r>
              <a:rPr lang="fr-CA" sz="1600" dirty="0">
                <a:solidFill>
                  <a:srgbClr val="171717"/>
                </a:solidFill>
              </a:rPr>
              <a:t>Contenants pour plats « prêts à manger </a:t>
            </a:r>
            <a:r>
              <a:rPr lang="fr-CA" sz="1600" dirty="0" smtClean="0">
                <a:solidFill>
                  <a:srgbClr val="171717"/>
                </a:solidFill>
              </a:rPr>
              <a:t>»</a:t>
            </a:r>
          </a:p>
        </p:txBody>
      </p:sp>
      <p:sp>
        <p:nvSpPr>
          <p:cNvPr id="7" name="Rectangle à coins arrondis 6"/>
          <p:cNvSpPr/>
          <p:nvPr/>
        </p:nvSpPr>
        <p:spPr>
          <a:xfrm>
            <a:off x="991843" y="3839856"/>
            <a:ext cx="3009516" cy="1212409"/>
          </a:xfrm>
          <a:prstGeom prst="wedgeRoundRectCallout">
            <a:avLst>
              <a:gd name="adj1" fmla="val -32315"/>
              <a:gd name="adj2" fmla="val 75467"/>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fr-CA" sz="1200" dirty="0" smtClean="0">
                <a:solidFill>
                  <a:srgbClr val="000000"/>
                </a:solidFill>
                <a:latin typeface="+mj-lt"/>
              </a:rPr>
              <a:t>Le truc pour savoir si un </a:t>
            </a:r>
            <a:r>
              <a:rPr lang="fr-CA" sz="1200" b="1" dirty="0" smtClean="0">
                <a:solidFill>
                  <a:srgbClr val="FFC000"/>
                </a:solidFill>
                <a:latin typeface="+mj-lt"/>
              </a:rPr>
              <a:t>sac de plastique </a:t>
            </a:r>
            <a:r>
              <a:rPr lang="fr-CA" sz="1200" dirty="0" smtClean="0">
                <a:solidFill>
                  <a:srgbClr val="000000"/>
                </a:solidFill>
                <a:latin typeface="+mj-lt"/>
              </a:rPr>
              <a:t>est recyclable : si tu l’étires, est-ce qu’il casse ou est-ce qu’il… s’étire ? </a:t>
            </a:r>
            <a:endParaRPr lang="fr-CA" sz="1200" dirty="0">
              <a:solidFill>
                <a:srgbClr val="000000"/>
              </a:solidFill>
              <a:latin typeface="+mj-lt"/>
            </a:endParaRPr>
          </a:p>
          <a:p>
            <a:pPr fontAlgn="base">
              <a:spcBef>
                <a:spcPts val="600"/>
              </a:spcBef>
            </a:pPr>
            <a:r>
              <a:rPr lang="fr-CA" sz="1200" dirty="0" smtClean="0">
                <a:solidFill>
                  <a:srgbClr val="000000"/>
                </a:solidFill>
                <a:latin typeface="+mj-lt"/>
              </a:rPr>
              <a:t>S’il casse, hop à la poubelle. </a:t>
            </a:r>
          </a:p>
          <a:p>
            <a:pPr fontAlgn="base">
              <a:spcBef>
                <a:spcPts val="600"/>
              </a:spcBef>
            </a:pPr>
            <a:r>
              <a:rPr lang="fr-CA" sz="1200" b="1" dirty="0" smtClean="0">
                <a:solidFill>
                  <a:srgbClr val="000000"/>
                </a:solidFill>
                <a:latin typeface="+mj-lt"/>
              </a:rPr>
              <a:t>S’il s’étire, </a:t>
            </a:r>
            <a:r>
              <a:rPr lang="fr-CA" sz="1200" b="1" dirty="0" err="1" smtClean="0">
                <a:solidFill>
                  <a:srgbClr val="000000"/>
                </a:solidFill>
                <a:latin typeface="+mj-lt"/>
              </a:rPr>
              <a:t>yé</a:t>
            </a:r>
            <a:r>
              <a:rPr lang="fr-CA" sz="1200" b="1" dirty="0" smtClean="0">
                <a:solidFill>
                  <a:srgbClr val="000000"/>
                </a:solidFill>
                <a:latin typeface="+mj-lt"/>
              </a:rPr>
              <a:t>, il peut être recyclé !</a:t>
            </a:r>
            <a:endParaRPr lang="fr-CA" sz="1200" b="1" dirty="0">
              <a:solidFill>
                <a:srgbClr val="000000"/>
              </a:solidFill>
              <a:latin typeface="+mj-lt"/>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t="-1" r="67895" b="53336"/>
          <a:stretch/>
        </p:blipFill>
        <p:spPr>
          <a:xfrm>
            <a:off x="190384" y="5111283"/>
            <a:ext cx="1958309" cy="1746717"/>
          </a:xfrm>
          <a:prstGeom prst="rect">
            <a:avLst/>
          </a:prstGeom>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074" name="Picture 2" descr="RÃ©sultats de recherche d'images pour Â«Â plastic bag png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3121" y="5468335"/>
            <a:ext cx="1866417" cy="1281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Ã©sultats de recherche d'images pour Â«Â cereal plastic bagÂ 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2804" y="5444144"/>
            <a:ext cx="868537" cy="13060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Ã©sultats de recherche d'images pour Â«Â yes png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6990" y="6036414"/>
            <a:ext cx="326571" cy="32657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Ã©sultats de recherche d'images pour Â«Â no png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7591" y="6048111"/>
            <a:ext cx="285985" cy="28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84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s de recherche d'images pour Â«Â polystyrÃ¨ne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8315">
            <a:off x="3023523" y="4554808"/>
            <a:ext cx="1485222" cy="9901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Rectangle 1"/>
          <p:cNvSpPr/>
          <p:nvPr/>
        </p:nvSpPr>
        <p:spPr>
          <a:xfrm>
            <a:off x="752832" y="1036320"/>
            <a:ext cx="7744900" cy="923330"/>
          </a:xfrm>
          <a:prstGeom prst="rect">
            <a:avLst/>
          </a:prstGeom>
        </p:spPr>
        <p:txBody>
          <a:bodyPr wrap="square">
            <a:spAutoFit/>
          </a:bodyPr>
          <a:lstStyle/>
          <a:p>
            <a:pPr fontAlgn="base"/>
            <a:r>
              <a:rPr lang="fr-CA" b="1" dirty="0" smtClean="0">
                <a:solidFill>
                  <a:srgbClr val="F2BB18"/>
                </a:solidFill>
                <a:latin typeface="Arial Rounded MT Bold" panose="020F0704030504030204" pitchFamily="34" charset="0"/>
              </a:rPr>
              <a:t>Les précisions sur le plastique…</a:t>
            </a:r>
            <a:endParaRPr lang="fr-CA" b="1" dirty="0">
              <a:solidFill>
                <a:srgbClr val="F2BB18"/>
              </a:solidFill>
              <a:latin typeface="Arial Rounded MT Bold" panose="020F0704030504030204" pitchFamily="34" charset="0"/>
            </a:endParaRPr>
          </a:p>
          <a:p>
            <a:pPr fontAlgn="base"/>
            <a:r>
              <a:rPr lang="fr-CA" b="1" dirty="0" smtClean="0">
                <a:solidFill>
                  <a:srgbClr val="000000"/>
                </a:solidFill>
                <a:latin typeface="+mj-lt"/>
              </a:rPr>
              <a:t>Presque </a:t>
            </a:r>
            <a:r>
              <a:rPr lang="fr-CA" b="1" dirty="0">
                <a:solidFill>
                  <a:srgbClr val="000000"/>
                </a:solidFill>
                <a:latin typeface="+mj-lt"/>
              </a:rPr>
              <a:t>tous les contenants et emballages de plastique identifiés par les numéros </a:t>
            </a:r>
            <a:r>
              <a:rPr lang="fr-CA" b="1" dirty="0">
                <a:solidFill>
                  <a:srgbClr val="F2BB18"/>
                </a:solidFill>
                <a:latin typeface="Arial Rounded MT Bold" panose="020F0704030504030204" pitchFamily="34" charset="0"/>
              </a:rPr>
              <a:t>1, 2, 3, 4, 5 </a:t>
            </a:r>
            <a:r>
              <a:rPr lang="fr-CA" b="1" dirty="0">
                <a:solidFill>
                  <a:srgbClr val="000000"/>
                </a:solidFill>
                <a:latin typeface="+mj-lt"/>
              </a:rPr>
              <a:t>et </a:t>
            </a:r>
            <a:r>
              <a:rPr lang="fr-CA" b="1" dirty="0">
                <a:solidFill>
                  <a:srgbClr val="F2BB18"/>
                </a:solidFill>
                <a:latin typeface="Arial Rounded MT Bold" panose="020F0704030504030204" pitchFamily="34" charset="0"/>
              </a:rPr>
              <a:t>7</a:t>
            </a:r>
            <a:r>
              <a:rPr lang="fr-CA" b="1" dirty="0">
                <a:solidFill>
                  <a:srgbClr val="000000"/>
                </a:solidFill>
                <a:latin typeface="+mj-lt"/>
              </a:rPr>
              <a:t> peuvent être déposés dans le bac de récupération</a:t>
            </a:r>
            <a:r>
              <a:rPr lang="fr-CA" b="1" dirty="0" smtClean="0">
                <a:solidFill>
                  <a:srgbClr val="000000"/>
                </a:solidFill>
                <a:latin typeface="+mj-lt"/>
              </a:rPr>
              <a:t>.</a:t>
            </a:r>
            <a:endParaRPr lang="fr-CA" dirty="0">
              <a:solidFill>
                <a:srgbClr val="000000"/>
              </a:solidFill>
              <a:latin typeface="+mj-lt"/>
            </a:endParaRPr>
          </a:p>
        </p:txBody>
      </p:sp>
      <p:sp>
        <p:nvSpPr>
          <p:cNvPr id="4" name="Rectangle 3"/>
          <p:cNvSpPr/>
          <p:nvPr/>
        </p:nvSpPr>
        <p:spPr>
          <a:xfrm>
            <a:off x="129081" y="4841905"/>
            <a:ext cx="3370491" cy="1831271"/>
          </a:xfrm>
          <a:prstGeom prst="rect">
            <a:avLst/>
          </a:prstGeom>
        </p:spPr>
        <p:txBody>
          <a:bodyPr wrap="square">
            <a:spAutoFit/>
          </a:bodyPr>
          <a:lstStyle/>
          <a:p>
            <a:pPr fontAlgn="base"/>
            <a:r>
              <a:rPr lang="fr-CA" sz="1600" b="1" dirty="0" smtClean="0">
                <a:solidFill>
                  <a:srgbClr val="F2BB18"/>
                </a:solidFill>
                <a:latin typeface="Arial Rounded MT Bold" panose="020F0704030504030204" pitchFamily="34" charset="0"/>
              </a:rPr>
              <a:t>Pourquoi est-ce si difficile de recycler le polystyrène ?</a:t>
            </a:r>
            <a:endParaRPr lang="fr-CA" sz="1600" dirty="0">
              <a:solidFill>
                <a:srgbClr val="000000"/>
              </a:solidFill>
              <a:latin typeface="+mj-lt"/>
            </a:endParaRPr>
          </a:p>
          <a:p>
            <a:pPr fontAlgn="base"/>
            <a:r>
              <a:rPr lang="fr-CA" sz="1350" dirty="0" smtClean="0">
                <a:solidFill>
                  <a:srgbClr val="000000"/>
                </a:solidFill>
                <a:latin typeface="+mj-lt"/>
              </a:rPr>
              <a:t>La réponse, simple et compliquée, peut se résumer à son </a:t>
            </a:r>
            <a:r>
              <a:rPr lang="fr-CA" sz="1350" b="1" dirty="0" smtClean="0">
                <a:solidFill>
                  <a:srgbClr val="F2BB18"/>
                </a:solidFill>
                <a:latin typeface="+mj-lt"/>
              </a:rPr>
              <a:t>poids trop léger</a:t>
            </a:r>
            <a:r>
              <a:rPr lang="fr-CA" sz="1350" dirty="0" smtClean="0">
                <a:solidFill>
                  <a:srgbClr val="000000"/>
                </a:solidFill>
                <a:latin typeface="+mj-lt"/>
              </a:rPr>
              <a:t>. Le polystyrène est composé à </a:t>
            </a:r>
            <a:r>
              <a:rPr lang="fr-CA" sz="1350" b="1" dirty="0" smtClean="0">
                <a:solidFill>
                  <a:srgbClr val="F2BB18"/>
                </a:solidFill>
                <a:latin typeface="+mj-lt"/>
              </a:rPr>
              <a:t>95% d’air</a:t>
            </a:r>
            <a:r>
              <a:rPr lang="fr-CA" sz="1350" dirty="0" smtClean="0">
                <a:solidFill>
                  <a:srgbClr val="000000"/>
                </a:solidFill>
                <a:latin typeface="+mj-lt"/>
              </a:rPr>
              <a:t>. Le transporter coûte très cher comparativement au même poids d’un autre type de plastique, puisqu’il prend énormément de place !</a:t>
            </a:r>
          </a:p>
        </p:txBody>
      </p:sp>
      <p:grpSp>
        <p:nvGrpSpPr>
          <p:cNvPr id="9" name="Groupe 8"/>
          <p:cNvGrpSpPr/>
          <p:nvPr/>
        </p:nvGrpSpPr>
        <p:grpSpPr>
          <a:xfrm>
            <a:off x="2751497" y="2188748"/>
            <a:ext cx="3591258" cy="1808038"/>
            <a:chOff x="947480" y="2175965"/>
            <a:chExt cx="2785524" cy="1402387"/>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480" y="2175965"/>
              <a:ext cx="2785524" cy="1274372"/>
            </a:xfrm>
            <a:prstGeom prst="rect">
              <a:avLst/>
            </a:prstGeom>
          </p:spPr>
        </p:pic>
        <p:sp>
          <p:nvSpPr>
            <p:cNvPr id="7" name="Ellipse 6"/>
            <p:cNvSpPr/>
            <p:nvPr/>
          </p:nvSpPr>
          <p:spPr>
            <a:xfrm>
              <a:off x="1944002" y="2797911"/>
              <a:ext cx="780441" cy="780441"/>
            </a:xfrm>
            <a:prstGeom prst="ellipse">
              <a:avLst/>
            </a:prstGeom>
            <a:noFill/>
            <a:ln w="57150">
              <a:solidFill>
                <a:srgbClr val="D9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030" name="Picture 6" descr="RÃ©sultats de recherche d'images pour Â«Â polystyrene pngÂ 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2087" flipH="1">
            <a:off x="4533909" y="4592514"/>
            <a:ext cx="759075" cy="883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s de recherche d'images pour Â«Â polystyrene png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653" y="5490321"/>
            <a:ext cx="1634745" cy="130779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p:cNvGrpSpPr/>
          <p:nvPr/>
        </p:nvGrpSpPr>
        <p:grpSpPr>
          <a:xfrm>
            <a:off x="4960692" y="3620247"/>
            <a:ext cx="3906388" cy="3267496"/>
            <a:chOff x="4960692" y="3620247"/>
            <a:chExt cx="3906388" cy="3267496"/>
          </a:xfrm>
        </p:grpSpPr>
        <p:grpSp>
          <p:nvGrpSpPr>
            <p:cNvPr id="10" name="Groupe 9"/>
            <p:cNvGrpSpPr/>
            <p:nvPr/>
          </p:nvGrpSpPr>
          <p:grpSpPr>
            <a:xfrm>
              <a:off x="6500948" y="3620247"/>
              <a:ext cx="2366132" cy="2998442"/>
              <a:chOff x="6593097" y="758932"/>
              <a:chExt cx="2366132" cy="2998442"/>
            </a:xfrm>
          </p:grpSpPr>
          <p:sp>
            <p:nvSpPr>
              <p:cNvPr id="8" name="Rectangle à coins arrondis 7"/>
              <p:cNvSpPr/>
              <p:nvPr/>
            </p:nvSpPr>
            <p:spPr>
              <a:xfrm>
                <a:off x="6593097" y="758932"/>
                <a:ext cx="2366132" cy="2998442"/>
              </a:xfrm>
              <a:prstGeom prst="wedgeRoundRectCallout">
                <a:avLst>
                  <a:gd name="adj1" fmla="val -60097"/>
                  <a:gd name="adj2" fmla="val -9515"/>
                  <a:gd name="adj3" fmla="val 16667"/>
                </a:avLst>
              </a:prstGeom>
              <a:solidFill>
                <a:schemeClr val="bg1"/>
              </a:solidFill>
              <a:ln w="57150">
                <a:solidFill>
                  <a:srgbClr val="D9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fr-CA" sz="1200" b="1" dirty="0">
                    <a:solidFill>
                      <a:srgbClr val="D96727"/>
                    </a:solidFill>
                    <a:latin typeface="+mj-lt"/>
                  </a:rPr>
                  <a:t>ATTENTION ! </a:t>
                </a:r>
                <a:r>
                  <a:rPr lang="fr-CA" sz="1200" dirty="0" smtClean="0">
                    <a:solidFill>
                      <a:srgbClr val="000000"/>
                    </a:solidFill>
                    <a:latin typeface="+mj-lt"/>
                  </a:rPr>
                  <a:t>Le plastique                 n’est pas encore recyclé dans toutes les régions. </a:t>
                </a:r>
                <a:endParaRPr lang="fr-CA" sz="1200" dirty="0">
                  <a:solidFill>
                    <a:srgbClr val="000000"/>
                  </a:solidFill>
                  <a:latin typeface="+mj-lt"/>
                </a:endParaRPr>
              </a:p>
              <a:p>
                <a:pPr fontAlgn="base">
                  <a:spcBef>
                    <a:spcPts val="600"/>
                  </a:spcBef>
                </a:pPr>
                <a:r>
                  <a:rPr lang="fr-CA" sz="1200" b="1" dirty="0" smtClean="0">
                    <a:solidFill>
                      <a:srgbClr val="D96727"/>
                    </a:solidFill>
                    <a:latin typeface="+mj-lt"/>
                  </a:rPr>
                  <a:t>Informe-toi</a:t>
                </a:r>
                <a:r>
                  <a:rPr lang="fr-CA" sz="1200" dirty="0" smtClean="0">
                    <a:solidFill>
                      <a:srgbClr val="000000"/>
                    </a:solidFill>
                    <a:latin typeface="+mj-lt"/>
                  </a:rPr>
                  <a:t> auprès du département des </a:t>
                </a:r>
                <a:r>
                  <a:rPr lang="fr-CA" sz="1200" i="1" dirty="0" smtClean="0">
                    <a:solidFill>
                      <a:srgbClr val="000000"/>
                    </a:solidFill>
                    <a:latin typeface="+mj-lt"/>
                  </a:rPr>
                  <a:t>Travaux Publics</a:t>
                </a:r>
                <a:r>
                  <a:rPr lang="fr-CA" sz="1200" dirty="0" smtClean="0">
                    <a:solidFill>
                      <a:srgbClr val="000000"/>
                    </a:solidFill>
                    <a:latin typeface="+mj-lt"/>
                  </a:rPr>
                  <a:t> ou de </a:t>
                </a:r>
                <a:r>
                  <a:rPr lang="fr-CA" sz="1200" i="1" dirty="0" smtClean="0">
                    <a:solidFill>
                      <a:srgbClr val="000000"/>
                    </a:solidFill>
                    <a:latin typeface="+mj-lt"/>
                  </a:rPr>
                  <a:t>l’environnement </a:t>
                </a:r>
                <a:r>
                  <a:rPr lang="fr-CA" sz="1200" dirty="0" smtClean="0">
                    <a:solidFill>
                      <a:srgbClr val="000000"/>
                    </a:solidFill>
                    <a:latin typeface="+mj-lt"/>
                  </a:rPr>
                  <a:t>de ta communauté pour savoir s’il est accepté dans ton bac bleu !</a:t>
                </a:r>
              </a:p>
              <a:p>
                <a:pPr fontAlgn="base">
                  <a:spcBef>
                    <a:spcPts val="600"/>
                  </a:spcBef>
                </a:pPr>
                <a:r>
                  <a:rPr lang="fr-CA" sz="1200" dirty="0">
                    <a:solidFill>
                      <a:srgbClr val="000000"/>
                    </a:solidFill>
                    <a:latin typeface="+mj-lt"/>
                  </a:rPr>
                  <a:t>Si le service n’est pas offert, </a:t>
                </a:r>
                <a:r>
                  <a:rPr lang="fr-CA" sz="1200" dirty="0" smtClean="0">
                    <a:solidFill>
                      <a:srgbClr val="000000"/>
                    </a:solidFill>
                    <a:latin typeface="+mj-lt"/>
                  </a:rPr>
                  <a:t>informe-toi auprès de ton </a:t>
                </a:r>
                <a:r>
                  <a:rPr lang="fr-CA" sz="1200" b="1" dirty="0" smtClean="0">
                    <a:solidFill>
                      <a:srgbClr val="D96727"/>
                    </a:solidFill>
                    <a:latin typeface="+mj-lt"/>
                  </a:rPr>
                  <a:t>écocentre</a:t>
                </a:r>
                <a:r>
                  <a:rPr lang="fr-CA" sz="1200" dirty="0" smtClean="0">
                    <a:solidFill>
                      <a:srgbClr val="000000"/>
                    </a:solidFill>
                    <a:latin typeface="+mj-lt"/>
                  </a:rPr>
                  <a:t>, peut-être que tu peux les accumuler et les y déposer ?</a:t>
                </a:r>
                <a:endParaRPr lang="fr-CA" sz="1200" dirty="0">
                  <a:solidFill>
                    <a:srgbClr val="000000"/>
                  </a:solidFill>
                  <a:latin typeface="+mj-lt"/>
                </a:endParaRPr>
              </a:p>
            </p:txBody>
          </p:sp>
          <p:pic>
            <p:nvPicPr>
              <p:cNvPr id="3" name="Image 2"/>
              <p:cNvPicPr>
                <a:picLocks noChangeAspect="1"/>
              </p:cNvPicPr>
              <p:nvPr/>
            </p:nvPicPr>
            <p:blipFill rotWithShape="1">
              <a:blip r:embed="rId7" cstate="print">
                <a:extLst>
                  <a:ext uri="{28A0092B-C50C-407E-A947-70E740481C1C}">
                    <a14:useLocalDpi xmlns:a14="http://schemas.microsoft.com/office/drawing/2010/main" val="0"/>
                  </a:ext>
                </a:extLst>
              </a:blip>
              <a:srcRect l="37553" t="50934" r="37152" b="-1497"/>
              <a:stretch/>
            </p:blipFill>
            <p:spPr>
              <a:xfrm>
                <a:off x="8403652" y="861252"/>
                <a:ext cx="264427" cy="238404"/>
              </a:xfrm>
              <a:prstGeom prst="rect">
                <a:avLst/>
              </a:prstGeom>
            </p:spPr>
          </p:pic>
        </p:grpSp>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0692" y="4669199"/>
              <a:ext cx="1714329" cy="2218544"/>
            </a:xfrm>
            <a:prstGeom prst="rect">
              <a:avLst/>
            </a:prstGeom>
          </p:spPr>
        </p:pic>
      </p:grpSp>
      <p:sp>
        <p:nvSpPr>
          <p:cNvPr id="17"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 bac bleu : </a:t>
            </a:r>
            <a:r>
              <a:rPr lang="fr-CA" sz="4000" b="1" dirty="0" smtClean="0">
                <a:solidFill>
                  <a:srgbClr val="171717"/>
                </a:solidFill>
              </a:rPr>
              <a:t>le plastique</a:t>
            </a:r>
            <a:endParaRPr lang="fr-CA" sz="4000" b="1" dirty="0">
              <a:solidFill>
                <a:srgbClr val="171717"/>
              </a:solidFill>
            </a:endParaRPr>
          </a:p>
        </p:txBody>
      </p:sp>
    </p:spTree>
    <p:extLst>
      <p:ext uri="{BB962C8B-B14F-4D97-AF65-F5344CB8AC3E}">
        <p14:creationId xmlns:p14="http://schemas.microsoft.com/office/powerpoint/2010/main" val="1686807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stretch>
            <a:fillRect/>
          </a:stretch>
        </p:blipFill>
        <p:spPr>
          <a:xfrm rot="21183622">
            <a:off x="5891867" y="976874"/>
            <a:ext cx="870543" cy="870541"/>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2804974740"/>
              </p:ext>
            </p:extLst>
          </p:nvPr>
        </p:nvGraphicFramePr>
        <p:xfrm>
          <a:off x="50799" y="3049277"/>
          <a:ext cx="9052560" cy="3784658"/>
        </p:xfrm>
        <a:graphic>
          <a:graphicData uri="http://schemas.openxmlformats.org/drawingml/2006/table">
            <a:tbl>
              <a:tblPr firstRow="1" bandRow="1">
                <a:tableStyleId>{69012ECD-51FC-41F1-AA8D-1B2483CD663E}</a:tableStyleId>
              </a:tblPr>
              <a:tblGrid>
                <a:gridCol w="3017520">
                  <a:extLst>
                    <a:ext uri="{9D8B030D-6E8A-4147-A177-3AD203B41FA5}">
                      <a16:colId xmlns:a16="http://schemas.microsoft.com/office/drawing/2014/main" val="3167457949"/>
                    </a:ext>
                  </a:extLst>
                </a:gridCol>
                <a:gridCol w="3017520">
                  <a:extLst>
                    <a:ext uri="{9D8B030D-6E8A-4147-A177-3AD203B41FA5}">
                      <a16:colId xmlns:a16="http://schemas.microsoft.com/office/drawing/2014/main" val="2223578270"/>
                    </a:ext>
                  </a:extLst>
                </a:gridCol>
                <a:gridCol w="3017520">
                  <a:extLst>
                    <a:ext uri="{9D8B030D-6E8A-4147-A177-3AD203B41FA5}">
                      <a16:colId xmlns:a16="http://schemas.microsoft.com/office/drawing/2014/main" val="3827180834"/>
                    </a:ext>
                  </a:extLst>
                </a:gridCol>
              </a:tblGrid>
              <a:tr h="396815">
                <a:tc gridSpan="3">
                  <a:txBody>
                    <a:bodyPr/>
                    <a:lstStyle/>
                    <a:p>
                      <a:pPr algn="ctr"/>
                      <a:r>
                        <a:rPr lang="fr-CA" sz="2000" dirty="0" smtClean="0"/>
                        <a:t>PLASTIQUES</a:t>
                      </a:r>
                      <a:endParaRPr lang="fr-FR" sz="2000" dirty="0"/>
                    </a:p>
                  </a:txBody>
                  <a:tcPr/>
                </a:tc>
                <a:tc hMerge="1">
                  <a:txBody>
                    <a:bodyPr/>
                    <a:lstStyle/>
                    <a:p>
                      <a:pPr algn="ctr"/>
                      <a:endParaRPr lang="fr-FR" sz="2400" dirty="0"/>
                    </a:p>
                  </a:txBody>
                  <a:tcPr/>
                </a:tc>
                <a:tc hMerge="1">
                  <a:txBody>
                    <a:bodyPr/>
                    <a:lstStyle/>
                    <a:p>
                      <a:pPr algn="ctr"/>
                      <a:endParaRPr lang="fr-FR" sz="2400" dirty="0"/>
                    </a:p>
                  </a:txBody>
                  <a:tcPr/>
                </a:tc>
                <a:extLst>
                  <a:ext uri="{0D108BD9-81ED-4DB2-BD59-A6C34878D82A}">
                    <a16:rowId xmlns:a16="http://schemas.microsoft.com/office/drawing/2014/main" val="426236041"/>
                  </a:ext>
                </a:extLst>
              </a:tr>
              <a:tr h="3387843">
                <a:tc>
                  <a:txBody>
                    <a:bodyPr/>
                    <a:lstStyle/>
                    <a:p>
                      <a:pPr marL="285750" indent="-285750">
                        <a:buFont typeface="Verdana" panose="020B0604030504040204" pitchFamily="34" charset="0"/>
                        <a:buChar char="›"/>
                      </a:pPr>
                      <a:r>
                        <a:rPr lang="fr-CA" sz="1400" dirty="0" smtClean="0">
                          <a:solidFill>
                            <a:srgbClr val="0770B1"/>
                          </a:solidFill>
                        </a:rPr>
                        <a:t>Sacs</a:t>
                      </a:r>
                      <a:r>
                        <a:rPr lang="fr-CA" sz="1400" baseline="0" dirty="0" smtClean="0">
                          <a:solidFill>
                            <a:srgbClr val="0770B1"/>
                          </a:solidFill>
                        </a:rPr>
                        <a:t> de magasinage et de déchets</a:t>
                      </a:r>
                    </a:p>
                    <a:p>
                      <a:pPr marL="285750" indent="-285750">
                        <a:buFont typeface="Verdana" panose="020B0604030504040204" pitchFamily="34" charset="0"/>
                        <a:buChar char="›"/>
                      </a:pPr>
                      <a:r>
                        <a:rPr lang="fr-CA" sz="1400" baseline="0" dirty="0" smtClean="0">
                          <a:solidFill>
                            <a:srgbClr val="0770B1"/>
                          </a:solidFill>
                        </a:rPr>
                        <a:t>Récipients et couvercles</a:t>
                      </a:r>
                    </a:p>
                    <a:p>
                      <a:pPr marL="285750" indent="-285750">
                        <a:buFont typeface="Verdana" panose="020B0604030504040204" pitchFamily="34" charset="0"/>
                        <a:buChar char="›"/>
                      </a:pPr>
                      <a:r>
                        <a:rPr lang="fr-CA" sz="1400" baseline="0" dirty="0" smtClean="0">
                          <a:solidFill>
                            <a:srgbClr val="0770B1"/>
                          </a:solidFill>
                        </a:rPr>
                        <a:t>Meubles de jardin</a:t>
                      </a:r>
                    </a:p>
                    <a:p>
                      <a:pPr marL="285750" indent="-285750">
                        <a:buFont typeface="Verdana" panose="020B0604030504040204" pitchFamily="34" charset="0"/>
                        <a:buChar char="›"/>
                      </a:pPr>
                      <a:r>
                        <a:rPr lang="fr-CA" sz="1400" baseline="0" dirty="0" smtClean="0">
                          <a:solidFill>
                            <a:srgbClr val="0770B1"/>
                          </a:solidFill>
                        </a:rPr>
                        <a:t>Vêtements en polar</a:t>
                      </a:r>
                    </a:p>
                    <a:p>
                      <a:pPr marL="285750" indent="-285750">
                        <a:buFont typeface="Verdana" panose="020B0604030504040204" pitchFamily="34" charset="0"/>
                        <a:buChar char="›"/>
                      </a:pPr>
                      <a:r>
                        <a:rPr lang="fr-CA" sz="1400" baseline="0" dirty="0" smtClean="0">
                          <a:solidFill>
                            <a:srgbClr val="0770B1"/>
                          </a:solidFill>
                        </a:rPr>
                        <a:t>Jouets</a:t>
                      </a:r>
                    </a:p>
                    <a:p>
                      <a:pPr marL="285750" indent="-285750">
                        <a:buFont typeface="Verdana" panose="020B0604030504040204" pitchFamily="34" charset="0"/>
                        <a:buChar char="›"/>
                      </a:pPr>
                      <a:r>
                        <a:rPr lang="fr-CA" sz="1400" baseline="0" dirty="0" smtClean="0">
                          <a:solidFill>
                            <a:srgbClr val="0770B1"/>
                          </a:solidFill>
                        </a:rPr>
                        <a:t>Boites à fleur</a:t>
                      </a:r>
                    </a:p>
                    <a:p>
                      <a:pPr marL="285750" indent="-285750">
                        <a:buFont typeface="Verdana" panose="020B0604030504040204" pitchFamily="34" charset="0"/>
                        <a:buChar char="›"/>
                      </a:pPr>
                      <a:r>
                        <a:rPr lang="fr-CA" sz="1400" baseline="0" dirty="0" smtClean="0">
                          <a:solidFill>
                            <a:srgbClr val="0770B1"/>
                          </a:solidFill>
                        </a:rPr>
                        <a:t>Mobilier urbains </a:t>
                      </a:r>
                    </a:p>
                    <a:p>
                      <a:pPr marL="285750" indent="-285750">
                        <a:buFont typeface="Verdana" panose="020B0604030504040204" pitchFamily="34" charset="0"/>
                        <a:buChar char="›"/>
                      </a:pPr>
                      <a:r>
                        <a:rPr lang="fr-CA" sz="1400" baseline="0" dirty="0" smtClean="0">
                          <a:solidFill>
                            <a:srgbClr val="0770B1"/>
                          </a:solidFill>
                        </a:rPr>
                        <a:t>Clôtures</a:t>
                      </a:r>
                    </a:p>
                    <a:p>
                      <a:pPr marL="285750" indent="-285750">
                        <a:buFont typeface="Verdana" panose="020B0604030504040204" pitchFamily="34" charset="0"/>
                        <a:buChar char="›"/>
                      </a:pPr>
                      <a:r>
                        <a:rPr lang="fr-CA" sz="1400" baseline="0" dirty="0" smtClean="0">
                          <a:solidFill>
                            <a:srgbClr val="0770B1"/>
                          </a:solidFill>
                        </a:rPr>
                        <a:t>Bottes de pluie</a:t>
                      </a:r>
                    </a:p>
                    <a:p>
                      <a:pPr marL="285750" indent="-285750">
                        <a:buFont typeface="Verdana" panose="020B0604030504040204" pitchFamily="34" charset="0"/>
                        <a:buChar char="›"/>
                      </a:pPr>
                      <a:r>
                        <a:rPr lang="fr-CA" sz="1400" baseline="0" dirty="0" smtClean="0">
                          <a:solidFill>
                            <a:srgbClr val="0770B1"/>
                          </a:solidFill>
                        </a:rPr>
                        <a:t>Tuyaux (drainage, irrigation)</a:t>
                      </a:r>
                    </a:p>
                    <a:p>
                      <a:pPr marL="285750" indent="-285750">
                        <a:buFont typeface="Verdana" panose="020B0604030504040204" pitchFamily="34" charset="0"/>
                        <a:buChar char="›"/>
                      </a:pPr>
                      <a:r>
                        <a:rPr lang="fr-CA" sz="1400" baseline="0" dirty="0" smtClean="0">
                          <a:solidFill>
                            <a:srgbClr val="0770B1"/>
                          </a:solidFill>
                        </a:rPr>
                        <a:t>Palette de manutention</a:t>
                      </a:r>
                    </a:p>
                    <a:p>
                      <a:pPr marL="285750" indent="-285750">
                        <a:buFont typeface="Verdana" panose="020B0604030504040204" pitchFamily="34" charset="0"/>
                        <a:buChar char="›"/>
                      </a:pPr>
                      <a:r>
                        <a:rPr lang="fr-CA" sz="1400" baseline="0" dirty="0" smtClean="0">
                          <a:solidFill>
                            <a:srgbClr val="0770B1"/>
                          </a:solidFill>
                        </a:rPr>
                        <a:t>Paniers à déchets</a:t>
                      </a:r>
                    </a:p>
                    <a:p>
                      <a:pPr marL="285750" indent="-285750">
                        <a:buFont typeface="Verdana" panose="020B0604030504040204" pitchFamily="34" charset="0"/>
                        <a:buChar char="›"/>
                      </a:pPr>
                      <a:r>
                        <a:rPr lang="fr-CA" sz="1400" baseline="0" dirty="0" smtClean="0">
                          <a:solidFill>
                            <a:srgbClr val="0770B1"/>
                          </a:solidFill>
                        </a:rPr>
                        <a:t>Planches pour patios, balcon</a:t>
                      </a:r>
                    </a:p>
                    <a:p>
                      <a:pPr marL="285750" indent="-285750">
                        <a:buFont typeface="Verdana" panose="020B0604030504040204" pitchFamily="34" charset="0"/>
                        <a:buChar char="›"/>
                      </a:pPr>
                      <a:r>
                        <a:rPr lang="fr-CA" sz="1400" baseline="0" dirty="0" smtClean="0">
                          <a:solidFill>
                            <a:srgbClr val="0770B1"/>
                          </a:solidFill>
                        </a:rPr>
                        <a:t>Équipement de bureau</a:t>
                      </a:r>
                    </a:p>
                    <a:p>
                      <a:pPr marL="285750" indent="-285750">
                        <a:buFont typeface="Verdana" panose="020B0604030504040204" pitchFamily="34" charset="0"/>
                        <a:buChar char="›"/>
                      </a:pPr>
                      <a:endParaRPr lang="fr-CA" sz="1400" baseline="0" dirty="0" smtClean="0">
                        <a:solidFill>
                          <a:srgbClr val="0770B1"/>
                        </a:solidFill>
                      </a:endParaRPr>
                    </a:p>
                  </a:txBody>
                  <a:tcPr/>
                </a:tc>
                <a:tc>
                  <a:txBody>
                    <a:bodyPr/>
                    <a:lstStyle/>
                    <a:p>
                      <a:pPr marL="285750" indent="-285750">
                        <a:buFont typeface="Verdana" panose="020B0604030504040204" pitchFamily="34" charset="0"/>
                        <a:buChar char="›"/>
                      </a:pPr>
                      <a:r>
                        <a:rPr lang="fr-CA" sz="1400" dirty="0" smtClean="0">
                          <a:solidFill>
                            <a:srgbClr val="0770B1"/>
                          </a:solidFill>
                        </a:rPr>
                        <a:t>Protège-lame de patin</a:t>
                      </a:r>
                    </a:p>
                    <a:p>
                      <a:pPr marL="285750" indent="-285750">
                        <a:buFont typeface="Verdana" panose="020B0604030504040204" pitchFamily="34" charset="0"/>
                        <a:buChar char="›"/>
                      </a:pPr>
                      <a:r>
                        <a:rPr lang="fr-CA" sz="1400" dirty="0" smtClean="0">
                          <a:solidFill>
                            <a:srgbClr val="0770B1"/>
                          </a:solidFill>
                        </a:rPr>
                        <a:t>Rampes</a:t>
                      </a:r>
                    </a:p>
                    <a:p>
                      <a:pPr marL="285750" indent="-285750">
                        <a:buFont typeface="Verdana" panose="020B0604030504040204" pitchFamily="34" charset="0"/>
                        <a:buChar char="›"/>
                      </a:pPr>
                      <a:r>
                        <a:rPr lang="fr-CA" sz="1400" dirty="0" smtClean="0">
                          <a:solidFill>
                            <a:srgbClr val="0770B1"/>
                          </a:solidFill>
                        </a:rPr>
                        <a:t>Fibres</a:t>
                      </a:r>
                      <a:r>
                        <a:rPr lang="fr-CA" sz="1400" baseline="0" dirty="0" smtClean="0">
                          <a:solidFill>
                            <a:srgbClr val="0770B1"/>
                          </a:solidFill>
                        </a:rPr>
                        <a:t> de polyester</a:t>
                      </a:r>
                    </a:p>
                    <a:p>
                      <a:pPr marL="285750" indent="-285750">
                        <a:buFont typeface="Verdana" panose="020B0604030504040204" pitchFamily="34" charset="0"/>
                        <a:buChar char="›"/>
                      </a:pPr>
                      <a:r>
                        <a:rPr lang="fr-CA" sz="1400" baseline="0" dirty="0" smtClean="0">
                          <a:solidFill>
                            <a:srgbClr val="0770B1"/>
                          </a:solidFill>
                        </a:rPr>
                        <a:t>Épingles à linge</a:t>
                      </a:r>
                    </a:p>
                    <a:p>
                      <a:pPr marL="285750" indent="-285750">
                        <a:buFont typeface="Verdana" panose="020B0604030504040204" pitchFamily="34" charset="0"/>
                        <a:buChar char="›"/>
                      </a:pPr>
                      <a:r>
                        <a:rPr lang="fr-CA" sz="1400" baseline="0" dirty="0" smtClean="0">
                          <a:solidFill>
                            <a:srgbClr val="0770B1"/>
                          </a:solidFill>
                        </a:rPr>
                        <a:t>Contenants de récupération d’huiles usagées</a:t>
                      </a:r>
                    </a:p>
                    <a:p>
                      <a:pPr marL="285750" indent="-285750">
                        <a:buFont typeface="Verdana" panose="020B0604030504040204" pitchFamily="34" charset="0"/>
                        <a:buChar char="›"/>
                      </a:pPr>
                      <a:r>
                        <a:rPr lang="fr-CA" sz="1400" baseline="0" dirty="0" err="1" smtClean="0">
                          <a:solidFill>
                            <a:srgbClr val="0770B1"/>
                          </a:solidFill>
                        </a:rPr>
                        <a:t>Géomembranes</a:t>
                      </a:r>
                      <a:endParaRPr lang="fr-CA" sz="1400" baseline="0" dirty="0" smtClean="0">
                        <a:solidFill>
                          <a:srgbClr val="0770B1"/>
                        </a:solidFill>
                      </a:endParaRPr>
                    </a:p>
                    <a:p>
                      <a:pPr marL="285750" indent="-285750">
                        <a:buFont typeface="Verdana" panose="020B0604030504040204" pitchFamily="34" charset="0"/>
                        <a:buChar char="›"/>
                      </a:pPr>
                      <a:r>
                        <a:rPr lang="fr-CA" sz="1400" baseline="0" dirty="0" smtClean="0">
                          <a:solidFill>
                            <a:srgbClr val="0770B1"/>
                          </a:solidFill>
                        </a:rPr>
                        <a:t>Mallettes et porte-documents</a:t>
                      </a:r>
                    </a:p>
                    <a:p>
                      <a:pPr marL="285750" indent="-285750">
                        <a:buFont typeface="Verdana" panose="020B0604030504040204" pitchFamily="34" charset="0"/>
                        <a:buChar char="›"/>
                      </a:pPr>
                      <a:r>
                        <a:rPr lang="fr-CA" sz="1400" baseline="0" dirty="0" smtClean="0">
                          <a:solidFill>
                            <a:srgbClr val="0770B1"/>
                          </a:solidFill>
                        </a:rPr>
                        <a:t>Pièces automobiles (pare-chocs, batteries)</a:t>
                      </a:r>
                    </a:p>
                    <a:p>
                      <a:pPr marL="285750" indent="-285750">
                        <a:buFont typeface="Verdana" panose="020B0604030504040204" pitchFamily="34" charset="0"/>
                        <a:buChar char="›"/>
                      </a:pPr>
                      <a:r>
                        <a:rPr lang="fr-CA" sz="1400" baseline="0" dirty="0" smtClean="0">
                          <a:solidFill>
                            <a:srgbClr val="0770B1"/>
                          </a:solidFill>
                        </a:rPr>
                        <a:t>Corde</a:t>
                      </a:r>
                    </a:p>
                    <a:p>
                      <a:pPr marL="285750" indent="-285750">
                        <a:buFont typeface="Verdana" panose="020B0604030504040204" pitchFamily="34" charset="0"/>
                        <a:buChar char="›"/>
                      </a:pPr>
                      <a:r>
                        <a:rPr lang="fr-CA" sz="1400" baseline="0" dirty="0" smtClean="0">
                          <a:solidFill>
                            <a:srgbClr val="0770B1"/>
                          </a:solidFill>
                        </a:rPr>
                        <a:t>Peignes</a:t>
                      </a:r>
                    </a:p>
                    <a:p>
                      <a:pPr marL="285750" indent="-285750">
                        <a:buFont typeface="Verdana" panose="020B0604030504040204" pitchFamily="34" charset="0"/>
                        <a:buChar char="›"/>
                      </a:pPr>
                      <a:r>
                        <a:rPr lang="fr-CA" sz="1400" baseline="0" dirty="0" smtClean="0">
                          <a:solidFill>
                            <a:srgbClr val="0770B1"/>
                          </a:solidFill>
                        </a:rPr>
                        <a:t>Cintres</a:t>
                      </a:r>
                    </a:p>
                    <a:p>
                      <a:pPr marL="285750" indent="-285750">
                        <a:buFont typeface="Verdana" panose="020B0604030504040204" pitchFamily="34" charset="0"/>
                        <a:buChar char="›"/>
                      </a:pPr>
                      <a:r>
                        <a:rPr lang="fr-CA" sz="1400" baseline="0" dirty="0" smtClean="0">
                          <a:solidFill>
                            <a:srgbClr val="0770B1"/>
                          </a:solidFill>
                        </a:rPr>
                        <a:t>Composantes de stylos</a:t>
                      </a:r>
                    </a:p>
                    <a:p>
                      <a:pPr marL="285750" indent="-285750">
                        <a:buFont typeface="Verdana" panose="020B0604030504040204" pitchFamily="34" charset="0"/>
                        <a:buChar char="›"/>
                      </a:pPr>
                      <a:r>
                        <a:rPr lang="fr-CA" sz="1400" baseline="0" dirty="0" smtClean="0">
                          <a:solidFill>
                            <a:srgbClr val="0770B1"/>
                          </a:solidFill>
                        </a:rPr>
                        <a:t>Baignoires</a:t>
                      </a:r>
                      <a:endParaRPr lang="fr-CA" sz="1400" baseline="0" dirty="0" smtClean="0">
                        <a:solidFill>
                          <a:srgbClr val="0770B1"/>
                        </a:solidFill>
                      </a:endParaRPr>
                    </a:p>
                  </a:txBody>
                  <a:tcPr/>
                </a:tc>
                <a:tc>
                  <a:txBody>
                    <a:bodyPr/>
                    <a:lstStyle/>
                    <a:p>
                      <a:pPr marL="285750" indent="-285750">
                        <a:buFont typeface="Verdana" panose="020B0604030504040204" pitchFamily="34" charset="0"/>
                        <a:buChar char="›"/>
                      </a:pPr>
                      <a:r>
                        <a:rPr lang="fr-CA" sz="1400" dirty="0" smtClean="0">
                          <a:solidFill>
                            <a:srgbClr val="0770B1"/>
                          </a:solidFill>
                        </a:rPr>
                        <a:t>Piquets</a:t>
                      </a:r>
                      <a:r>
                        <a:rPr lang="fr-CA" sz="1400" baseline="0" dirty="0" smtClean="0">
                          <a:solidFill>
                            <a:srgbClr val="0770B1"/>
                          </a:solidFill>
                        </a:rPr>
                        <a:t> variés</a:t>
                      </a:r>
                    </a:p>
                    <a:p>
                      <a:pPr marL="285750" indent="-285750">
                        <a:buFont typeface="Verdana" panose="020B0604030504040204" pitchFamily="34" charset="0"/>
                        <a:buChar char="›"/>
                      </a:pPr>
                      <a:r>
                        <a:rPr lang="fr-CA" sz="1400" baseline="0" dirty="0" smtClean="0">
                          <a:solidFill>
                            <a:srgbClr val="0770B1"/>
                          </a:solidFill>
                        </a:rPr>
                        <a:t>Cônes de voirie</a:t>
                      </a:r>
                    </a:p>
                    <a:p>
                      <a:pPr marL="285750" indent="-285750">
                        <a:buFont typeface="Verdana" panose="020B0604030504040204" pitchFamily="34" charset="0"/>
                        <a:buChar char="›"/>
                      </a:pPr>
                      <a:r>
                        <a:rPr lang="fr-CA" sz="1400" baseline="0" dirty="0" smtClean="0">
                          <a:solidFill>
                            <a:srgbClr val="0770B1"/>
                          </a:solidFill>
                        </a:rPr>
                        <a:t>Matériaux de construction</a:t>
                      </a:r>
                    </a:p>
                    <a:p>
                      <a:pPr marL="285750" indent="-285750">
                        <a:buFont typeface="Verdana" panose="020B0604030504040204" pitchFamily="34" charset="0"/>
                        <a:buChar char="›"/>
                      </a:pPr>
                      <a:r>
                        <a:rPr lang="fr-CA" sz="1400" baseline="0" dirty="0" smtClean="0">
                          <a:solidFill>
                            <a:srgbClr val="0770B1"/>
                          </a:solidFill>
                        </a:rPr>
                        <a:t>Pièces d’appareils électroménagers</a:t>
                      </a:r>
                    </a:p>
                    <a:p>
                      <a:pPr marL="285750" indent="-285750">
                        <a:buFont typeface="Verdana" panose="020B0604030504040204" pitchFamily="34" charset="0"/>
                        <a:buChar char="›"/>
                      </a:pPr>
                      <a:r>
                        <a:rPr lang="fr-CA" sz="1400" baseline="0" dirty="0" smtClean="0">
                          <a:solidFill>
                            <a:srgbClr val="0770B1"/>
                          </a:solidFill>
                        </a:rPr>
                        <a:t>Cassettes audio/vidéo</a:t>
                      </a:r>
                    </a:p>
                    <a:p>
                      <a:pPr marL="285750" indent="-285750">
                        <a:buFont typeface="Verdana" panose="020B0604030504040204" pitchFamily="34" charset="0"/>
                        <a:buChar char="›"/>
                      </a:pPr>
                      <a:r>
                        <a:rPr lang="fr-CA" sz="1400" baseline="0" dirty="0" smtClean="0">
                          <a:solidFill>
                            <a:srgbClr val="0770B1"/>
                          </a:solidFill>
                        </a:rPr>
                        <a:t>Manches d’objets (ciseaux, brosses à cheveux, etc.)</a:t>
                      </a:r>
                    </a:p>
                    <a:p>
                      <a:pPr marL="285750" indent="-285750">
                        <a:buFont typeface="Verdana" panose="020B0604030504040204" pitchFamily="34" charset="0"/>
                        <a:buChar char="›"/>
                      </a:pPr>
                      <a:r>
                        <a:rPr lang="fr-CA" sz="1400" baseline="0" dirty="0" smtClean="0">
                          <a:solidFill>
                            <a:srgbClr val="0770B1"/>
                          </a:solidFill>
                        </a:rPr>
                        <a:t>Tapis</a:t>
                      </a:r>
                    </a:p>
                    <a:p>
                      <a:pPr marL="285750" indent="-285750">
                        <a:buFont typeface="Verdana" panose="020B0604030504040204" pitchFamily="34" charset="0"/>
                        <a:buChar char="›"/>
                      </a:pPr>
                      <a:r>
                        <a:rPr lang="fr-CA" sz="1400" baseline="0" dirty="0" smtClean="0">
                          <a:solidFill>
                            <a:srgbClr val="0770B1"/>
                          </a:solidFill>
                        </a:rPr>
                        <a:t>Coques de bateaux</a:t>
                      </a:r>
                    </a:p>
                    <a:p>
                      <a:pPr marL="285750" indent="-285750">
                        <a:buFont typeface="Verdana" panose="020B0604030504040204" pitchFamily="34" charset="0"/>
                        <a:buChar char="›"/>
                      </a:pPr>
                      <a:r>
                        <a:rPr lang="fr-CA" sz="1400" baseline="0" dirty="0" smtClean="0">
                          <a:solidFill>
                            <a:srgbClr val="0770B1"/>
                          </a:solidFill>
                        </a:rPr>
                        <a:t>Rideaux de douche</a:t>
                      </a:r>
                    </a:p>
                    <a:p>
                      <a:pPr marL="285750" indent="-285750">
                        <a:buFont typeface="Verdana" panose="020B0604030504040204" pitchFamily="34" charset="0"/>
                        <a:buChar char="›"/>
                      </a:pPr>
                      <a:r>
                        <a:rPr lang="fr-CA" sz="1400" baseline="0" dirty="0" smtClean="0">
                          <a:solidFill>
                            <a:srgbClr val="0770B1"/>
                          </a:solidFill>
                        </a:rPr>
                        <a:t>Tampons à récurer</a:t>
                      </a:r>
                    </a:p>
                    <a:p>
                      <a:pPr marL="285750" indent="-285750">
                        <a:buFont typeface="Verdana" panose="020B0604030504040204" pitchFamily="34" charset="0"/>
                        <a:buChar char="›"/>
                      </a:pPr>
                      <a:r>
                        <a:rPr lang="fr-CA" sz="1400" baseline="0" dirty="0" smtClean="0">
                          <a:solidFill>
                            <a:srgbClr val="0770B1"/>
                          </a:solidFill>
                        </a:rPr>
                        <a:t>Tuiles à plancher</a:t>
                      </a:r>
                    </a:p>
                    <a:p>
                      <a:pPr marL="285750" indent="-285750">
                        <a:buFont typeface="Verdana" panose="020B0604030504040204" pitchFamily="34" charset="0"/>
                        <a:buChar char="›"/>
                      </a:pPr>
                      <a:r>
                        <a:rPr lang="fr-CA" sz="1400" baseline="0" dirty="0" smtClean="0">
                          <a:solidFill>
                            <a:srgbClr val="0770B1"/>
                          </a:solidFill>
                        </a:rPr>
                        <a:t>Toiles agricoles</a:t>
                      </a:r>
                    </a:p>
                    <a:p>
                      <a:pPr marL="285750" indent="-285750">
                        <a:buFont typeface="Verdana" panose="020B0604030504040204" pitchFamily="34" charset="0"/>
                        <a:buChar char="›"/>
                      </a:pPr>
                      <a:r>
                        <a:rPr lang="fr-CA" sz="1400" baseline="0" dirty="0" smtClean="0">
                          <a:solidFill>
                            <a:srgbClr val="0770B1"/>
                          </a:solidFill>
                        </a:rPr>
                        <a:t>Bacs roulants</a:t>
                      </a:r>
                    </a:p>
                  </a:txBody>
                  <a:tcPr/>
                </a:tc>
                <a:extLst>
                  <a:ext uri="{0D108BD9-81ED-4DB2-BD59-A6C34878D82A}">
                    <a16:rowId xmlns:a16="http://schemas.microsoft.com/office/drawing/2014/main" val="3871679919"/>
                  </a:ext>
                </a:extLst>
              </a:tr>
            </a:tbl>
          </a:graphicData>
        </a:graphic>
      </p:graphicFrame>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Les débouchés du plastique</a:t>
            </a:r>
            <a:endParaRPr lang="fr-CA" sz="4000" dirty="0">
              <a:solidFill>
                <a:srgbClr val="171717"/>
              </a:solidFill>
            </a:endParaRPr>
          </a:p>
        </p:txBody>
      </p:sp>
      <p:sp>
        <p:nvSpPr>
          <p:cNvPr id="21" name="Rectangle 20"/>
          <p:cNvSpPr/>
          <p:nvPr/>
        </p:nvSpPr>
        <p:spPr>
          <a:xfrm>
            <a:off x="1"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6" name="Flèche droite rayée 15"/>
          <p:cNvSpPr/>
          <p:nvPr/>
        </p:nvSpPr>
        <p:spPr>
          <a:xfrm>
            <a:off x="3158483" y="1491292"/>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rotWithShape="1">
          <a:blip r:embed="rId4"/>
          <a:srcRect t="15143" r="3642" b="14000"/>
          <a:stretch/>
        </p:blipFill>
        <p:spPr>
          <a:xfrm>
            <a:off x="418566" y="1036320"/>
            <a:ext cx="1011474" cy="1118486"/>
          </a:xfrm>
          <a:prstGeom prst="rect">
            <a:avLst/>
          </a:prstGeom>
        </p:spPr>
      </p:pic>
      <p:pic>
        <p:nvPicPr>
          <p:cNvPr id="20" name="Image 19"/>
          <p:cNvPicPr>
            <a:picLocks noChangeAspect="1"/>
          </p:cNvPicPr>
          <p:nvPr/>
        </p:nvPicPr>
        <p:blipFill>
          <a:blip r:embed="rId5"/>
          <a:stretch>
            <a:fillRect/>
          </a:stretch>
        </p:blipFill>
        <p:spPr>
          <a:xfrm>
            <a:off x="1607409" y="1618495"/>
            <a:ext cx="1036630" cy="1319569"/>
          </a:xfrm>
          <a:prstGeom prst="rect">
            <a:avLst/>
          </a:prstGeom>
        </p:spPr>
      </p:pic>
      <p:pic>
        <p:nvPicPr>
          <p:cNvPr id="23" name="Image 22"/>
          <p:cNvPicPr>
            <a:picLocks noChangeAspect="1"/>
          </p:cNvPicPr>
          <p:nvPr/>
        </p:nvPicPr>
        <p:blipFill>
          <a:blip r:embed="rId6"/>
          <a:stretch>
            <a:fillRect/>
          </a:stretch>
        </p:blipFill>
        <p:spPr>
          <a:xfrm>
            <a:off x="4412829" y="1079183"/>
            <a:ext cx="1085324" cy="1085324"/>
          </a:xfrm>
          <a:prstGeom prst="rect">
            <a:avLst/>
          </a:prstGeom>
        </p:spPr>
      </p:pic>
      <p:pic>
        <p:nvPicPr>
          <p:cNvPr id="25" name="Image 24"/>
          <p:cNvPicPr>
            <a:picLocks noChangeAspect="1"/>
          </p:cNvPicPr>
          <p:nvPr/>
        </p:nvPicPr>
        <p:blipFill rotWithShape="1">
          <a:blip r:embed="rId7"/>
          <a:srcRect l="8689"/>
          <a:stretch/>
        </p:blipFill>
        <p:spPr>
          <a:xfrm rot="662227">
            <a:off x="5350276" y="2005763"/>
            <a:ext cx="875907" cy="959258"/>
          </a:xfrm>
          <a:prstGeom prst="rect">
            <a:avLst/>
          </a:prstGeom>
        </p:spPr>
      </p:pic>
      <p:pic>
        <p:nvPicPr>
          <p:cNvPr id="27" name="Image 26"/>
          <p:cNvPicPr>
            <a:picLocks noChangeAspect="1"/>
          </p:cNvPicPr>
          <p:nvPr/>
        </p:nvPicPr>
        <p:blipFill>
          <a:blip r:embed="rId8"/>
          <a:stretch>
            <a:fillRect/>
          </a:stretch>
        </p:blipFill>
        <p:spPr>
          <a:xfrm>
            <a:off x="7475084" y="765794"/>
            <a:ext cx="1509370" cy="1509370"/>
          </a:xfrm>
          <a:prstGeom prst="rect">
            <a:avLst/>
          </a:prstGeom>
        </p:spPr>
      </p:pic>
      <p:pic>
        <p:nvPicPr>
          <p:cNvPr id="26" name="Image 25"/>
          <p:cNvPicPr>
            <a:picLocks noChangeAspect="1"/>
          </p:cNvPicPr>
          <p:nvPr/>
        </p:nvPicPr>
        <p:blipFill>
          <a:blip r:embed="rId9"/>
          <a:stretch>
            <a:fillRect/>
          </a:stretch>
        </p:blipFill>
        <p:spPr>
          <a:xfrm>
            <a:off x="6459977" y="1869483"/>
            <a:ext cx="1280308" cy="1095900"/>
          </a:xfrm>
          <a:prstGeom prst="rect">
            <a:avLst/>
          </a:prstGeom>
        </p:spPr>
      </p:pic>
    </p:spTree>
    <p:extLst>
      <p:ext uri="{BB962C8B-B14F-4D97-AF65-F5344CB8AC3E}">
        <p14:creationId xmlns:p14="http://schemas.microsoft.com/office/powerpoint/2010/main" val="2218768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Ã©sultats de recherche d'images pour Â«Â verre consignÃ©Â Â»"/>
          <p:cNvPicPr>
            <a:picLocks noChangeAspect="1" noChangeArrowheads="1"/>
          </p:cNvPicPr>
          <p:nvPr/>
        </p:nvPicPr>
        <p:blipFill rotWithShape="1">
          <a:blip r:embed="rId3">
            <a:extLst>
              <a:ext uri="{28A0092B-C50C-407E-A947-70E740481C1C}">
                <a14:useLocalDpi xmlns:a14="http://schemas.microsoft.com/office/drawing/2010/main" val="0"/>
              </a:ext>
            </a:extLst>
          </a:blip>
          <a:srcRect r="3162"/>
          <a:stretch/>
        </p:blipFill>
        <p:spPr bwMode="auto">
          <a:xfrm>
            <a:off x="4371709" y="1623346"/>
            <a:ext cx="4765416" cy="23238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Rectangle 4"/>
          <p:cNvSpPr/>
          <p:nvPr/>
        </p:nvSpPr>
        <p:spPr>
          <a:xfrm>
            <a:off x="550015" y="1582340"/>
            <a:ext cx="4283243" cy="3693319"/>
          </a:xfrm>
          <a:prstGeom prst="rect">
            <a:avLst/>
          </a:prstGeom>
        </p:spPr>
        <p:txBody>
          <a:bodyPr wrap="square">
            <a:spAutoFit/>
          </a:bodyPr>
          <a:lstStyle/>
          <a:p>
            <a:pPr fontAlgn="base"/>
            <a:r>
              <a:rPr lang="fr-CA" sz="2400" b="1" dirty="0" smtClean="0">
                <a:solidFill>
                  <a:srgbClr val="F2BB18"/>
                </a:solidFill>
                <a:latin typeface="Arial Rounded MT Bold" panose="020F0704030504030204" pitchFamily="34" charset="0"/>
              </a:rPr>
              <a:t>Ce qui va dans le bac</a:t>
            </a:r>
            <a:endParaRPr lang="fr-CA" sz="2400" b="1" dirty="0" smtClean="0">
              <a:solidFill>
                <a:srgbClr val="F2BB18"/>
              </a:solidFill>
              <a:latin typeface="Arial Rounded MT Bold" panose="020F0704030504030204" pitchFamily="34" charset="0"/>
            </a:endParaRPr>
          </a:p>
          <a:p>
            <a:pPr fontAlgn="base">
              <a:buSzPct val="85000"/>
            </a:pPr>
            <a:endParaRPr lang="fr-CA" sz="1600" dirty="0" smtClean="0">
              <a:solidFill>
                <a:srgbClr val="171717"/>
              </a:solidFill>
              <a:latin typeface="+mj-lt"/>
            </a:endParaRPr>
          </a:p>
          <a:p>
            <a:pPr marL="285750" indent="-285750" fontAlgn="base">
              <a:buSzPct val="85000"/>
              <a:buFont typeface="Verdana" panose="020B0604030504040204" pitchFamily="34" charset="0"/>
              <a:buChar char="›"/>
            </a:pPr>
            <a:r>
              <a:rPr lang="fr-CA" sz="1600" dirty="0">
                <a:solidFill>
                  <a:srgbClr val="171717"/>
                </a:solidFill>
                <a:latin typeface="+mj-lt"/>
              </a:rPr>
              <a:t>Bouteilles de vin, de jus, d’eau gazéifiée, etc.</a:t>
            </a:r>
          </a:p>
          <a:p>
            <a:pPr marL="285750" indent="-285750" fontAlgn="base">
              <a:buSzPct val="85000"/>
              <a:buFont typeface="Verdana" panose="020B0604030504040204" pitchFamily="34" charset="0"/>
              <a:buChar char="›"/>
            </a:pPr>
            <a:r>
              <a:rPr lang="fr-CA" sz="1600" dirty="0">
                <a:solidFill>
                  <a:srgbClr val="171717"/>
                </a:solidFill>
                <a:latin typeface="+mj-lt"/>
              </a:rPr>
              <a:t>Bouteilles d’huile et de vinaigre</a:t>
            </a:r>
          </a:p>
          <a:p>
            <a:pPr marL="285750" indent="-285750" fontAlgn="base">
              <a:buSzPct val="85000"/>
              <a:buFont typeface="Verdana" panose="020B0604030504040204" pitchFamily="34" charset="0"/>
              <a:buChar char="›"/>
            </a:pPr>
            <a:r>
              <a:rPr lang="fr-CA" sz="1600" dirty="0">
                <a:solidFill>
                  <a:srgbClr val="171717"/>
                </a:solidFill>
                <a:latin typeface="+mj-lt"/>
              </a:rPr>
              <a:t>Pots pour aliments et produits (pot de cornichons, de salsa, de sauce, etc</a:t>
            </a:r>
            <a:r>
              <a:rPr lang="fr-CA" sz="1600" dirty="0" smtClean="0">
                <a:solidFill>
                  <a:srgbClr val="171717"/>
                </a:solidFill>
                <a:latin typeface="+mj-lt"/>
              </a:rPr>
              <a:t>.)</a:t>
            </a:r>
          </a:p>
          <a:p>
            <a:pPr marL="285750" indent="-285750" fontAlgn="base">
              <a:buSzPct val="85000"/>
              <a:buFont typeface="Verdana" panose="020B0604030504040204" pitchFamily="34" charset="0"/>
              <a:buChar char="›"/>
            </a:pPr>
            <a:endParaRPr lang="fr-CA" sz="1600" dirty="0">
              <a:solidFill>
                <a:srgbClr val="171717"/>
              </a:solidFill>
              <a:latin typeface="+mj-lt"/>
            </a:endParaRPr>
          </a:p>
          <a:p>
            <a:pPr fontAlgn="base"/>
            <a:r>
              <a:rPr lang="fr-CA" b="1" dirty="0" smtClean="0">
                <a:solidFill>
                  <a:srgbClr val="171717"/>
                </a:solidFill>
              </a:rPr>
              <a:t>Ce qui </a:t>
            </a:r>
            <a:r>
              <a:rPr lang="fr-CA" b="1" dirty="0" smtClean="0">
                <a:solidFill>
                  <a:srgbClr val="D96727"/>
                </a:solidFill>
              </a:rPr>
              <a:t>ne va pas </a:t>
            </a:r>
            <a:r>
              <a:rPr lang="fr-CA" b="1" dirty="0" smtClean="0">
                <a:solidFill>
                  <a:srgbClr val="171717"/>
                </a:solidFill>
              </a:rPr>
              <a:t>dans le bac</a:t>
            </a:r>
            <a:endParaRPr lang="fr-CA" b="1" dirty="0">
              <a:solidFill>
                <a:srgbClr val="171717"/>
              </a:solidFill>
            </a:endParaRPr>
          </a:p>
          <a:p>
            <a:pPr fontAlgn="base">
              <a:buSzPct val="85000"/>
            </a:pPr>
            <a:endParaRPr lang="fr-CA" sz="1600" dirty="0">
              <a:solidFill>
                <a:srgbClr val="171717"/>
              </a:solidFill>
            </a:endParaRPr>
          </a:p>
          <a:p>
            <a:pPr marL="285750" indent="-285750" fontAlgn="base">
              <a:buSzPct val="85000"/>
              <a:buFont typeface="Verdana" panose="020B0604030504040204" pitchFamily="34" charset="0"/>
              <a:buChar char="›"/>
            </a:pPr>
            <a:r>
              <a:rPr lang="fr-CA" sz="1600" dirty="0" smtClean="0">
                <a:solidFill>
                  <a:srgbClr val="171717"/>
                </a:solidFill>
              </a:rPr>
              <a:t>Ampoules électriques</a:t>
            </a:r>
            <a:endParaRPr lang="fr-CA" sz="1600" dirty="0">
              <a:solidFill>
                <a:srgbClr val="171717"/>
              </a:solidFill>
            </a:endParaRPr>
          </a:p>
          <a:p>
            <a:pPr marL="285750" indent="-285750" fontAlgn="base">
              <a:buSzPct val="85000"/>
              <a:buFont typeface="Verdana" panose="020B0604030504040204" pitchFamily="34" charset="0"/>
              <a:buChar char="›"/>
            </a:pPr>
            <a:r>
              <a:rPr lang="fr-CA" sz="1600" dirty="0" smtClean="0">
                <a:solidFill>
                  <a:srgbClr val="171717"/>
                </a:solidFill>
              </a:rPr>
              <a:t>Porcelaine </a:t>
            </a:r>
            <a:r>
              <a:rPr lang="fr-CA" sz="1600" dirty="0">
                <a:solidFill>
                  <a:srgbClr val="171717"/>
                </a:solidFill>
              </a:rPr>
              <a:t>et </a:t>
            </a:r>
            <a:r>
              <a:rPr lang="fr-CA" sz="1600" dirty="0" smtClean="0">
                <a:solidFill>
                  <a:srgbClr val="171717"/>
                </a:solidFill>
              </a:rPr>
              <a:t>céramique</a:t>
            </a:r>
            <a:endParaRPr lang="fr-CA" sz="1600" dirty="0">
              <a:solidFill>
                <a:srgbClr val="171717"/>
              </a:solidFill>
            </a:endParaRPr>
          </a:p>
          <a:p>
            <a:pPr marL="285750" indent="-285750" fontAlgn="base">
              <a:buSzPct val="85000"/>
              <a:buFont typeface="Verdana" panose="020B0604030504040204" pitchFamily="34" charset="0"/>
              <a:buChar char="›"/>
            </a:pPr>
            <a:r>
              <a:rPr lang="fr-CA" sz="1600" dirty="0">
                <a:solidFill>
                  <a:srgbClr val="171717"/>
                </a:solidFill>
              </a:rPr>
              <a:t>Tubes fluorescents</a:t>
            </a:r>
          </a:p>
          <a:p>
            <a:pPr marL="285750" indent="-285750" fontAlgn="base">
              <a:buSzPct val="85000"/>
              <a:buFont typeface="Verdana" panose="020B0604030504040204" pitchFamily="34" charset="0"/>
              <a:buChar char="›"/>
            </a:pPr>
            <a:r>
              <a:rPr lang="fr-CA" sz="1600" dirty="0">
                <a:solidFill>
                  <a:srgbClr val="171717"/>
                </a:solidFill>
              </a:rPr>
              <a:t>Vitre et miroir</a:t>
            </a:r>
            <a:endParaRPr lang="fr-CA" sz="1600" dirty="0" smtClean="0">
              <a:solidFill>
                <a:srgbClr val="171717"/>
              </a:solidFill>
            </a:endParaRPr>
          </a:p>
          <a:p>
            <a:pPr marL="285750" indent="-285750" fontAlgn="base">
              <a:buSzPct val="85000"/>
              <a:buFont typeface="Verdana" panose="020B0604030504040204" pitchFamily="34" charset="0"/>
              <a:buChar char="›"/>
            </a:pPr>
            <a:endParaRPr lang="fr-CA" sz="1600" dirty="0">
              <a:solidFill>
                <a:srgbClr val="171717"/>
              </a:solidFill>
              <a:latin typeface="+mj-lt"/>
            </a:endParaRPr>
          </a:p>
        </p:txBody>
      </p:sp>
      <p:sp>
        <p:nvSpPr>
          <p:cNvPr id="10" name="Rectangle à coins arrondis 9"/>
          <p:cNvSpPr/>
          <p:nvPr/>
        </p:nvSpPr>
        <p:spPr>
          <a:xfrm>
            <a:off x="3557194" y="5026254"/>
            <a:ext cx="3009516" cy="1511410"/>
          </a:xfrm>
          <a:prstGeom prst="wedgeRoundRectCallout">
            <a:avLst>
              <a:gd name="adj1" fmla="val 61348"/>
              <a:gd name="adj2" fmla="val -29157"/>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fr-CA" sz="1200" dirty="0">
                <a:solidFill>
                  <a:srgbClr val="000000"/>
                </a:solidFill>
                <a:latin typeface="+mj-lt"/>
              </a:rPr>
              <a:t>Et s’ils portent la mention </a:t>
            </a:r>
            <a:r>
              <a:rPr lang="fr-CA" sz="1200" b="1" dirty="0">
                <a:solidFill>
                  <a:srgbClr val="F2BB18"/>
                </a:solidFill>
                <a:latin typeface="+mj-lt"/>
              </a:rPr>
              <a:t>« Consignée Québec »</a:t>
            </a:r>
            <a:r>
              <a:rPr lang="fr-CA" sz="1200" dirty="0">
                <a:solidFill>
                  <a:srgbClr val="000000"/>
                </a:solidFill>
                <a:latin typeface="+mj-lt"/>
              </a:rPr>
              <a:t>, ils doivent être retournés chez un </a:t>
            </a:r>
            <a:r>
              <a:rPr lang="fr-CA" sz="1200" dirty="0" smtClean="0">
                <a:solidFill>
                  <a:srgbClr val="000000"/>
                </a:solidFill>
                <a:latin typeface="+mj-lt"/>
              </a:rPr>
              <a:t>détaillant. </a:t>
            </a:r>
          </a:p>
          <a:p>
            <a:pPr fontAlgn="base">
              <a:spcBef>
                <a:spcPts val="600"/>
              </a:spcBef>
            </a:pPr>
            <a:r>
              <a:rPr lang="fr-CA" sz="1200" dirty="0" smtClean="0">
                <a:solidFill>
                  <a:srgbClr val="000000"/>
                </a:solidFill>
                <a:latin typeface="+mj-lt"/>
              </a:rPr>
              <a:t>C’est encore mieux que dans le bac bleu, et en plus, tu </a:t>
            </a:r>
            <a:r>
              <a:rPr lang="fr-CA" sz="1200" b="1" dirty="0" smtClean="0">
                <a:solidFill>
                  <a:srgbClr val="F2BB18"/>
                </a:solidFill>
                <a:latin typeface="+mj-lt"/>
              </a:rPr>
              <a:t>récupères la consignes </a:t>
            </a:r>
            <a:r>
              <a:rPr lang="fr-CA" sz="1200" dirty="0" smtClean="0">
                <a:solidFill>
                  <a:srgbClr val="000000"/>
                </a:solidFill>
                <a:latin typeface="+mj-lt"/>
              </a:rPr>
              <a:t>que tu as payé lors de l’achat de tes boissons !</a:t>
            </a:r>
            <a:endParaRPr lang="fr-CA" sz="1200" dirty="0">
              <a:solidFill>
                <a:srgbClr val="000000"/>
              </a:solidFill>
              <a:latin typeface="+mj-lt"/>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85705" y="3802340"/>
            <a:ext cx="4979451" cy="3055660"/>
          </a:xfrm>
          <a:prstGeom prst="rect">
            <a:avLst/>
          </a:prstGeom>
        </p:spPr>
      </p:pic>
      <p:sp>
        <p:nvSpPr>
          <p:cNvPr id="8"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 bac bleu : </a:t>
            </a:r>
            <a:r>
              <a:rPr lang="fr-CA" sz="4000" b="1" dirty="0" smtClean="0">
                <a:solidFill>
                  <a:srgbClr val="171717"/>
                </a:solidFill>
              </a:rPr>
              <a:t>le verre</a:t>
            </a:r>
            <a:endParaRPr lang="fr-CA" sz="4000" b="1" dirty="0">
              <a:solidFill>
                <a:srgbClr val="171717"/>
              </a:solidFill>
            </a:endParaRPr>
          </a:p>
        </p:txBody>
      </p:sp>
    </p:spTree>
    <p:extLst>
      <p:ext uri="{BB962C8B-B14F-4D97-AF65-F5344CB8AC3E}">
        <p14:creationId xmlns:p14="http://schemas.microsoft.com/office/powerpoint/2010/main" val="2769772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Les débouchés du verre</a:t>
            </a:r>
            <a:endParaRPr lang="fr-CA" sz="4000" dirty="0">
              <a:solidFill>
                <a:srgbClr val="171717"/>
              </a:solidFill>
            </a:endParaRPr>
          </a:p>
        </p:txBody>
      </p:sp>
      <p:pic>
        <p:nvPicPr>
          <p:cNvPr id="8" name="Image 7"/>
          <p:cNvPicPr>
            <a:picLocks noChangeAspect="1"/>
          </p:cNvPicPr>
          <p:nvPr/>
        </p:nvPicPr>
        <p:blipFill rotWithShape="1">
          <a:blip r:embed="rId3"/>
          <a:srcRect l="4005" t="9960" r="11963" b="5235"/>
          <a:stretch/>
        </p:blipFill>
        <p:spPr>
          <a:xfrm>
            <a:off x="392005" y="1199223"/>
            <a:ext cx="1237415" cy="1778449"/>
          </a:xfrm>
          <a:prstGeom prst="rect">
            <a:avLst/>
          </a:prstGeom>
        </p:spPr>
      </p:pic>
      <p:pic>
        <p:nvPicPr>
          <p:cNvPr id="9" name="Picture 2" descr="RÃ©sultats de recherche d'images pour Â«Â sandblastÂ Â»"/>
          <p:cNvPicPr>
            <a:picLocks noChangeAspect="1" noChangeArrowheads="1"/>
          </p:cNvPicPr>
          <p:nvPr/>
        </p:nvPicPr>
        <p:blipFill rotWithShape="1">
          <a:blip r:embed="rId4">
            <a:extLst>
              <a:ext uri="{28A0092B-C50C-407E-A947-70E740481C1C}">
                <a14:useLocalDpi xmlns:a14="http://schemas.microsoft.com/office/drawing/2010/main" val="0"/>
              </a:ext>
            </a:extLst>
          </a:blip>
          <a:srcRect t="24543" r="37502"/>
          <a:stretch/>
        </p:blipFill>
        <p:spPr bwMode="auto">
          <a:xfrm>
            <a:off x="6388511" y="1098775"/>
            <a:ext cx="2604234" cy="117907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5"/>
          <a:stretch>
            <a:fillRect/>
          </a:stretch>
        </p:blipFill>
        <p:spPr>
          <a:xfrm>
            <a:off x="3700609" y="1491915"/>
            <a:ext cx="1870076" cy="1402557"/>
          </a:xfrm>
          <a:prstGeom prst="rect">
            <a:avLst/>
          </a:prstGeom>
        </p:spPr>
      </p:pic>
      <p:pic>
        <p:nvPicPr>
          <p:cNvPr id="12" name="Picture 4" descr="RÃ©sultats de recherche d'images pour Â«Â bloc de bÃ©tonÂ Â»"/>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650" b="13162"/>
          <a:stretch/>
        </p:blipFill>
        <p:spPr bwMode="auto">
          <a:xfrm>
            <a:off x="5924667" y="2467725"/>
            <a:ext cx="1432675" cy="1019893"/>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droite rayée 12"/>
          <p:cNvSpPr/>
          <p:nvPr/>
        </p:nvSpPr>
        <p:spPr>
          <a:xfrm>
            <a:off x="2289320" y="1688315"/>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2190837938"/>
              </p:ext>
            </p:extLst>
          </p:nvPr>
        </p:nvGraphicFramePr>
        <p:xfrm>
          <a:off x="2068927" y="3648232"/>
          <a:ext cx="5006146" cy="3007937"/>
        </p:xfrm>
        <a:graphic>
          <a:graphicData uri="http://schemas.openxmlformats.org/drawingml/2006/table">
            <a:tbl>
              <a:tblPr firstRow="1" bandRow="1">
                <a:tableStyleId>{69012ECD-51FC-41F1-AA8D-1B2483CD663E}</a:tableStyleId>
              </a:tblPr>
              <a:tblGrid>
                <a:gridCol w="2503073">
                  <a:extLst>
                    <a:ext uri="{9D8B030D-6E8A-4147-A177-3AD203B41FA5}">
                      <a16:colId xmlns:a16="http://schemas.microsoft.com/office/drawing/2014/main" val="2485887213"/>
                    </a:ext>
                  </a:extLst>
                </a:gridCol>
                <a:gridCol w="2503073">
                  <a:extLst>
                    <a:ext uri="{9D8B030D-6E8A-4147-A177-3AD203B41FA5}">
                      <a16:colId xmlns:a16="http://schemas.microsoft.com/office/drawing/2014/main" val="2126432974"/>
                    </a:ext>
                  </a:extLst>
                </a:gridCol>
              </a:tblGrid>
              <a:tr h="378992">
                <a:tc gridSpan="2">
                  <a:txBody>
                    <a:bodyPr/>
                    <a:lstStyle/>
                    <a:p>
                      <a:pPr algn="ctr"/>
                      <a:r>
                        <a:rPr lang="fr-CA" sz="2000" dirty="0" smtClean="0">
                          <a:latin typeface="+mj-lt"/>
                        </a:rPr>
                        <a:t>VERRE</a:t>
                      </a:r>
                      <a:endParaRPr lang="fr-FR" sz="2000" dirty="0">
                        <a:latin typeface="+mj-lt"/>
                      </a:endParaRPr>
                    </a:p>
                  </a:txBody>
                  <a:tcPr/>
                </a:tc>
                <a:tc hMerge="1">
                  <a:txBody>
                    <a:bodyPr/>
                    <a:lstStyle/>
                    <a:p>
                      <a:endParaRPr lang="fr-CA"/>
                    </a:p>
                  </a:txBody>
                  <a:tcPr/>
                </a:tc>
                <a:extLst>
                  <a:ext uri="{0D108BD9-81ED-4DB2-BD59-A6C34878D82A}">
                    <a16:rowId xmlns:a16="http://schemas.microsoft.com/office/drawing/2014/main" val="2349579114"/>
                  </a:ext>
                </a:extLst>
              </a:tr>
              <a:tr h="2611697">
                <a:tc>
                  <a:txBody>
                    <a:bodyPr/>
                    <a:lstStyle/>
                    <a:p>
                      <a:pPr marL="285750" indent="-285750">
                        <a:buFont typeface="Verdana" panose="020B0604030504040204" pitchFamily="34" charset="0"/>
                        <a:buChar char="›"/>
                      </a:pPr>
                      <a:r>
                        <a:rPr lang="fr-CA" sz="1600" dirty="0" smtClean="0">
                          <a:solidFill>
                            <a:srgbClr val="0770B1"/>
                          </a:solidFill>
                        </a:rPr>
                        <a:t>Contenants:</a:t>
                      </a:r>
                    </a:p>
                    <a:p>
                      <a:pPr marL="742950" lvl="1" indent="-285750">
                        <a:buFont typeface="Verdana" panose="020B0604030504040204" pitchFamily="34" charset="0"/>
                        <a:buChar char="›"/>
                      </a:pPr>
                      <a:r>
                        <a:rPr lang="fr-CA" sz="1600" dirty="0" smtClean="0">
                          <a:solidFill>
                            <a:srgbClr val="0770B1"/>
                          </a:solidFill>
                        </a:rPr>
                        <a:t>Bouteilles</a:t>
                      </a:r>
                    </a:p>
                    <a:p>
                      <a:pPr marL="742950" lvl="1" indent="-285750">
                        <a:buFont typeface="Verdana" panose="020B0604030504040204" pitchFamily="34" charset="0"/>
                        <a:buChar char="›"/>
                      </a:pPr>
                      <a:r>
                        <a:rPr lang="fr-CA" sz="1600" dirty="0" smtClean="0">
                          <a:solidFill>
                            <a:srgbClr val="0770B1"/>
                          </a:solidFill>
                        </a:rPr>
                        <a:t>Pots</a:t>
                      </a:r>
                    </a:p>
                    <a:p>
                      <a:pPr marL="742950" lvl="1" indent="-285750">
                        <a:buFont typeface="Verdana" panose="020B0604030504040204" pitchFamily="34" charset="0"/>
                        <a:buChar char="›"/>
                      </a:pPr>
                      <a:r>
                        <a:rPr lang="fr-CA" sz="1600" dirty="0" smtClean="0">
                          <a:solidFill>
                            <a:srgbClr val="0770B1"/>
                          </a:solidFill>
                        </a:rPr>
                        <a:t>Verres</a:t>
                      </a:r>
                    </a:p>
                    <a:p>
                      <a:pPr marL="742950" lvl="1" indent="-285750">
                        <a:buFont typeface="Verdana" panose="020B0604030504040204" pitchFamily="34" charset="0"/>
                        <a:buChar char="›"/>
                      </a:pPr>
                      <a:r>
                        <a:rPr lang="fr-CA" sz="1600" dirty="0" smtClean="0">
                          <a:solidFill>
                            <a:srgbClr val="0770B1"/>
                          </a:solidFill>
                        </a:rPr>
                        <a:t>Isolant fibre de </a:t>
                      </a:r>
                      <a:r>
                        <a:rPr lang="fr-CA" sz="1600" dirty="0" smtClean="0">
                          <a:solidFill>
                            <a:srgbClr val="0770B1"/>
                          </a:solidFill>
                        </a:rPr>
                        <a:t>verre</a:t>
                      </a:r>
                      <a:endParaRPr lang="fr-CA" sz="1600" dirty="0" smtClean="0">
                        <a:solidFill>
                          <a:srgbClr val="0770B1"/>
                        </a:solidFill>
                      </a:endParaRPr>
                    </a:p>
                  </a:txBody>
                  <a:tcPr/>
                </a:tc>
                <a:tc>
                  <a:txBody>
                    <a:bodyPr/>
                    <a:lstStyle/>
                    <a:p>
                      <a:pPr marL="285750" lvl="0" indent="-285750">
                        <a:buFont typeface="Verdana" panose="020B0604030504040204" pitchFamily="34" charset="0"/>
                        <a:buChar char="›"/>
                      </a:pPr>
                      <a:r>
                        <a:rPr lang="fr-CA" sz="1600" dirty="0" smtClean="0">
                          <a:solidFill>
                            <a:srgbClr val="0770B1"/>
                          </a:solidFill>
                        </a:rPr>
                        <a:t>Agrégats:</a:t>
                      </a:r>
                    </a:p>
                    <a:p>
                      <a:pPr marL="742950" lvl="1" indent="-285750">
                        <a:buFont typeface="Verdana" panose="020B0604030504040204" pitchFamily="34" charset="0"/>
                        <a:buChar char="›"/>
                      </a:pPr>
                      <a:r>
                        <a:rPr lang="fr-CA" sz="1600" dirty="0" smtClean="0">
                          <a:solidFill>
                            <a:srgbClr val="0770B1"/>
                          </a:solidFill>
                        </a:rPr>
                        <a:t>Fondation</a:t>
                      </a:r>
                      <a:r>
                        <a:rPr lang="fr-CA" sz="1600" baseline="0" dirty="0" smtClean="0">
                          <a:solidFill>
                            <a:srgbClr val="0770B1"/>
                          </a:solidFill>
                        </a:rPr>
                        <a:t> de route</a:t>
                      </a:r>
                    </a:p>
                    <a:p>
                      <a:pPr marL="742950" lvl="1" indent="-285750">
                        <a:buFont typeface="Verdana" panose="020B0604030504040204" pitchFamily="34" charset="0"/>
                        <a:buChar char="›"/>
                      </a:pPr>
                      <a:r>
                        <a:rPr lang="fr-CA" sz="1600" baseline="0" dirty="0" smtClean="0">
                          <a:solidFill>
                            <a:srgbClr val="0770B1"/>
                          </a:solidFill>
                        </a:rPr>
                        <a:t>Blocs de béton</a:t>
                      </a:r>
                    </a:p>
                    <a:p>
                      <a:pPr marL="742950" lvl="1" indent="-285750">
                        <a:buFont typeface="Verdana" panose="020B0604030504040204" pitchFamily="34" charset="0"/>
                        <a:buChar char="›"/>
                      </a:pPr>
                      <a:r>
                        <a:rPr lang="fr-CA" sz="1600" baseline="0" dirty="0" smtClean="0">
                          <a:solidFill>
                            <a:srgbClr val="0770B1"/>
                          </a:solidFill>
                        </a:rPr>
                        <a:t>Asphalte</a:t>
                      </a:r>
                    </a:p>
                    <a:p>
                      <a:pPr marL="742950" lvl="1" indent="-285750">
                        <a:buFont typeface="Verdana" panose="020B0604030504040204" pitchFamily="34" charset="0"/>
                        <a:buChar char="›"/>
                      </a:pPr>
                      <a:r>
                        <a:rPr lang="fr-CA" sz="1600" baseline="0" dirty="0" smtClean="0">
                          <a:solidFill>
                            <a:srgbClr val="0770B1"/>
                          </a:solidFill>
                        </a:rPr>
                        <a:t>Microbilles pour peinture</a:t>
                      </a:r>
                    </a:p>
                    <a:p>
                      <a:pPr marL="742950" lvl="1" indent="-285750">
                        <a:buFont typeface="Verdana" panose="020B0604030504040204" pitchFamily="34" charset="0"/>
                        <a:buChar char="›"/>
                      </a:pPr>
                      <a:r>
                        <a:rPr lang="fr-CA" sz="1600" baseline="0" dirty="0" smtClean="0">
                          <a:solidFill>
                            <a:srgbClr val="0770B1"/>
                          </a:solidFill>
                        </a:rPr>
                        <a:t>Abrasif</a:t>
                      </a:r>
                    </a:p>
                    <a:p>
                      <a:pPr marL="742950" lvl="1" indent="-285750">
                        <a:buFont typeface="Verdana" panose="020B0604030504040204" pitchFamily="34" charset="0"/>
                        <a:buChar char="›"/>
                      </a:pPr>
                      <a:r>
                        <a:rPr lang="fr-CA" sz="1600" baseline="0" dirty="0" smtClean="0">
                          <a:solidFill>
                            <a:srgbClr val="0770B1"/>
                          </a:solidFill>
                        </a:rPr>
                        <a:t>Carreaux de céramique</a:t>
                      </a:r>
                    </a:p>
                    <a:p>
                      <a:pPr marL="742950" lvl="1" indent="-285750">
                        <a:buFont typeface="Verdana" panose="020B0604030504040204" pitchFamily="34" charset="0"/>
                        <a:buChar char="›"/>
                      </a:pPr>
                      <a:r>
                        <a:rPr lang="fr-CA" sz="1600" baseline="0" dirty="0" smtClean="0">
                          <a:solidFill>
                            <a:srgbClr val="0770B1"/>
                          </a:solidFill>
                        </a:rPr>
                        <a:t>Sablage au jet</a:t>
                      </a:r>
                    </a:p>
                  </a:txBody>
                  <a:tcPr/>
                </a:tc>
                <a:extLst>
                  <a:ext uri="{0D108BD9-81ED-4DB2-BD59-A6C34878D82A}">
                    <a16:rowId xmlns:a16="http://schemas.microsoft.com/office/drawing/2014/main" val="857414669"/>
                  </a:ext>
                </a:extLst>
              </a:tr>
            </a:tbl>
          </a:graphicData>
        </a:graphic>
      </p:graphicFrame>
    </p:spTree>
    <p:extLst>
      <p:ext uri="{BB962C8B-B14F-4D97-AF65-F5344CB8AC3E}">
        <p14:creationId xmlns:p14="http://schemas.microsoft.com/office/powerpoint/2010/main" val="2602850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Ã©sultats de recherche d'images pour Â«Â aluminium recyclÃ©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642" y="1368230"/>
            <a:ext cx="4381597" cy="278628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4" name="Picture 4" descr="RÃ©sultats de recherche d'images pour Â«Â canettes consignÃ©es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331" y="4403293"/>
            <a:ext cx="2019626" cy="18021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6637279" y="5308926"/>
            <a:ext cx="2018584" cy="1167500"/>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fr-CA" sz="1200" dirty="0" smtClean="0">
                <a:solidFill>
                  <a:srgbClr val="000000"/>
                </a:solidFill>
                <a:latin typeface="+mj-lt"/>
              </a:rPr>
              <a:t>N’oublies pas ! Si les </a:t>
            </a:r>
            <a:r>
              <a:rPr lang="fr-CA" sz="1200" dirty="0" smtClean="0">
                <a:solidFill>
                  <a:srgbClr val="000000"/>
                </a:solidFill>
                <a:latin typeface="+mj-lt"/>
              </a:rPr>
              <a:t>canettes portent la mention </a:t>
            </a:r>
            <a:r>
              <a:rPr lang="fr-CA" sz="1200" b="1" dirty="0" smtClean="0">
                <a:solidFill>
                  <a:srgbClr val="F2BB18"/>
                </a:solidFill>
                <a:latin typeface="+mj-lt"/>
              </a:rPr>
              <a:t>« Consignée </a:t>
            </a:r>
            <a:r>
              <a:rPr lang="fr-CA" sz="1200" b="1" dirty="0">
                <a:solidFill>
                  <a:srgbClr val="F2BB18"/>
                </a:solidFill>
                <a:latin typeface="+mj-lt"/>
              </a:rPr>
              <a:t>Québec »</a:t>
            </a:r>
            <a:r>
              <a:rPr lang="fr-CA" sz="1200" dirty="0">
                <a:solidFill>
                  <a:srgbClr val="000000"/>
                </a:solidFill>
                <a:latin typeface="+mj-lt"/>
              </a:rPr>
              <a:t>, ils doivent être retournés chez un </a:t>
            </a:r>
            <a:r>
              <a:rPr lang="fr-CA" sz="1200" dirty="0" smtClean="0">
                <a:solidFill>
                  <a:srgbClr val="000000"/>
                </a:solidFill>
                <a:latin typeface="+mj-lt"/>
              </a:rPr>
              <a:t>détaillant ! </a:t>
            </a:r>
            <a:endParaRPr lang="fr-CA" sz="1200" dirty="0">
              <a:solidFill>
                <a:srgbClr val="000000"/>
              </a:solidFill>
              <a:latin typeface="+mj-lt"/>
            </a:endParaRPr>
          </a:p>
        </p:txBody>
      </p:sp>
      <p:sp>
        <p:nvSpPr>
          <p:cNvPr id="6" name="Rectangle 5"/>
          <p:cNvSpPr/>
          <p:nvPr/>
        </p:nvSpPr>
        <p:spPr>
          <a:xfrm>
            <a:off x="715020" y="1533875"/>
            <a:ext cx="3946358" cy="4678204"/>
          </a:xfrm>
          <a:prstGeom prst="rect">
            <a:avLst/>
          </a:prstGeom>
        </p:spPr>
        <p:txBody>
          <a:bodyPr wrap="square">
            <a:spAutoFit/>
          </a:bodyPr>
          <a:lstStyle/>
          <a:p>
            <a:pPr fontAlgn="base"/>
            <a:r>
              <a:rPr lang="fr-CA" sz="2400" b="1" dirty="0" smtClean="0">
                <a:solidFill>
                  <a:srgbClr val="F2BB18"/>
                </a:solidFill>
                <a:latin typeface="Arial Rounded MT Bold" panose="020F0704030504030204" pitchFamily="34" charset="0"/>
              </a:rPr>
              <a:t>Ce qui va dans le bac</a:t>
            </a:r>
            <a:endParaRPr lang="fr-CA" sz="2400" b="1" dirty="0" smtClean="0">
              <a:solidFill>
                <a:srgbClr val="F2BB18"/>
              </a:solidFill>
              <a:latin typeface="Arial Rounded MT Bold" panose="020F0704030504030204" pitchFamily="34" charset="0"/>
            </a:endParaRPr>
          </a:p>
          <a:p>
            <a:pPr fontAlgn="base">
              <a:buSzPct val="85000"/>
            </a:pPr>
            <a:endParaRPr lang="fr-CA" sz="1600" dirty="0" smtClean="0">
              <a:solidFill>
                <a:srgbClr val="171717"/>
              </a:solidFill>
              <a:latin typeface="+mj-lt"/>
            </a:endParaRPr>
          </a:p>
          <a:p>
            <a:pPr marL="285750" indent="-285750" fontAlgn="base">
              <a:buSzPct val="85000"/>
              <a:buFont typeface="Verdana" panose="020B0604030504040204" pitchFamily="34" charset="0"/>
              <a:buChar char="›"/>
            </a:pPr>
            <a:r>
              <a:rPr lang="fr-CA" sz="1600" dirty="0">
                <a:solidFill>
                  <a:srgbClr val="171717"/>
                </a:solidFill>
                <a:latin typeface="+mj-lt"/>
              </a:rPr>
              <a:t>Boîtes de conserve</a:t>
            </a:r>
          </a:p>
          <a:p>
            <a:pPr marL="285750" indent="-285750" fontAlgn="base">
              <a:buSzPct val="85000"/>
              <a:buFont typeface="Verdana" panose="020B0604030504040204" pitchFamily="34" charset="0"/>
              <a:buChar char="›"/>
            </a:pPr>
            <a:r>
              <a:rPr lang="fr-CA" sz="1600" dirty="0">
                <a:solidFill>
                  <a:srgbClr val="171717"/>
                </a:solidFill>
                <a:latin typeface="+mj-lt"/>
              </a:rPr>
              <a:t>Couvercles et bouchons</a:t>
            </a:r>
          </a:p>
          <a:p>
            <a:pPr marL="285750" indent="-285750" fontAlgn="base">
              <a:buSzPct val="85000"/>
              <a:buFont typeface="Verdana" panose="020B0604030504040204" pitchFamily="34" charset="0"/>
              <a:buChar char="›"/>
            </a:pPr>
            <a:r>
              <a:rPr lang="fr-CA" sz="1600" dirty="0">
                <a:solidFill>
                  <a:srgbClr val="171717"/>
                </a:solidFill>
                <a:latin typeface="+mj-lt"/>
              </a:rPr>
              <a:t>Canettes et contenants d’aluminium ne portant pas la mention « Consignée Québec »</a:t>
            </a:r>
          </a:p>
          <a:p>
            <a:pPr marL="285750" indent="-285750" fontAlgn="base">
              <a:buSzPct val="85000"/>
              <a:buFont typeface="Verdana" panose="020B0604030504040204" pitchFamily="34" charset="0"/>
              <a:buChar char="›"/>
            </a:pPr>
            <a:r>
              <a:rPr lang="fr-CA" sz="1600" dirty="0">
                <a:solidFill>
                  <a:srgbClr val="171717"/>
                </a:solidFill>
                <a:latin typeface="+mj-lt"/>
              </a:rPr>
              <a:t>Assiettes, contenants et papier d’aluminium (même souillés</a:t>
            </a:r>
            <a:r>
              <a:rPr lang="fr-CA" sz="1600" dirty="0" smtClean="0">
                <a:solidFill>
                  <a:srgbClr val="171717"/>
                </a:solidFill>
                <a:latin typeface="+mj-lt"/>
              </a:rPr>
              <a:t>)</a:t>
            </a:r>
          </a:p>
          <a:p>
            <a:pPr fontAlgn="base">
              <a:buSzPct val="85000"/>
            </a:pPr>
            <a:endParaRPr lang="fr-CA" sz="1600" dirty="0">
              <a:solidFill>
                <a:srgbClr val="171717"/>
              </a:solidFill>
              <a:latin typeface="+mj-lt"/>
            </a:endParaRPr>
          </a:p>
          <a:p>
            <a:pPr fontAlgn="base"/>
            <a:r>
              <a:rPr lang="fr-CA" b="1" dirty="0" smtClean="0">
                <a:solidFill>
                  <a:srgbClr val="171717"/>
                </a:solidFill>
              </a:rPr>
              <a:t>Précisions… </a:t>
            </a:r>
            <a:endParaRPr lang="fr-CA" b="1" dirty="0">
              <a:solidFill>
                <a:srgbClr val="171717"/>
              </a:solidFill>
            </a:endParaRPr>
          </a:p>
          <a:p>
            <a:pPr fontAlgn="base">
              <a:buSzPct val="85000"/>
            </a:pPr>
            <a:endParaRPr lang="fr-CA" sz="1600" dirty="0">
              <a:solidFill>
                <a:srgbClr val="171717"/>
              </a:solidFill>
            </a:endParaRPr>
          </a:p>
          <a:p>
            <a:pPr marL="285750" indent="-285750" fontAlgn="base">
              <a:buSzPct val="85000"/>
              <a:buFont typeface="Verdana" panose="020B0604030504040204" pitchFamily="34" charset="0"/>
              <a:buChar char="›"/>
            </a:pPr>
            <a:r>
              <a:rPr lang="fr-CA" sz="1600" dirty="0" smtClean="0">
                <a:solidFill>
                  <a:srgbClr val="171717"/>
                </a:solidFill>
              </a:rPr>
              <a:t>Les contenants d’aérosols en métal vont à l’écocentre</a:t>
            </a:r>
          </a:p>
          <a:p>
            <a:pPr marL="285750" indent="-285750" fontAlgn="base">
              <a:buSzPct val="85000"/>
              <a:buFont typeface="Verdana" panose="020B0604030504040204" pitchFamily="34" charset="0"/>
              <a:buChar char="›"/>
            </a:pPr>
            <a:r>
              <a:rPr lang="fr-CA" sz="1600" dirty="0" smtClean="0">
                <a:solidFill>
                  <a:srgbClr val="171717"/>
                </a:solidFill>
              </a:rPr>
              <a:t>Les cannettes consignées doivent être retournées chez un détaillant</a:t>
            </a:r>
          </a:p>
          <a:p>
            <a:pPr marL="285750" indent="-285750" fontAlgn="base">
              <a:buSzPct val="85000"/>
              <a:buFont typeface="Verdana" panose="020B0604030504040204" pitchFamily="34" charset="0"/>
              <a:buChar char="›"/>
            </a:pPr>
            <a:endParaRPr lang="fr-CA" sz="1600" dirty="0" smtClean="0">
              <a:solidFill>
                <a:srgbClr val="171717"/>
              </a:solidFill>
            </a:endParaRPr>
          </a:p>
          <a:p>
            <a:pPr marL="285750" indent="-285750" fontAlgn="base">
              <a:buSzPct val="85000"/>
              <a:buFont typeface="Verdana" panose="020B0604030504040204" pitchFamily="34" charset="0"/>
              <a:buChar char="›"/>
            </a:pPr>
            <a:endParaRPr lang="fr-CA" sz="1600" dirty="0">
              <a:solidFill>
                <a:srgbClr val="171717"/>
              </a:solidFill>
              <a:latin typeface="+mj-lt"/>
            </a:endParaRPr>
          </a:p>
        </p:txBody>
      </p:sp>
      <p:sp>
        <p:nvSpPr>
          <p:cNvPr id="8"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 bac bleu : </a:t>
            </a:r>
            <a:r>
              <a:rPr lang="fr-CA" sz="4000" b="1" dirty="0" smtClean="0">
                <a:solidFill>
                  <a:srgbClr val="171717"/>
                </a:solidFill>
              </a:rPr>
              <a:t>le métal</a:t>
            </a:r>
            <a:endParaRPr lang="fr-CA" sz="4000" b="1" dirty="0">
              <a:solidFill>
                <a:srgbClr val="171717"/>
              </a:solidFill>
            </a:endParaRPr>
          </a:p>
        </p:txBody>
      </p:sp>
    </p:spTree>
    <p:extLst>
      <p:ext uri="{BB962C8B-B14F-4D97-AF65-F5344CB8AC3E}">
        <p14:creationId xmlns:p14="http://schemas.microsoft.com/office/powerpoint/2010/main" val="757483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Les débouchés du métal</a:t>
            </a:r>
            <a:endParaRPr lang="fr-CA" sz="4000" dirty="0">
              <a:solidFill>
                <a:srgbClr val="171717"/>
              </a:solidFill>
            </a:endParaRPr>
          </a:p>
        </p:txBody>
      </p:sp>
      <p:pic>
        <p:nvPicPr>
          <p:cNvPr id="8" name="Image 7"/>
          <p:cNvPicPr>
            <a:picLocks noChangeAspect="1"/>
          </p:cNvPicPr>
          <p:nvPr/>
        </p:nvPicPr>
        <p:blipFill>
          <a:blip r:embed="rId3"/>
          <a:stretch>
            <a:fillRect/>
          </a:stretch>
        </p:blipFill>
        <p:spPr>
          <a:xfrm>
            <a:off x="175437" y="1237025"/>
            <a:ext cx="2379715" cy="1586476"/>
          </a:xfrm>
          <a:prstGeom prst="rect">
            <a:avLst/>
          </a:prstGeom>
        </p:spPr>
      </p:pic>
      <p:sp>
        <p:nvSpPr>
          <p:cNvPr id="9" name="Flèche droite rayée 8"/>
          <p:cNvSpPr/>
          <p:nvPr/>
        </p:nvSpPr>
        <p:spPr>
          <a:xfrm>
            <a:off x="2752078" y="1762519"/>
            <a:ext cx="686103" cy="653558"/>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stretch>
            <a:fillRect/>
          </a:stretch>
        </p:blipFill>
        <p:spPr>
          <a:xfrm>
            <a:off x="3940721" y="1637025"/>
            <a:ext cx="1014761" cy="1070877"/>
          </a:xfrm>
          <a:prstGeom prst="rect">
            <a:avLst/>
          </a:prstGeom>
        </p:spPr>
      </p:pic>
      <p:pic>
        <p:nvPicPr>
          <p:cNvPr id="11" name="Image 10"/>
          <p:cNvPicPr>
            <a:picLocks noChangeAspect="1"/>
          </p:cNvPicPr>
          <p:nvPr/>
        </p:nvPicPr>
        <p:blipFill>
          <a:blip r:embed="rId5"/>
          <a:stretch>
            <a:fillRect/>
          </a:stretch>
        </p:blipFill>
        <p:spPr>
          <a:xfrm>
            <a:off x="6799720" y="1507315"/>
            <a:ext cx="2069273" cy="1163966"/>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3190442748"/>
              </p:ext>
            </p:extLst>
          </p:nvPr>
        </p:nvGraphicFramePr>
        <p:xfrm>
          <a:off x="1105856" y="3024206"/>
          <a:ext cx="7164996" cy="3543548"/>
        </p:xfrm>
        <a:graphic>
          <a:graphicData uri="http://schemas.openxmlformats.org/drawingml/2006/table">
            <a:tbl>
              <a:tblPr firstRow="1" bandRow="1">
                <a:tableStyleId>{69012ECD-51FC-41F1-AA8D-1B2483CD663E}</a:tableStyleId>
              </a:tblPr>
              <a:tblGrid>
                <a:gridCol w="3582498">
                  <a:extLst>
                    <a:ext uri="{9D8B030D-6E8A-4147-A177-3AD203B41FA5}">
                      <a16:colId xmlns:a16="http://schemas.microsoft.com/office/drawing/2014/main" val="4285834100"/>
                    </a:ext>
                  </a:extLst>
                </a:gridCol>
                <a:gridCol w="3582498">
                  <a:extLst>
                    <a:ext uri="{9D8B030D-6E8A-4147-A177-3AD203B41FA5}">
                      <a16:colId xmlns:a16="http://schemas.microsoft.com/office/drawing/2014/main" val="2787618500"/>
                    </a:ext>
                  </a:extLst>
                </a:gridCol>
              </a:tblGrid>
              <a:tr h="393413">
                <a:tc>
                  <a:txBody>
                    <a:bodyPr/>
                    <a:lstStyle/>
                    <a:p>
                      <a:pPr algn="ctr"/>
                      <a:r>
                        <a:rPr lang="fr-CA" sz="2000" dirty="0" smtClean="0"/>
                        <a:t>ACIER</a:t>
                      </a:r>
                      <a:endParaRPr lang="fr-FR" sz="2000" dirty="0">
                        <a:latin typeface="Arial Rounded MT Bold" panose="020F0704030504030204" pitchFamily="34" charset="0"/>
                      </a:endParaRPr>
                    </a:p>
                  </a:txBody>
                  <a:tcPr/>
                </a:tc>
                <a:tc>
                  <a:txBody>
                    <a:bodyPr/>
                    <a:lstStyle/>
                    <a:p>
                      <a:pPr algn="ctr"/>
                      <a:r>
                        <a:rPr lang="fr-CA" sz="2000" dirty="0" smtClean="0"/>
                        <a:t>ALUMINIUM</a:t>
                      </a:r>
                      <a:endParaRPr lang="fr-FR" sz="2000" dirty="0">
                        <a:latin typeface="Arial Rounded MT Bold" panose="020F0704030504030204" pitchFamily="34" charset="0"/>
                      </a:endParaRPr>
                    </a:p>
                  </a:txBody>
                  <a:tcPr/>
                </a:tc>
                <a:extLst>
                  <a:ext uri="{0D108BD9-81ED-4DB2-BD59-A6C34878D82A}">
                    <a16:rowId xmlns:a16="http://schemas.microsoft.com/office/drawing/2014/main" val="1338455452"/>
                  </a:ext>
                </a:extLst>
              </a:tr>
              <a:tr h="3147308">
                <a:tc>
                  <a:txBody>
                    <a:bodyPr/>
                    <a:lstStyle/>
                    <a:p>
                      <a:pPr marL="285750" indent="-285750">
                        <a:buFont typeface="Verdana" panose="020B0604030504040204" pitchFamily="34" charset="0"/>
                        <a:buChar char="›"/>
                      </a:pPr>
                      <a:r>
                        <a:rPr lang="fr-CA" sz="1600" dirty="0" smtClean="0">
                          <a:solidFill>
                            <a:srgbClr val="0770B1"/>
                          </a:solidFill>
                        </a:rPr>
                        <a:t>Pièces</a:t>
                      </a:r>
                      <a:r>
                        <a:rPr lang="fr-CA" sz="1600" baseline="0" dirty="0" smtClean="0">
                          <a:solidFill>
                            <a:srgbClr val="0770B1"/>
                          </a:solidFill>
                        </a:rPr>
                        <a:t> de moteur</a:t>
                      </a:r>
                    </a:p>
                    <a:p>
                      <a:pPr marL="285750" indent="-285750">
                        <a:buFont typeface="Verdana" panose="020B0604030504040204" pitchFamily="34" charset="0"/>
                        <a:buChar char="›"/>
                      </a:pPr>
                      <a:r>
                        <a:rPr lang="fr-CA" sz="1600" baseline="0" dirty="0" smtClean="0">
                          <a:solidFill>
                            <a:srgbClr val="0770B1"/>
                          </a:solidFill>
                        </a:rPr>
                        <a:t>Outils</a:t>
                      </a:r>
                    </a:p>
                    <a:p>
                      <a:pPr marL="285750" indent="-285750">
                        <a:buFont typeface="Verdana" panose="020B0604030504040204" pitchFamily="34" charset="0"/>
                        <a:buChar char="›"/>
                      </a:pPr>
                      <a:r>
                        <a:rPr lang="fr-CA" sz="1600" baseline="0" dirty="0" smtClean="0">
                          <a:solidFill>
                            <a:srgbClr val="0770B1"/>
                          </a:solidFill>
                        </a:rPr>
                        <a:t>Boîtes de conserve</a:t>
                      </a:r>
                    </a:p>
                    <a:p>
                      <a:pPr marL="285750" indent="-285750">
                        <a:buFont typeface="Verdana" panose="020B0604030504040204" pitchFamily="34" charset="0"/>
                        <a:buChar char="›"/>
                      </a:pPr>
                      <a:r>
                        <a:rPr lang="fr-CA" sz="1600" baseline="0" dirty="0" smtClean="0">
                          <a:solidFill>
                            <a:srgbClr val="0770B1"/>
                          </a:solidFill>
                        </a:rPr>
                        <a:t>Clous</a:t>
                      </a:r>
                    </a:p>
                    <a:p>
                      <a:pPr marL="285750" indent="-285750">
                        <a:buFont typeface="Verdana" panose="020B0604030504040204" pitchFamily="34" charset="0"/>
                        <a:buChar char="›"/>
                      </a:pPr>
                      <a:r>
                        <a:rPr lang="fr-CA" sz="1600" baseline="0" dirty="0" smtClean="0">
                          <a:solidFill>
                            <a:srgbClr val="0770B1"/>
                          </a:solidFill>
                        </a:rPr>
                        <a:t>Cadres</a:t>
                      </a:r>
                    </a:p>
                    <a:p>
                      <a:pPr marL="285750" indent="-285750">
                        <a:buFont typeface="Verdana" panose="020B0604030504040204" pitchFamily="34" charset="0"/>
                        <a:buChar char="›"/>
                      </a:pPr>
                      <a:r>
                        <a:rPr lang="fr-CA" sz="1600" baseline="0" dirty="0" smtClean="0">
                          <a:solidFill>
                            <a:srgbClr val="0770B1"/>
                          </a:solidFill>
                        </a:rPr>
                        <a:t>Laminés plats pour appareils électroménagers</a:t>
                      </a:r>
                    </a:p>
                    <a:p>
                      <a:pPr marL="285750" indent="-285750">
                        <a:buFont typeface="Verdana" panose="020B0604030504040204" pitchFamily="34" charset="0"/>
                        <a:buChar char="›"/>
                      </a:pPr>
                      <a:r>
                        <a:rPr lang="fr-CA" sz="1600" baseline="0" dirty="0" smtClean="0">
                          <a:solidFill>
                            <a:srgbClr val="0770B1"/>
                          </a:solidFill>
                        </a:rPr>
                        <a:t>Structures d’acier:</a:t>
                      </a:r>
                    </a:p>
                    <a:p>
                      <a:pPr marL="742950" lvl="1" indent="-285750">
                        <a:buFont typeface="Verdana" panose="020B0604030504040204" pitchFamily="34" charset="0"/>
                        <a:buChar char="›"/>
                      </a:pPr>
                      <a:r>
                        <a:rPr lang="fr-CA" sz="1600" dirty="0" smtClean="0">
                          <a:solidFill>
                            <a:srgbClr val="0770B1"/>
                          </a:solidFill>
                        </a:rPr>
                        <a:t>Ponts</a:t>
                      </a:r>
                    </a:p>
                    <a:p>
                      <a:pPr marL="742950" lvl="1" indent="-285750">
                        <a:buFont typeface="Verdana" panose="020B0604030504040204" pitchFamily="34" charset="0"/>
                        <a:buChar char="›"/>
                      </a:pPr>
                      <a:r>
                        <a:rPr lang="fr-CA" sz="1600" dirty="0" smtClean="0">
                          <a:solidFill>
                            <a:srgbClr val="0770B1"/>
                          </a:solidFill>
                        </a:rPr>
                        <a:t>Bâtiments</a:t>
                      </a:r>
                    </a:p>
                    <a:p>
                      <a:pPr marL="742950" lvl="1" indent="-285750">
                        <a:buFont typeface="Verdana" panose="020B0604030504040204" pitchFamily="34" charset="0"/>
                        <a:buChar char="›"/>
                      </a:pPr>
                      <a:r>
                        <a:rPr lang="fr-CA" sz="1600" dirty="0" smtClean="0">
                          <a:solidFill>
                            <a:srgbClr val="0770B1"/>
                          </a:solidFill>
                        </a:rPr>
                        <a:t>Automobiles</a:t>
                      </a:r>
                    </a:p>
                    <a:p>
                      <a:pPr marL="742950" lvl="1" indent="-285750">
                        <a:buFont typeface="Verdana" panose="020B0604030504040204" pitchFamily="34" charset="0"/>
                        <a:buChar char="›"/>
                      </a:pPr>
                      <a:r>
                        <a:rPr lang="fr-CA" sz="1600" dirty="0" smtClean="0">
                          <a:solidFill>
                            <a:srgbClr val="0770B1"/>
                          </a:solidFill>
                        </a:rPr>
                        <a:t>Armatures</a:t>
                      </a:r>
                      <a:endParaRPr lang="fr-CA" sz="1600" dirty="0" smtClean="0">
                        <a:solidFill>
                          <a:srgbClr val="0770B1"/>
                        </a:solidFill>
                      </a:endParaRPr>
                    </a:p>
                  </a:txBody>
                  <a:tcPr/>
                </a:tc>
                <a:tc>
                  <a:txBody>
                    <a:bodyPr/>
                    <a:lstStyle/>
                    <a:p>
                      <a:pPr marL="285750" indent="-285750">
                        <a:buFont typeface="Verdana" panose="020B0604030504040204" pitchFamily="34" charset="0"/>
                        <a:buChar char="›"/>
                      </a:pPr>
                      <a:r>
                        <a:rPr lang="fr-CA" sz="1600" dirty="0" smtClean="0">
                          <a:solidFill>
                            <a:srgbClr val="0770B1"/>
                          </a:solidFill>
                        </a:rPr>
                        <a:t>Canettes</a:t>
                      </a:r>
                    </a:p>
                    <a:p>
                      <a:pPr marL="285750" indent="-285750">
                        <a:buFont typeface="Verdana" panose="020B0604030504040204" pitchFamily="34" charset="0"/>
                        <a:buChar char="›"/>
                      </a:pPr>
                      <a:r>
                        <a:rPr lang="fr-CA" sz="1600" dirty="0" smtClean="0">
                          <a:solidFill>
                            <a:srgbClr val="0770B1"/>
                          </a:solidFill>
                        </a:rPr>
                        <a:t>Papier</a:t>
                      </a:r>
                      <a:r>
                        <a:rPr lang="fr-CA" sz="1600" baseline="0" dirty="0" smtClean="0">
                          <a:solidFill>
                            <a:srgbClr val="0770B1"/>
                          </a:solidFill>
                        </a:rPr>
                        <a:t> d’emballage</a:t>
                      </a:r>
                    </a:p>
                    <a:p>
                      <a:pPr marL="285750" indent="-285750">
                        <a:buFont typeface="Verdana" panose="020B0604030504040204" pitchFamily="34" charset="0"/>
                        <a:buChar char="›"/>
                      </a:pPr>
                      <a:r>
                        <a:rPr lang="fr-CA" sz="1600" baseline="0" dirty="0" smtClean="0">
                          <a:solidFill>
                            <a:srgbClr val="0770B1"/>
                          </a:solidFill>
                        </a:rPr>
                        <a:t>Meubles de jardin</a:t>
                      </a:r>
                    </a:p>
                    <a:p>
                      <a:pPr marL="285750" indent="-285750">
                        <a:buFont typeface="Verdana" panose="020B0604030504040204" pitchFamily="34" charset="0"/>
                        <a:buChar char="›"/>
                      </a:pPr>
                      <a:r>
                        <a:rPr lang="fr-CA" sz="1600" baseline="0" dirty="0" smtClean="0">
                          <a:solidFill>
                            <a:srgbClr val="0770B1"/>
                          </a:solidFill>
                        </a:rPr>
                        <a:t>Contenants divers</a:t>
                      </a:r>
                    </a:p>
                    <a:p>
                      <a:pPr marL="285750" indent="-285750">
                        <a:buFont typeface="Verdana" panose="020B0604030504040204" pitchFamily="34" charset="0"/>
                        <a:buChar char="›"/>
                      </a:pPr>
                      <a:r>
                        <a:rPr lang="fr-CA" sz="1600" baseline="0" dirty="0" smtClean="0">
                          <a:solidFill>
                            <a:srgbClr val="0770B1"/>
                          </a:solidFill>
                        </a:rPr>
                        <a:t>Matériaux de construction</a:t>
                      </a:r>
                    </a:p>
                    <a:p>
                      <a:pPr marL="285750" indent="-285750">
                        <a:buFont typeface="Verdana" panose="020B0604030504040204" pitchFamily="34" charset="0"/>
                        <a:buChar char="›"/>
                      </a:pPr>
                      <a:r>
                        <a:rPr lang="fr-CA" sz="1600" baseline="0" dirty="0" smtClean="0">
                          <a:solidFill>
                            <a:srgbClr val="0770B1"/>
                          </a:solidFill>
                        </a:rPr>
                        <a:t>Pièces automobiles:</a:t>
                      </a:r>
                    </a:p>
                    <a:p>
                      <a:pPr marL="742950" lvl="1" indent="-285750">
                        <a:buFont typeface="Verdana" panose="020B0604030504040204" pitchFamily="34" charset="0"/>
                        <a:buChar char="›"/>
                      </a:pPr>
                      <a:r>
                        <a:rPr lang="fr-CA" sz="1600" baseline="0" dirty="0" smtClean="0">
                          <a:solidFill>
                            <a:srgbClr val="0770B1"/>
                          </a:solidFill>
                        </a:rPr>
                        <a:t>Culasse</a:t>
                      </a:r>
                    </a:p>
                    <a:p>
                      <a:pPr marL="742950" lvl="1" indent="-285750">
                        <a:buFont typeface="Verdana" panose="020B0604030504040204" pitchFamily="34" charset="0"/>
                        <a:buChar char="›"/>
                      </a:pPr>
                      <a:r>
                        <a:rPr lang="fr-CA" sz="1600" baseline="0" dirty="0" smtClean="0">
                          <a:solidFill>
                            <a:srgbClr val="0770B1"/>
                          </a:solidFill>
                        </a:rPr>
                        <a:t>Jantes</a:t>
                      </a:r>
                    </a:p>
                    <a:p>
                      <a:pPr marL="742950" lvl="1" indent="-285750">
                        <a:buFont typeface="Verdana" panose="020B0604030504040204" pitchFamily="34" charset="0"/>
                        <a:buChar char="›"/>
                      </a:pPr>
                      <a:r>
                        <a:rPr lang="fr-CA" sz="1600" baseline="0" dirty="0" smtClean="0">
                          <a:solidFill>
                            <a:srgbClr val="0770B1"/>
                          </a:solidFill>
                        </a:rPr>
                        <a:t>Boîte de vitesse</a:t>
                      </a:r>
                      <a:endParaRPr lang="fr-FR" sz="1600" dirty="0">
                        <a:solidFill>
                          <a:srgbClr val="0770B1"/>
                        </a:solidFill>
                      </a:endParaRPr>
                    </a:p>
                  </a:txBody>
                  <a:tcPr/>
                </a:tc>
                <a:extLst>
                  <a:ext uri="{0D108BD9-81ED-4DB2-BD59-A6C34878D82A}">
                    <a16:rowId xmlns:a16="http://schemas.microsoft.com/office/drawing/2014/main" val="3516768219"/>
                  </a:ext>
                </a:extLst>
              </a:tr>
            </a:tbl>
          </a:graphicData>
        </a:graphic>
      </p:graphicFrame>
      <p:sp>
        <p:nvSpPr>
          <p:cNvPr id="14" name="Flèche droite rayée 13"/>
          <p:cNvSpPr/>
          <p:nvPr/>
        </p:nvSpPr>
        <p:spPr>
          <a:xfrm>
            <a:off x="5654948" y="1762519"/>
            <a:ext cx="686103" cy="653558"/>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0869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RÃ©sultats de recherche d'images pour Â«Â consignaction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799" y="3991380"/>
            <a:ext cx="7015479" cy="27754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t>
            </a:r>
            <a:r>
              <a:rPr lang="fr-CA" sz="4000" b="1" dirty="0" smtClean="0">
                <a:solidFill>
                  <a:srgbClr val="171717"/>
                </a:solidFill>
              </a:rPr>
              <a:t>avec la consigne</a:t>
            </a:r>
            <a:r>
              <a:rPr lang="fr-CA" sz="4000" dirty="0" smtClean="0">
                <a:solidFill>
                  <a:srgbClr val="171717"/>
                </a:solidFill>
              </a:rPr>
              <a:t>, c’est encore mieux !</a:t>
            </a:r>
            <a:endParaRPr lang="fr-CA" sz="4000" dirty="0">
              <a:solidFill>
                <a:srgbClr val="171717"/>
              </a:solidFill>
            </a:endParaRPr>
          </a:p>
        </p:txBody>
      </p:sp>
      <p:sp>
        <p:nvSpPr>
          <p:cNvPr id="2" name="Rectangle 1"/>
          <p:cNvSpPr/>
          <p:nvPr/>
        </p:nvSpPr>
        <p:spPr>
          <a:xfrm>
            <a:off x="2371533" y="1216552"/>
            <a:ext cx="6506056" cy="3031599"/>
          </a:xfrm>
          <a:prstGeom prst="rect">
            <a:avLst/>
          </a:prstGeom>
        </p:spPr>
        <p:txBody>
          <a:bodyPr wrap="square">
            <a:spAutoFit/>
          </a:bodyPr>
          <a:lstStyle/>
          <a:p>
            <a:pPr algn="just" fontAlgn="base">
              <a:spcBef>
                <a:spcPts val="600"/>
              </a:spcBef>
            </a:pPr>
            <a:r>
              <a:rPr lang="fr-CA" sz="1600" dirty="0" smtClean="0">
                <a:solidFill>
                  <a:srgbClr val="000000"/>
                </a:solidFill>
                <a:latin typeface="+mj-lt"/>
              </a:rPr>
              <a:t>« La </a:t>
            </a:r>
            <a:r>
              <a:rPr lang="fr-CA" sz="1600" b="1" dirty="0" smtClean="0">
                <a:solidFill>
                  <a:srgbClr val="F2BB18"/>
                </a:solidFill>
                <a:latin typeface="+mj-lt"/>
              </a:rPr>
              <a:t>consigne</a:t>
            </a:r>
            <a:r>
              <a:rPr lang="fr-CA" sz="1600" dirty="0" smtClean="0">
                <a:solidFill>
                  <a:srgbClr val="000000"/>
                </a:solidFill>
                <a:latin typeface="+mj-lt"/>
              </a:rPr>
              <a:t> est un mode </a:t>
            </a:r>
            <a:r>
              <a:rPr lang="fr-CA" sz="1600" dirty="0">
                <a:solidFill>
                  <a:srgbClr val="000000"/>
                </a:solidFill>
                <a:latin typeface="+mj-lt"/>
              </a:rPr>
              <a:t>de récupération basé </a:t>
            </a:r>
            <a:r>
              <a:rPr lang="fr-CA" sz="1600" dirty="0" smtClean="0">
                <a:solidFill>
                  <a:srgbClr val="000000"/>
                </a:solidFill>
                <a:latin typeface="+mj-lt"/>
              </a:rPr>
              <a:t>sur le paiement d’un</a:t>
            </a:r>
            <a:r>
              <a:rPr lang="fr-CA" sz="1600" dirty="0">
                <a:solidFill>
                  <a:srgbClr val="000000"/>
                </a:solidFill>
                <a:latin typeface="+mj-lt"/>
              </a:rPr>
              <a:t> dépôt lors de la vente d’un contenant. </a:t>
            </a:r>
            <a:endParaRPr lang="fr-CA" sz="1600" dirty="0" smtClean="0">
              <a:solidFill>
                <a:srgbClr val="000000"/>
              </a:solidFill>
              <a:latin typeface="+mj-lt"/>
            </a:endParaRPr>
          </a:p>
          <a:p>
            <a:pPr algn="just" fontAlgn="base">
              <a:spcBef>
                <a:spcPts val="600"/>
              </a:spcBef>
            </a:pPr>
            <a:r>
              <a:rPr lang="fr-CA" sz="1600" dirty="0" smtClean="0">
                <a:solidFill>
                  <a:srgbClr val="000000"/>
                </a:solidFill>
                <a:latin typeface="+mj-lt"/>
              </a:rPr>
              <a:t>Ce </a:t>
            </a:r>
            <a:r>
              <a:rPr lang="fr-CA" sz="1600" dirty="0">
                <a:solidFill>
                  <a:srgbClr val="000000"/>
                </a:solidFill>
                <a:latin typeface="+mj-lt"/>
              </a:rPr>
              <a:t>dépôt est </a:t>
            </a:r>
            <a:r>
              <a:rPr lang="fr-CA" sz="1600" b="1" dirty="0">
                <a:solidFill>
                  <a:srgbClr val="F2BB18"/>
                </a:solidFill>
                <a:latin typeface="+mj-lt"/>
              </a:rPr>
              <a:t>remboursable</a:t>
            </a:r>
            <a:r>
              <a:rPr lang="fr-CA" sz="1600" dirty="0">
                <a:solidFill>
                  <a:srgbClr val="000000"/>
                </a:solidFill>
                <a:latin typeface="+mj-lt"/>
              </a:rPr>
              <a:t> afin </a:t>
            </a:r>
            <a:r>
              <a:rPr lang="fr-CA" sz="1600" b="1" dirty="0">
                <a:solidFill>
                  <a:srgbClr val="F2BB18"/>
                </a:solidFill>
                <a:latin typeface="+mj-lt"/>
              </a:rPr>
              <a:t>d’inciter le consommateur </a:t>
            </a:r>
            <a:r>
              <a:rPr lang="fr-CA" sz="1600" dirty="0">
                <a:solidFill>
                  <a:srgbClr val="000000"/>
                </a:solidFill>
                <a:latin typeface="+mj-lt"/>
              </a:rPr>
              <a:t>à retourner son contenant pour qu’il soit récupéré et recyclé. </a:t>
            </a:r>
            <a:endParaRPr lang="fr-CA" sz="1600" dirty="0" smtClean="0">
              <a:solidFill>
                <a:srgbClr val="000000"/>
              </a:solidFill>
              <a:latin typeface="+mj-lt"/>
            </a:endParaRPr>
          </a:p>
          <a:p>
            <a:pPr algn="just" fontAlgn="base">
              <a:spcBef>
                <a:spcPts val="600"/>
              </a:spcBef>
            </a:pPr>
            <a:r>
              <a:rPr lang="fr-CA" sz="1600" dirty="0" smtClean="0">
                <a:solidFill>
                  <a:srgbClr val="000000"/>
                </a:solidFill>
                <a:latin typeface="+mj-lt"/>
              </a:rPr>
              <a:t>Ainsi</a:t>
            </a:r>
            <a:r>
              <a:rPr lang="fr-CA" sz="1600" dirty="0">
                <a:solidFill>
                  <a:srgbClr val="000000"/>
                </a:solidFill>
                <a:latin typeface="+mj-lt"/>
              </a:rPr>
              <a:t>, un système de consignation ne représente aucun coût pour la personne qui </a:t>
            </a:r>
            <a:r>
              <a:rPr lang="fr-CA" sz="1600" b="1" dirty="0">
                <a:solidFill>
                  <a:srgbClr val="F2BB18"/>
                </a:solidFill>
                <a:latin typeface="+mj-lt"/>
              </a:rPr>
              <a:t>retourne son contenant</a:t>
            </a:r>
            <a:r>
              <a:rPr lang="fr-CA" sz="1600" dirty="0">
                <a:solidFill>
                  <a:srgbClr val="000000"/>
                </a:solidFill>
                <a:latin typeface="+mj-lt"/>
              </a:rPr>
              <a:t>. C’est seulement celle qui choisit de </a:t>
            </a:r>
            <a:r>
              <a:rPr lang="fr-CA" sz="1600" b="1" dirty="0">
                <a:solidFill>
                  <a:srgbClr val="F2BB18"/>
                </a:solidFill>
                <a:latin typeface="+mj-lt"/>
              </a:rPr>
              <a:t>jeter son contenant </a:t>
            </a:r>
            <a:r>
              <a:rPr lang="fr-CA" sz="1600" dirty="0">
                <a:solidFill>
                  <a:srgbClr val="000000"/>
                </a:solidFill>
                <a:latin typeface="+mj-lt"/>
              </a:rPr>
              <a:t>qui assume un coût financier. Au Québec, les contenants à remplissage unique de bière et de boissons gazeuses en aluminium, plastique et verre sont tous consignés. La consigne permet d’assurer que les contenants rapportés chez les marchands sont recyclés à 100 </a:t>
            </a:r>
            <a:r>
              <a:rPr lang="fr-CA" sz="1600" dirty="0" smtClean="0">
                <a:solidFill>
                  <a:srgbClr val="000000"/>
                </a:solidFill>
                <a:latin typeface="+mj-lt"/>
              </a:rPr>
              <a:t>%. »</a:t>
            </a:r>
            <a:endParaRPr lang="fr-CA" sz="1600" dirty="0" smtClean="0">
              <a:solidFill>
                <a:srgbClr val="000000"/>
              </a:solidFill>
              <a:latin typeface="+mj-lt"/>
            </a:endParaRPr>
          </a:p>
          <a:p>
            <a:pPr algn="r" fontAlgn="base">
              <a:spcBef>
                <a:spcPts val="600"/>
              </a:spcBef>
            </a:pPr>
            <a:r>
              <a:rPr lang="fr-CA" sz="1600" i="1" dirty="0" smtClean="0">
                <a:solidFill>
                  <a:srgbClr val="171717"/>
                </a:solidFill>
                <a:latin typeface="+mj-lt"/>
              </a:rPr>
              <a:t>- </a:t>
            </a:r>
            <a:r>
              <a:rPr lang="fr-CA" sz="1600" i="1" dirty="0" err="1" smtClean="0">
                <a:solidFill>
                  <a:srgbClr val="171717"/>
                </a:solidFill>
                <a:latin typeface="+mj-lt"/>
              </a:rPr>
              <a:t>Consignaction</a:t>
            </a:r>
            <a:endParaRPr lang="fr-CA" sz="1600" b="0" i="1" dirty="0">
              <a:solidFill>
                <a:srgbClr val="171717"/>
              </a:solidFill>
              <a:effectLst/>
              <a:latin typeface="+mj-lt"/>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883" y="3991380"/>
            <a:ext cx="2536943" cy="2715977"/>
          </a:xfrm>
          <a:prstGeom prst="rect">
            <a:avLst/>
          </a:prstGeom>
        </p:spPr>
      </p:pic>
      <p:sp>
        <p:nvSpPr>
          <p:cNvPr id="12" name="Rectangle à coins arrondis 11"/>
          <p:cNvSpPr/>
          <p:nvPr/>
        </p:nvSpPr>
        <p:spPr>
          <a:xfrm>
            <a:off x="407741" y="1695387"/>
            <a:ext cx="1727934" cy="1723344"/>
          </a:xfrm>
          <a:prstGeom prst="wedgeRoundRectCallout">
            <a:avLst>
              <a:gd name="adj1" fmla="val 9179"/>
              <a:gd name="adj2" fmla="val 72232"/>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600" b="1" dirty="0">
                <a:solidFill>
                  <a:srgbClr val="F2BB18"/>
                </a:solidFill>
                <a:latin typeface="+mj-lt"/>
              </a:rPr>
              <a:t>100 % </a:t>
            </a:r>
            <a:r>
              <a:rPr lang="fr-CA" sz="1200" dirty="0">
                <a:solidFill>
                  <a:srgbClr val="231F20"/>
                </a:solidFill>
                <a:latin typeface="+mj-lt"/>
              </a:rPr>
              <a:t>du verre récupéré par la </a:t>
            </a:r>
            <a:r>
              <a:rPr lang="fr-CA" sz="1200" b="1" dirty="0">
                <a:solidFill>
                  <a:srgbClr val="F2BB18"/>
                </a:solidFill>
                <a:latin typeface="+mj-lt"/>
              </a:rPr>
              <a:t>consigne</a:t>
            </a:r>
            <a:r>
              <a:rPr lang="fr-CA" sz="1200" dirty="0">
                <a:solidFill>
                  <a:srgbClr val="231F20"/>
                </a:solidFill>
                <a:latin typeface="+mj-lt"/>
              </a:rPr>
              <a:t> est recyclé comparativement à </a:t>
            </a:r>
            <a:r>
              <a:rPr lang="fr-CA" sz="1600" b="1" dirty="0">
                <a:solidFill>
                  <a:srgbClr val="D96727"/>
                </a:solidFill>
                <a:latin typeface="+mj-lt"/>
              </a:rPr>
              <a:t>37 %</a:t>
            </a:r>
            <a:r>
              <a:rPr lang="fr-CA" sz="1200" dirty="0">
                <a:solidFill>
                  <a:srgbClr val="231F20"/>
                </a:solidFill>
                <a:latin typeface="+mj-lt"/>
              </a:rPr>
              <a:t> pour le verre recueilli par </a:t>
            </a:r>
            <a:r>
              <a:rPr lang="fr-CA" sz="1200" dirty="0" smtClean="0">
                <a:solidFill>
                  <a:srgbClr val="231F20"/>
                </a:solidFill>
                <a:latin typeface="+mj-lt"/>
              </a:rPr>
              <a:t>le bac bleu ! </a:t>
            </a:r>
            <a:endParaRPr lang="fr-CA" sz="1200" dirty="0">
              <a:latin typeface="+mj-lt"/>
            </a:endParaRPr>
          </a:p>
        </p:txBody>
      </p:sp>
    </p:spTree>
    <p:extLst>
      <p:ext uri="{BB962C8B-B14F-4D97-AF65-F5344CB8AC3E}">
        <p14:creationId xmlns:p14="http://schemas.microsoft.com/office/powerpoint/2010/main" val="1870837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5" name="Titre 1"/>
          <p:cNvSpPr txBox="1">
            <a:spLocks/>
          </p:cNvSpPr>
          <p:nvPr/>
        </p:nvSpPr>
        <p:spPr>
          <a:xfrm>
            <a:off x="280851" y="324675"/>
            <a:ext cx="82344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dirty="0" smtClean="0">
                <a:solidFill>
                  <a:srgbClr val="171717"/>
                </a:solidFill>
              </a:rPr>
              <a:t>Un mot pour le professeur </a:t>
            </a:r>
            <a:endParaRPr lang="fr-CA" sz="4000" dirty="0">
              <a:solidFill>
                <a:srgbClr val="171717"/>
              </a:solidFill>
            </a:endParaRPr>
          </a:p>
        </p:txBody>
      </p:sp>
      <p:sp>
        <p:nvSpPr>
          <p:cNvPr id="6" name="Rectangle 5"/>
          <p:cNvSpPr/>
          <p:nvPr/>
        </p:nvSpPr>
        <p:spPr>
          <a:xfrm>
            <a:off x="287382" y="1251857"/>
            <a:ext cx="5950132" cy="4578176"/>
          </a:xfrm>
          <a:prstGeom prst="rect">
            <a:avLst/>
          </a:prstGeom>
        </p:spPr>
        <p:txBody>
          <a:bodyPr wrap="square">
            <a:spAutoFit/>
          </a:bodyPr>
          <a:lstStyle/>
          <a:p>
            <a:pPr lvl="0" defTabSz="914400">
              <a:spcBef>
                <a:spcPts val="1200"/>
              </a:spcBef>
              <a:spcAft>
                <a:spcPts val="600"/>
              </a:spcAft>
              <a:defRPr/>
            </a:pPr>
            <a:r>
              <a:rPr lang="fr-CA" sz="1600" dirty="0" smtClean="0">
                <a:solidFill>
                  <a:srgbClr val="171717"/>
                </a:solidFill>
                <a:latin typeface="+mj-lt"/>
              </a:rPr>
              <a:t>Cette présentation a été conçue pour offrir du bagage informatif supplémentaire au professeur avant de commencer les activités des défis de la </a:t>
            </a:r>
            <a:r>
              <a:rPr lang="fr-CA" sz="1600" i="1" dirty="0" smtClean="0">
                <a:solidFill>
                  <a:srgbClr val="171717"/>
                </a:solidFill>
                <a:latin typeface="+mj-lt"/>
              </a:rPr>
              <a:t>Trousse pédagogique</a:t>
            </a:r>
            <a:r>
              <a:rPr lang="fr-CA" sz="1600" dirty="0" smtClean="0">
                <a:solidFill>
                  <a:srgbClr val="171717"/>
                </a:solidFill>
                <a:latin typeface="+mj-lt"/>
              </a:rPr>
              <a:t>. </a:t>
            </a:r>
          </a:p>
          <a:p>
            <a:pPr marL="742950" lvl="1" indent="-285750" defTabSz="914400">
              <a:spcBef>
                <a:spcPts val="1200"/>
              </a:spcBef>
              <a:spcAft>
                <a:spcPts val="600"/>
              </a:spcAft>
              <a:buFont typeface="Wingdings" panose="05000000000000000000" pitchFamily="2" charset="2"/>
              <a:buChar char=""/>
              <a:defRPr/>
            </a:pPr>
            <a:r>
              <a:rPr lang="fr-CA" sz="1600" dirty="0" smtClean="0">
                <a:solidFill>
                  <a:srgbClr val="171717"/>
                </a:solidFill>
                <a:latin typeface="+mj-lt"/>
              </a:rPr>
              <a:t>À utiliser comme un guide de référence pour pouvoir approfondir les thématiques des défis abordés dans la </a:t>
            </a:r>
            <a:r>
              <a:rPr lang="fr-CA" sz="1600" i="1" dirty="0" smtClean="0">
                <a:solidFill>
                  <a:srgbClr val="171717"/>
                </a:solidFill>
                <a:latin typeface="+mj-lt"/>
              </a:rPr>
              <a:t>Trousse pédagogique</a:t>
            </a:r>
            <a:endParaRPr lang="fr-CA" sz="1600" dirty="0" smtClean="0">
              <a:solidFill>
                <a:srgbClr val="171717"/>
              </a:solidFill>
              <a:latin typeface="+mj-lt"/>
            </a:endParaRPr>
          </a:p>
          <a:p>
            <a:pPr marL="742950" lvl="1" indent="-285750" defTabSz="914400">
              <a:spcBef>
                <a:spcPts val="1200"/>
              </a:spcBef>
              <a:spcAft>
                <a:spcPts val="600"/>
              </a:spcAft>
              <a:buFont typeface="Wingdings" panose="05000000000000000000" pitchFamily="2" charset="2"/>
              <a:buChar char=""/>
              <a:defRPr/>
            </a:pPr>
            <a:r>
              <a:rPr lang="fr-CA" sz="1600" dirty="0" smtClean="0">
                <a:solidFill>
                  <a:srgbClr val="171717"/>
                </a:solidFill>
                <a:latin typeface="+mj-lt"/>
              </a:rPr>
              <a:t>La présentation PowerPoint est conçue spécifiquement pour les </a:t>
            </a:r>
            <a:r>
              <a:rPr lang="fr-CA" sz="1600" dirty="0" err="1" smtClean="0">
                <a:solidFill>
                  <a:srgbClr val="171717"/>
                </a:solidFill>
                <a:latin typeface="+mj-lt"/>
              </a:rPr>
              <a:t>professeur.e.s</a:t>
            </a:r>
            <a:r>
              <a:rPr lang="fr-CA" sz="1600" dirty="0" smtClean="0">
                <a:solidFill>
                  <a:srgbClr val="171717"/>
                </a:solidFill>
                <a:latin typeface="+mj-lt"/>
              </a:rPr>
              <a:t>, mais elle peut être utilisée sans problème, en tout ou en partie, comme support visuel avec les élèves </a:t>
            </a:r>
          </a:p>
          <a:p>
            <a:pPr marL="742950" lvl="1" indent="-285750" defTabSz="914400">
              <a:spcBef>
                <a:spcPts val="1200"/>
              </a:spcBef>
              <a:spcAft>
                <a:spcPts val="600"/>
              </a:spcAft>
              <a:buFont typeface="Wingdings" panose="05000000000000000000" pitchFamily="2" charset="2"/>
              <a:buChar char=""/>
              <a:defRPr/>
            </a:pPr>
            <a:r>
              <a:rPr lang="fr-CA" sz="1600" dirty="0" smtClean="0">
                <a:solidFill>
                  <a:srgbClr val="171717"/>
                </a:solidFill>
                <a:latin typeface="+mj-lt"/>
              </a:rPr>
              <a:t>Structure de la présentation</a:t>
            </a:r>
          </a:p>
          <a:p>
            <a:pPr marL="1257300" lvl="2" indent="-342900" defTabSz="914400">
              <a:spcBef>
                <a:spcPts val="300"/>
              </a:spcBef>
              <a:spcAft>
                <a:spcPts val="300"/>
              </a:spcAft>
              <a:buFont typeface="+mj-lt"/>
              <a:buAutoNum type="arabicPeriod"/>
              <a:defRPr/>
            </a:pPr>
            <a:r>
              <a:rPr lang="fr-CA" sz="1600" dirty="0" smtClean="0">
                <a:solidFill>
                  <a:srgbClr val="171717"/>
                </a:solidFill>
                <a:latin typeface="+mj-lt"/>
              </a:rPr>
              <a:t>Pourquoi trier nos matières résiduelles ?</a:t>
            </a:r>
          </a:p>
          <a:p>
            <a:pPr marL="1257300" lvl="2" indent="-342900" defTabSz="914400">
              <a:spcBef>
                <a:spcPts val="300"/>
              </a:spcBef>
              <a:spcAft>
                <a:spcPts val="300"/>
              </a:spcAft>
              <a:buFont typeface="+mj-lt"/>
              <a:buAutoNum type="arabicPeriod"/>
              <a:defRPr/>
            </a:pPr>
            <a:r>
              <a:rPr lang="fr-CA" sz="1600" dirty="0" smtClean="0">
                <a:solidFill>
                  <a:srgbClr val="171717"/>
                </a:solidFill>
                <a:latin typeface="+mj-lt"/>
              </a:rPr>
              <a:t>Recycler avec le bac bleu</a:t>
            </a:r>
          </a:p>
          <a:p>
            <a:pPr marL="1257300" lvl="2" indent="-342900" defTabSz="914400">
              <a:spcBef>
                <a:spcPts val="300"/>
              </a:spcBef>
              <a:spcAft>
                <a:spcPts val="300"/>
              </a:spcAft>
              <a:buFont typeface="+mj-lt"/>
              <a:buAutoNum type="arabicPeriod"/>
              <a:defRPr/>
            </a:pPr>
            <a:r>
              <a:rPr lang="fr-CA" sz="1600" dirty="0" smtClean="0">
                <a:solidFill>
                  <a:srgbClr val="171717"/>
                </a:solidFill>
                <a:latin typeface="+mj-lt"/>
              </a:rPr>
              <a:t>Recycler avec l’écocentre</a:t>
            </a:r>
          </a:p>
          <a:p>
            <a:pPr marL="1257300" lvl="2" indent="-342900" defTabSz="914400">
              <a:spcBef>
                <a:spcPts val="300"/>
              </a:spcBef>
              <a:spcAft>
                <a:spcPts val="300"/>
              </a:spcAft>
              <a:buFont typeface="+mj-lt"/>
              <a:buAutoNum type="arabicPeriod"/>
              <a:defRPr/>
            </a:pPr>
            <a:r>
              <a:rPr lang="fr-CA" sz="1600" dirty="0" smtClean="0">
                <a:solidFill>
                  <a:srgbClr val="171717"/>
                </a:solidFill>
                <a:latin typeface="+mj-lt"/>
              </a:rPr>
              <a:t>Recycler avec d’autres points de dépôt</a:t>
            </a:r>
          </a:p>
        </p:txBody>
      </p:sp>
      <p:sp>
        <p:nvSpPr>
          <p:cNvPr id="7" name="Rectangle 6"/>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109938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Valoriser avec </a:t>
            </a:r>
            <a:r>
              <a:rPr lang="fr-CA" sz="4000" dirty="0" smtClean="0">
                <a:solidFill>
                  <a:srgbClr val="171717"/>
                </a:solidFill>
              </a:rPr>
              <a:t>le bac </a:t>
            </a:r>
            <a:r>
              <a:rPr lang="fr-CA" sz="4000" dirty="0" smtClean="0">
                <a:solidFill>
                  <a:srgbClr val="171717"/>
                </a:solidFill>
              </a:rPr>
              <a:t>brun</a:t>
            </a:r>
            <a:endParaRPr lang="fr-CA" sz="4000" dirty="0">
              <a:solidFill>
                <a:srgbClr val="171717"/>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161" y="1475911"/>
            <a:ext cx="2012331" cy="2500417"/>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1606">
            <a:off x="4982549" y="2166519"/>
            <a:ext cx="965755" cy="1340401"/>
          </a:xfrm>
          <a:prstGeom prst="rect">
            <a:avLst/>
          </a:prstGeom>
        </p:spPr>
      </p:pic>
      <p:sp>
        <p:nvSpPr>
          <p:cNvPr id="26" name="ZoneTexte 25"/>
          <p:cNvSpPr txBox="1"/>
          <p:nvPr/>
        </p:nvSpPr>
        <p:spPr>
          <a:xfrm>
            <a:off x="478051" y="1289863"/>
            <a:ext cx="4444584" cy="2846933"/>
          </a:xfrm>
          <a:prstGeom prst="rect">
            <a:avLst/>
          </a:prstGeom>
          <a:noFill/>
        </p:spPr>
        <p:txBody>
          <a:bodyPr wrap="square" rtlCol="0">
            <a:spAutoFit/>
          </a:bodyPr>
          <a:lstStyle/>
          <a:p>
            <a:pPr>
              <a:spcBef>
                <a:spcPts val="600"/>
              </a:spcBef>
            </a:pPr>
            <a:r>
              <a:rPr lang="fr-CA" sz="1600" dirty="0">
                <a:solidFill>
                  <a:srgbClr val="171717"/>
                </a:solidFill>
              </a:rPr>
              <a:t>Saviez-vous qu’on peut, en quelque sorte, recycler nos </a:t>
            </a:r>
            <a:r>
              <a:rPr lang="fr-CA" sz="1600" b="1" dirty="0">
                <a:solidFill>
                  <a:srgbClr val="F2BB18"/>
                </a:solidFill>
              </a:rPr>
              <a:t>matières organiques</a:t>
            </a:r>
            <a:r>
              <a:rPr lang="fr-CA" sz="1600" dirty="0">
                <a:solidFill>
                  <a:srgbClr val="171717"/>
                </a:solidFill>
              </a:rPr>
              <a:t> grâce au </a:t>
            </a:r>
            <a:r>
              <a:rPr lang="fr-CA" sz="1600" b="1" dirty="0">
                <a:solidFill>
                  <a:srgbClr val="F2BB18"/>
                </a:solidFill>
              </a:rPr>
              <a:t>compostage</a:t>
            </a:r>
            <a:r>
              <a:rPr lang="fr-CA" sz="1600" dirty="0">
                <a:solidFill>
                  <a:srgbClr val="171717"/>
                </a:solidFill>
              </a:rPr>
              <a:t> ? </a:t>
            </a:r>
            <a:endParaRPr lang="fr-CA" sz="1600" dirty="0" smtClean="0">
              <a:solidFill>
                <a:srgbClr val="171717"/>
              </a:solidFill>
            </a:endParaRPr>
          </a:p>
          <a:p>
            <a:pPr>
              <a:spcBef>
                <a:spcPts val="600"/>
              </a:spcBef>
            </a:pPr>
            <a:r>
              <a:rPr lang="fr-CA" sz="1600" dirty="0" smtClean="0">
                <a:solidFill>
                  <a:srgbClr val="171717"/>
                </a:solidFill>
                <a:latin typeface="+mj-lt"/>
              </a:rPr>
              <a:t>Voilà trois question à se poser pour nous aider à savoir ce qui va dans le bac brun : </a:t>
            </a:r>
          </a:p>
          <a:p>
            <a:pPr>
              <a:spcBef>
                <a:spcPts val="600"/>
              </a:spcBef>
            </a:pPr>
            <a:endParaRPr lang="fr-CA" sz="1400" dirty="0">
              <a:solidFill>
                <a:srgbClr val="171717"/>
              </a:solidFill>
              <a:latin typeface="+mj-lt"/>
            </a:endParaRPr>
          </a:p>
          <a:p>
            <a:pPr marL="457200" indent="-457200">
              <a:spcBef>
                <a:spcPts val="600"/>
              </a:spcBef>
              <a:buFont typeface="+mj-lt"/>
              <a:buAutoNum type="arabicPeriod"/>
            </a:pPr>
            <a:r>
              <a:rPr lang="fr-CA" sz="1600" b="1" dirty="0" smtClean="0">
                <a:solidFill>
                  <a:srgbClr val="171717"/>
                </a:solidFill>
                <a:latin typeface="+mj-lt"/>
              </a:rPr>
              <a:t>Est-ce que ça se mange ?</a:t>
            </a:r>
          </a:p>
          <a:p>
            <a:pPr marL="457200" indent="-457200">
              <a:spcBef>
                <a:spcPts val="600"/>
              </a:spcBef>
              <a:buFont typeface="+mj-lt"/>
              <a:buAutoNum type="arabicPeriod"/>
            </a:pPr>
            <a:r>
              <a:rPr lang="fr-CA" sz="1600" b="1" dirty="0" smtClean="0">
                <a:solidFill>
                  <a:srgbClr val="171717"/>
                </a:solidFill>
                <a:latin typeface="+mj-lt"/>
              </a:rPr>
              <a:t>C’est en papier ou en carton </a:t>
            </a:r>
            <a:r>
              <a:rPr lang="fr-CA" sz="1600" b="1" dirty="0" smtClean="0">
                <a:solidFill>
                  <a:srgbClr val="171717"/>
                </a:solidFill>
                <a:latin typeface="+mj-lt"/>
              </a:rPr>
              <a:t>?</a:t>
            </a:r>
            <a:r>
              <a:rPr lang="fr-CA" sz="1600" dirty="0" smtClean="0">
                <a:solidFill>
                  <a:srgbClr val="171717"/>
                </a:solidFill>
                <a:latin typeface="+mj-lt"/>
              </a:rPr>
              <a:t/>
            </a:r>
            <a:br>
              <a:rPr lang="fr-CA" sz="1600" dirty="0" smtClean="0">
                <a:solidFill>
                  <a:srgbClr val="171717"/>
                </a:solidFill>
                <a:latin typeface="+mj-lt"/>
              </a:rPr>
            </a:br>
            <a:r>
              <a:rPr lang="fr-CA" sz="1200" dirty="0" smtClean="0">
                <a:solidFill>
                  <a:srgbClr val="171717"/>
                </a:solidFill>
                <a:latin typeface="+mj-lt"/>
              </a:rPr>
              <a:t>(</a:t>
            </a:r>
            <a:r>
              <a:rPr lang="fr-CA" sz="1200" dirty="0" smtClean="0">
                <a:solidFill>
                  <a:srgbClr val="171717"/>
                </a:solidFill>
                <a:latin typeface="+mj-lt"/>
              </a:rPr>
              <a:t>souillé ? Si non, ça va au recyclage)</a:t>
            </a:r>
          </a:p>
          <a:p>
            <a:pPr marL="457200" indent="-457200">
              <a:spcBef>
                <a:spcPts val="600"/>
              </a:spcBef>
              <a:buFont typeface="+mj-lt"/>
              <a:buAutoNum type="arabicPeriod"/>
            </a:pPr>
            <a:r>
              <a:rPr lang="fr-CA" sz="1600" b="1" dirty="0" smtClean="0">
                <a:solidFill>
                  <a:srgbClr val="171717"/>
                </a:solidFill>
                <a:latin typeface="+mj-lt"/>
              </a:rPr>
              <a:t>Est-ce que c’est un résidus de jardin </a:t>
            </a:r>
            <a:r>
              <a:rPr lang="fr-CA" sz="1600" b="1" dirty="0" smtClean="0">
                <a:solidFill>
                  <a:srgbClr val="171717"/>
                </a:solidFill>
                <a:latin typeface="+mj-lt"/>
              </a:rPr>
              <a:t>?</a:t>
            </a:r>
            <a:r>
              <a:rPr lang="fr-CA" sz="1600" dirty="0">
                <a:solidFill>
                  <a:srgbClr val="171717"/>
                </a:solidFill>
                <a:latin typeface="+mj-lt"/>
              </a:rPr>
              <a:t/>
            </a:r>
            <a:br>
              <a:rPr lang="fr-CA" sz="1600" dirty="0">
                <a:solidFill>
                  <a:srgbClr val="171717"/>
                </a:solidFill>
                <a:latin typeface="+mj-lt"/>
              </a:rPr>
            </a:br>
            <a:r>
              <a:rPr lang="fr-CA" sz="1200" dirty="0" smtClean="0">
                <a:solidFill>
                  <a:srgbClr val="171717"/>
                </a:solidFill>
                <a:latin typeface="+mj-lt"/>
              </a:rPr>
              <a:t>(</a:t>
            </a:r>
            <a:r>
              <a:rPr lang="fr-CA" sz="1200" dirty="0" smtClean="0">
                <a:solidFill>
                  <a:srgbClr val="171717"/>
                </a:solidFill>
                <a:latin typeface="+mj-lt"/>
              </a:rPr>
              <a:t>sauf les branches</a:t>
            </a:r>
            <a:r>
              <a:rPr lang="fr-CA" sz="1200" dirty="0" smtClean="0">
                <a:solidFill>
                  <a:srgbClr val="171717"/>
                </a:solidFill>
                <a:latin typeface="+mj-lt"/>
              </a:rPr>
              <a:t>)</a:t>
            </a:r>
            <a:endParaRPr lang="fr-CA" sz="1200" dirty="0" smtClean="0">
              <a:solidFill>
                <a:srgbClr val="171717"/>
              </a:solidFill>
              <a:latin typeface="+mj-lt"/>
            </a:endParaRPr>
          </a:p>
        </p:txBody>
      </p:sp>
      <p:grpSp>
        <p:nvGrpSpPr>
          <p:cNvPr id="36" name="Groupe 35"/>
          <p:cNvGrpSpPr/>
          <p:nvPr/>
        </p:nvGrpSpPr>
        <p:grpSpPr>
          <a:xfrm>
            <a:off x="478051" y="4289853"/>
            <a:ext cx="8152327" cy="2659775"/>
            <a:chOff x="727062" y="4619797"/>
            <a:chExt cx="8152327" cy="2659775"/>
          </a:xfrm>
        </p:grpSpPr>
        <p:sp>
          <p:nvSpPr>
            <p:cNvPr id="34" name="Rectangle à coins arrondis 33"/>
            <p:cNvSpPr/>
            <p:nvPr/>
          </p:nvSpPr>
          <p:spPr>
            <a:xfrm>
              <a:off x="3075579" y="4720284"/>
              <a:ext cx="5803810" cy="2192650"/>
            </a:xfrm>
            <a:prstGeom prst="wedgeRoundRectCallout">
              <a:avLst>
                <a:gd name="adj1" fmla="val -58901"/>
                <a:gd name="adj2" fmla="val -16240"/>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fr-CA" sz="1200" dirty="0">
                  <a:solidFill>
                    <a:srgbClr val="000000"/>
                  </a:solidFill>
                  <a:latin typeface="+mj-lt"/>
                </a:rPr>
                <a:t>Le compostage est un processus naturel que nous verrons </a:t>
              </a:r>
              <a:r>
                <a:rPr lang="fr-CA" sz="1200" dirty="0" smtClean="0">
                  <a:solidFill>
                    <a:srgbClr val="000000"/>
                  </a:solidFill>
                  <a:latin typeface="+mj-lt"/>
                </a:rPr>
                <a:t>davantage avec </a:t>
              </a:r>
              <a:r>
                <a:rPr lang="fr-CA" sz="1200" b="1" dirty="0" smtClean="0">
                  <a:solidFill>
                    <a:srgbClr val="F2BB18"/>
                  </a:solidFill>
                  <a:latin typeface="+mj-lt"/>
                </a:rPr>
                <a:t>le défi #4</a:t>
              </a:r>
              <a:r>
                <a:rPr lang="fr-CA" sz="1200" dirty="0" smtClean="0">
                  <a:solidFill>
                    <a:srgbClr val="000000"/>
                  </a:solidFill>
                  <a:latin typeface="+mj-lt"/>
                </a:rPr>
                <a:t>. </a:t>
              </a:r>
            </a:p>
            <a:p>
              <a:pPr fontAlgn="base">
                <a:spcBef>
                  <a:spcPts val="600"/>
                </a:spcBef>
              </a:pPr>
              <a:r>
                <a:rPr lang="fr-CA" sz="1200" dirty="0" smtClean="0">
                  <a:solidFill>
                    <a:srgbClr val="000000"/>
                  </a:solidFill>
                  <a:latin typeface="+mj-lt"/>
                </a:rPr>
                <a:t>En bref, c’est </a:t>
              </a:r>
              <a:r>
                <a:rPr lang="fr-CA" sz="1200" dirty="0">
                  <a:solidFill>
                    <a:srgbClr val="000000"/>
                  </a:solidFill>
                  <a:latin typeface="+mj-lt"/>
                </a:rPr>
                <a:t>de la </a:t>
              </a:r>
              <a:r>
                <a:rPr lang="fr-CA" sz="1200" b="1" dirty="0">
                  <a:solidFill>
                    <a:srgbClr val="F2BB18"/>
                  </a:solidFill>
                  <a:latin typeface="+mj-lt"/>
                </a:rPr>
                <a:t>décomposition</a:t>
              </a:r>
              <a:r>
                <a:rPr lang="fr-CA" sz="1200" dirty="0">
                  <a:solidFill>
                    <a:srgbClr val="000000"/>
                  </a:solidFill>
                  <a:latin typeface="+mj-lt"/>
                </a:rPr>
                <a:t> de la </a:t>
              </a:r>
              <a:r>
                <a:rPr lang="fr-CA" sz="1200" b="1" dirty="0">
                  <a:solidFill>
                    <a:srgbClr val="F2BB18"/>
                  </a:solidFill>
                  <a:latin typeface="+mj-lt"/>
                </a:rPr>
                <a:t>matière </a:t>
              </a:r>
              <a:r>
                <a:rPr lang="fr-CA" sz="1200" b="1" dirty="0" smtClean="0">
                  <a:solidFill>
                    <a:srgbClr val="F2BB18"/>
                  </a:solidFill>
                  <a:latin typeface="+mj-lt"/>
                </a:rPr>
                <a:t>organique</a:t>
              </a:r>
              <a:r>
                <a:rPr lang="fr-CA" sz="1200" dirty="0" smtClean="0">
                  <a:solidFill>
                    <a:srgbClr val="000000"/>
                  </a:solidFill>
                  <a:latin typeface="+mj-lt"/>
                </a:rPr>
                <a:t>. </a:t>
              </a:r>
            </a:p>
            <a:p>
              <a:pPr fontAlgn="base">
                <a:spcBef>
                  <a:spcPts val="600"/>
                </a:spcBef>
              </a:pPr>
              <a:r>
                <a:rPr lang="fr-CA" sz="1200" dirty="0" smtClean="0">
                  <a:solidFill>
                    <a:srgbClr val="000000"/>
                  </a:solidFill>
                  <a:latin typeface="+mj-lt"/>
                </a:rPr>
                <a:t>La matière organique ? C’est la matière qui compose les </a:t>
              </a:r>
              <a:r>
                <a:rPr lang="fr-CA" sz="1200" b="1" dirty="0" smtClean="0">
                  <a:solidFill>
                    <a:srgbClr val="F2BB18"/>
                  </a:solidFill>
                  <a:latin typeface="+mj-lt"/>
                </a:rPr>
                <a:t>êtres vivants</a:t>
              </a:r>
              <a:r>
                <a:rPr lang="fr-CA" sz="1200" dirty="0" smtClean="0">
                  <a:solidFill>
                    <a:srgbClr val="000000"/>
                  </a:solidFill>
                  <a:latin typeface="+mj-lt"/>
                </a:rPr>
                <a:t>. Les matières qu’on met dans le compost sont tous des matières organiques.</a:t>
              </a:r>
            </a:p>
            <a:p>
              <a:pPr fontAlgn="base">
                <a:spcBef>
                  <a:spcPts val="600"/>
                </a:spcBef>
              </a:pPr>
              <a:r>
                <a:rPr lang="fr-CA" sz="1200" dirty="0" smtClean="0">
                  <a:solidFill>
                    <a:srgbClr val="000000"/>
                  </a:solidFill>
                  <a:latin typeface="+mj-lt"/>
                </a:rPr>
                <a:t>On </a:t>
              </a:r>
              <a:r>
                <a:rPr lang="fr-CA" sz="1200" dirty="0">
                  <a:solidFill>
                    <a:srgbClr val="000000"/>
                  </a:solidFill>
                  <a:latin typeface="+mj-lt"/>
                </a:rPr>
                <a:t>dépose des résidus de jardins et des résidus de table dans un </a:t>
              </a:r>
              <a:r>
                <a:rPr lang="fr-CA" sz="1200" dirty="0" smtClean="0">
                  <a:solidFill>
                    <a:srgbClr val="000000"/>
                  </a:solidFill>
                  <a:latin typeface="+mj-lt"/>
                </a:rPr>
                <a:t>petit contenant</a:t>
              </a:r>
              <a:r>
                <a:rPr lang="fr-CA" sz="1200" dirty="0">
                  <a:solidFill>
                    <a:srgbClr val="000000"/>
                  </a:solidFill>
                  <a:latin typeface="+mj-lt"/>
                </a:rPr>
                <a:t>. </a:t>
              </a:r>
            </a:p>
            <a:p>
              <a:pPr fontAlgn="base">
                <a:spcBef>
                  <a:spcPts val="600"/>
                </a:spcBef>
              </a:pPr>
              <a:r>
                <a:rPr lang="fr-CA" sz="1200" dirty="0" smtClean="0">
                  <a:solidFill>
                    <a:srgbClr val="000000"/>
                  </a:solidFill>
                  <a:latin typeface="+mj-lt"/>
                </a:rPr>
                <a:t>Lorsqu’il est plein, on le vide dans un composteur ou dans le bac brun, si ta communauté offre ce service. </a:t>
              </a:r>
            </a:p>
            <a:p>
              <a:pPr fontAlgn="base">
                <a:spcBef>
                  <a:spcPts val="600"/>
                </a:spcBef>
              </a:pPr>
              <a:r>
                <a:rPr lang="fr-CA" sz="1200" dirty="0" smtClean="0">
                  <a:solidFill>
                    <a:srgbClr val="000000"/>
                  </a:solidFill>
                  <a:latin typeface="+mj-lt"/>
                </a:rPr>
                <a:t>Le </a:t>
              </a:r>
              <a:r>
                <a:rPr lang="fr-CA" sz="1200" dirty="0">
                  <a:solidFill>
                    <a:srgbClr val="000000"/>
                  </a:solidFill>
                  <a:latin typeface="+mj-lt"/>
                </a:rPr>
                <a:t>résultat: un terreau riche, de couleur brune et </a:t>
              </a:r>
              <a:r>
                <a:rPr lang="fr-CA" sz="1200" dirty="0" smtClean="0">
                  <a:solidFill>
                    <a:srgbClr val="000000"/>
                  </a:solidFill>
                  <a:latin typeface="+mj-lt"/>
                </a:rPr>
                <a:t>d’une odeur de sol de forêt, qu’on </a:t>
              </a:r>
              <a:r>
                <a:rPr lang="fr-CA" sz="1200" dirty="0">
                  <a:solidFill>
                    <a:srgbClr val="000000"/>
                  </a:solidFill>
                  <a:latin typeface="+mj-lt"/>
                </a:rPr>
                <a:t>peut utiliser sur le terrain, dans les plates-bandes et au jardin. </a:t>
              </a:r>
              <a:endParaRPr lang="fr-CA" sz="1200" dirty="0">
                <a:solidFill>
                  <a:srgbClr val="000000"/>
                </a:solidFill>
                <a:latin typeface="+mj-lt"/>
              </a:endParaRPr>
            </a:p>
          </p:txBody>
        </p:sp>
        <p:pic>
          <p:nvPicPr>
            <p:cNvPr id="35"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7062" y="4619797"/>
              <a:ext cx="2055280" cy="2659775"/>
            </a:xfrm>
            <a:prstGeom prst="rect">
              <a:avLst/>
            </a:prstGeom>
          </p:spPr>
        </p:pic>
      </p:grpSp>
    </p:spTree>
    <p:extLst>
      <p:ext uri="{BB962C8B-B14F-4D97-AF65-F5344CB8AC3E}">
        <p14:creationId xmlns:p14="http://schemas.microsoft.com/office/powerpoint/2010/main" val="1488517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a:stretch>
            <a:fillRect/>
          </a:stretch>
        </p:blipFill>
        <p:spPr>
          <a:xfrm>
            <a:off x="2035057" y="5311082"/>
            <a:ext cx="2062555" cy="1546917"/>
          </a:xfrm>
          <a:prstGeom prst="rect">
            <a:avLst/>
          </a:prstGeom>
        </p:spPr>
      </p:pic>
      <p:pic>
        <p:nvPicPr>
          <p:cNvPr id="29" name="Picture 2" descr="RÃ©sultats de recherche d'images pour Â«Â compostageÂ Â»"/>
          <p:cNvPicPr>
            <a:picLocks noChangeAspect="1" noChangeArrowheads="1"/>
          </p:cNvPicPr>
          <p:nvPr/>
        </p:nvPicPr>
        <p:blipFill rotWithShape="1">
          <a:blip r:embed="rId4">
            <a:extLst>
              <a:ext uri="{28A0092B-C50C-407E-A947-70E740481C1C}">
                <a14:useLocalDpi xmlns:a14="http://schemas.microsoft.com/office/drawing/2010/main" val="0"/>
              </a:ext>
            </a:extLst>
          </a:blip>
          <a:srcRect l="20429"/>
          <a:stretch/>
        </p:blipFill>
        <p:spPr bwMode="auto">
          <a:xfrm>
            <a:off x="-25401" y="5311081"/>
            <a:ext cx="2060457" cy="1546919"/>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a:blip r:embed="rId5"/>
          <a:stretch>
            <a:fillRect/>
          </a:stretch>
        </p:blipFill>
        <p:spPr>
          <a:xfrm>
            <a:off x="4097611" y="5311081"/>
            <a:ext cx="3161587" cy="1546919"/>
          </a:xfrm>
          <a:prstGeom prst="rect">
            <a:avLst/>
          </a:prstGeom>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827" y="234343"/>
            <a:ext cx="7698292" cy="4994826"/>
          </a:xfrm>
          <a:prstGeom prst="rect">
            <a:avLst/>
          </a:prstGeom>
        </p:spPr>
      </p:pic>
      <p:pic>
        <p:nvPicPr>
          <p:cNvPr id="3074" name="Picture 2" descr="carrots and leek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0" r="4798"/>
          <a:stretch/>
        </p:blipFill>
        <p:spPr bwMode="auto">
          <a:xfrm>
            <a:off x="7218947" y="5311081"/>
            <a:ext cx="1911303" cy="15469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616731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a:t>
            </a:r>
            <a:r>
              <a:rPr lang="fr-CA" sz="4000" b="1" dirty="0" smtClean="0">
                <a:solidFill>
                  <a:srgbClr val="171717"/>
                </a:solidFill>
              </a:rPr>
              <a:t>l’écocentre</a:t>
            </a:r>
            <a:endParaRPr lang="fr-CA" sz="4000" b="1" dirty="0">
              <a:solidFill>
                <a:srgbClr val="171717"/>
              </a:solidFill>
            </a:endParaRPr>
          </a:p>
        </p:txBody>
      </p:sp>
      <p:grpSp>
        <p:nvGrpSpPr>
          <p:cNvPr id="12" name="Groupe 11"/>
          <p:cNvGrpSpPr/>
          <p:nvPr/>
        </p:nvGrpSpPr>
        <p:grpSpPr>
          <a:xfrm>
            <a:off x="319996" y="1072510"/>
            <a:ext cx="8389552" cy="2268959"/>
            <a:chOff x="275294" y="1307953"/>
            <a:chExt cx="8389552" cy="2268959"/>
          </a:xfrm>
        </p:grpSpPr>
        <p:pic>
          <p:nvPicPr>
            <p:cNvPr id="4" name="Picture 2">
              <a:extLst>
                <a:ext uri="{FF2B5EF4-FFF2-40B4-BE49-F238E27FC236}">
                  <a16:creationId xmlns:a16="http://schemas.microsoft.com/office/drawing/2014/main" id="{18C2FF58-6135-D546-9B61-4D87344178F9}"/>
                </a:ext>
              </a:extLst>
            </p:cNvPr>
            <p:cNvPicPr>
              <a:picLocks noChangeAspect="1"/>
            </p:cNvPicPr>
            <p:nvPr/>
          </p:nvPicPr>
          <p:blipFill>
            <a:blip r:embed="rId3"/>
            <a:stretch>
              <a:fillRect/>
            </a:stretch>
          </p:blipFill>
          <p:spPr>
            <a:xfrm>
              <a:off x="6619604" y="1531670"/>
              <a:ext cx="2045242" cy="2045242"/>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896" y="1307953"/>
              <a:ext cx="3333466" cy="2172706"/>
            </a:xfrm>
            <a:prstGeom prst="rect">
              <a:avLst/>
            </a:prstGeom>
          </p:spPr>
        </p:pic>
        <p:sp>
          <p:nvSpPr>
            <p:cNvPr id="6" name="Rectangle à coins arrondis 5"/>
            <p:cNvSpPr/>
            <p:nvPr/>
          </p:nvSpPr>
          <p:spPr>
            <a:xfrm>
              <a:off x="275294" y="1516706"/>
              <a:ext cx="2908204" cy="1829092"/>
            </a:xfrm>
            <a:prstGeom prst="wedgeRoundRectCallout">
              <a:avLst>
                <a:gd name="adj1" fmla="val 71280"/>
                <a:gd name="adj2" fmla="val 3934"/>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fr-CA" sz="1400" dirty="0">
                  <a:solidFill>
                    <a:srgbClr val="171717"/>
                  </a:solidFill>
                  <a:latin typeface="+mj-lt"/>
                </a:rPr>
                <a:t>Prenons un </a:t>
              </a:r>
              <a:r>
                <a:rPr lang="fr-CA" sz="1400" b="1" dirty="0">
                  <a:solidFill>
                    <a:srgbClr val="F2BB18"/>
                  </a:solidFill>
                  <a:latin typeface="+mj-lt"/>
                </a:rPr>
                <a:t>vieux cellulaire</a:t>
              </a:r>
              <a:r>
                <a:rPr lang="fr-CA" sz="1400" dirty="0">
                  <a:solidFill>
                    <a:srgbClr val="171717"/>
                  </a:solidFill>
                  <a:latin typeface="+mj-lt"/>
                </a:rPr>
                <a:t>. Tu ne peux pas le mettre au </a:t>
              </a:r>
              <a:r>
                <a:rPr lang="fr-CA" sz="1400" b="1" dirty="0">
                  <a:solidFill>
                    <a:srgbClr val="D96727"/>
                  </a:solidFill>
                  <a:latin typeface="+mj-lt"/>
                </a:rPr>
                <a:t>recyclage</a:t>
              </a:r>
              <a:r>
                <a:rPr lang="fr-CA" sz="1400" dirty="0">
                  <a:solidFill>
                    <a:srgbClr val="171717"/>
                  </a:solidFill>
                  <a:latin typeface="+mj-lt"/>
                </a:rPr>
                <a:t>, </a:t>
              </a:r>
              <a:r>
                <a:rPr lang="fr-CA" sz="1400" dirty="0" smtClean="0">
                  <a:solidFill>
                    <a:srgbClr val="171717"/>
                  </a:solidFill>
                  <a:latin typeface="+mj-lt"/>
                </a:rPr>
                <a:t>ce n’est pas </a:t>
              </a:r>
              <a:r>
                <a:rPr lang="fr-CA" sz="1400" b="1" dirty="0" smtClean="0">
                  <a:solidFill>
                    <a:srgbClr val="D96727"/>
                  </a:solidFill>
                  <a:latin typeface="+mj-lt"/>
                </a:rPr>
                <a:t>consigné</a:t>
              </a:r>
              <a:r>
                <a:rPr lang="fr-CA" sz="1400" dirty="0" smtClean="0">
                  <a:solidFill>
                    <a:srgbClr val="171717"/>
                  </a:solidFill>
                  <a:latin typeface="+mj-lt"/>
                </a:rPr>
                <a:t>, et ça ne va pas au </a:t>
              </a:r>
              <a:r>
                <a:rPr lang="fr-CA" sz="1400" b="1" dirty="0" smtClean="0">
                  <a:solidFill>
                    <a:srgbClr val="D96727"/>
                  </a:solidFill>
                  <a:latin typeface="+mj-lt"/>
                </a:rPr>
                <a:t>compost</a:t>
              </a:r>
              <a:r>
                <a:rPr lang="fr-CA" sz="1400" dirty="0" smtClean="0">
                  <a:solidFill>
                    <a:srgbClr val="171717"/>
                  </a:solidFill>
                  <a:latin typeface="+mj-lt"/>
                </a:rPr>
                <a:t> non plus. </a:t>
              </a:r>
            </a:p>
            <a:p>
              <a:pPr>
                <a:spcBef>
                  <a:spcPts val="600"/>
                </a:spcBef>
              </a:pPr>
              <a:r>
                <a:rPr lang="fr-CA" sz="1400" dirty="0" smtClean="0">
                  <a:solidFill>
                    <a:srgbClr val="171717"/>
                  </a:solidFill>
                  <a:latin typeface="+mj-lt"/>
                </a:rPr>
                <a:t>Va-t-il </a:t>
              </a:r>
              <a:r>
                <a:rPr lang="fr-CA" sz="1400" dirty="0">
                  <a:solidFill>
                    <a:srgbClr val="171717"/>
                  </a:solidFill>
                  <a:latin typeface="+mj-lt"/>
                </a:rPr>
                <a:t>réellement à la poubelle </a:t>
              </a:r>
              <a:r>
                <a:rPr lang="fr-CA" sz="1400" dirty="0" smtClean="0">
                  <a:solidFill>
                    <a:srgbClr val="171717"/>
                  </a:solidFill>
                  <a:latin typeface="+mj-lt"/>
                </a:rPr>
                <a:t>? </a:t>
              </a:r>
              <a:r>
                <a:rPr lang="fr-CA" sz="1400" b="1" dirty="0" smtClean="0">
                  <a:solidFill>
                    <a:srgbClr val="171717"/>
                  </a:solidFill>
                  <a:latin typeface="+mj-lt"/>
                </a:rPr>
                <a:t>Jamais ! </a:t>
              </a:r>
              <a:r>
                <a:rPr lang="fr-CA" sz="1400" dirty="0" smtClean="0">
                  <a:solidFill>
                    <a:srgbClr val="171717"/>
                  </a:solidFill>
                  <a:latin typeface="+mj-lt"/>
                </a:rPr>
                <a:t>Cet item, on doit aller le porter à l’</a:t>
              </a:r>
              <a:r>
                <a:rPr lang="fr-CA" sz="1400" b="1" dirty="0" smtClean="0">
                  <a:solidFill>
                    <a:srgbClr val="F2BB18"/>
                  </a:solidFill>
                  <a:latin typeface="+mj-lt"/>
                </a:rPr>
                <a:t>écocentre</a:t>
              </a:r>
              <a:r>
                <a:rPr lang="fr-CA" sz="1400" dirty="0" smtClean="0">
                  <a:solidFill>
                    <a:srgbClr val="171717"/>
                  </a:solidFill>
                  <a:latin typeface="+mj-lt"/>
                </a:rPr>
                <a:t>. </a:t>
              </a:r>
            </a:p>
          </p:txBody>
        </p:sp>
        <p:pic>
          <p:nvPicPr>
            <p:cNvPr id="4104" name="Picture 8" descr="RÃ©sultats de recherche d'images pour Â«Â cell phone pngÂ 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949" y="2229817"/>
              <a:ext cx="1347095" cy="134709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4775117" y="3911715"/>
            <a:ext cx="4165765" cy="2708434"/>
          </a:xfrm>
          <a:prstGeom prst="rect">
            <a:avLst/>
          </a:prstGeom>
        </p:spPr>
        <p:txBody>
          <a:bodyPr wrap="square">
            <a:spAutoFit/>
          </a:bodyPr>
          <a:lstStyle/>
          <a:p>
            <a:pPr>
              <a:spcBef>
                <a:spcPts val="600"/>
              </a:spcBef>
            </a:pPr>
            <a:r>
              <a:rPr lang="fr-CA" sz="1600" dirty="0">
                <a:solidFill>
                  <a:srgbClr val="171717"/>
                </a:solidFill>
              </a:rPr>
              <a:t>Un </a:t>
            </a:r>
            <a:r>
              <a:rPr lang="fr-CA" sz="1600" b="1" dirty="0">
                <a:solidFill>
                  <a:srgbClr val="F2BB18"/>
                </a:solidFill>
              </a:rPr>
              <a:t>écocentre</a:t>
            </a:r>
            <a:r>
              <a:rPr lang="fr-CA" sz="1600" dirty="0">
                <a:solidFill>
                  <a:srgbClr val="171717"/>
                </a:solidFill>
              </a:rPr>
              <a:t> est un lieu aménagé y déposer des </a:t>
            </a:r>
            <a:r>
              <a:rPr lang="fr-CA" sz="1600" b="1" dirty="0">
                <a:solidFill>
                  <a:srgbClr val="F2BB18"/>
                </a:solidFill>
              </a:rPr>
              <a:t>matières recyclables spécifiques </a:t>
            </a:r>
            <a:r>
              <a:rPr lang="fr-CA" sz="1600" dirty="0">
                <a:solidFill>
                  <a:srgbClr val="171717"/>
                </a:solidFill>
              </a:rPr>
              <a:t>non-acceptées dans le bac bleu. </a:t>
            </a:r>
            <a:endParaRPr lang="fr-CA" sz="1600" dirty="0" smtClean="0">
              <a:solidFill>
                <a:srgbClr val="171717"/>
              </a:solidFill>
            </a:endParaRPr>
          </a:p>
          <a:p>
            <a:pPr>
              <a:spcBef>
                <a:spcPts val="600"/>
              </a:spcBef>
            </a:pPr>
            <a:r>
              <a:rPr lang="fr-CA" sz="1600" dirty="0" smtClean="0">
                <a:solidFill>
                  <a:srgbClr val="171717"/>
                </a:solidFill>
              </a:rPr>
              <a:t>Par </a:t>
            </a:r>
            <a:r>
              <a:rPr lang="fr-CA" sz="1600" dirty="0">
                <a:solidFill>
                  <a:srgbClr val="171717"/>
                </a:solidFill>
              </a:rPr>
              <a:t>exemple : </a:t>
            </a:r>
            <a:r>
              <a:rPr lang="fr-CA" sz="1600" dirty="0" smtClean="0">
                <a:solidFill>
                  <a:srgbClr val="171717"/>
                </a:solidFill>
              </a:rPr>
              <a:t>des encombrants (sofa, télévision, table, </a:t>
            </a:r>
            <a:r>
              <a:rPr lang="fr-CA" sz="1600" dirty="0" err="1" smtClean="0">
                <a:solidFill>
                  <a:srgbClr val="171717"/>
                </a:solidFill>
              </a:rPr>
              <a:t>etc</a:t>
            </a:r>
            <a:r>
              <a:rPr lang="fr-CA" sz="1600" dirty="0" smtClean="0">
                <a:solidFill>
                  <a:srgbClr val="171717"/>
                </a:solidFill>
              </a:rPr>
              <a:t>), des résidus domestiques dangereux (peinture, produits électroniques, ampoules, </a:t>
            </a:r>
            <a:r>
              <a:rPr lang="fr-CA" sz="1600" dirty="0" err="1" smtClean="0">
                <a:solidFill>
                  <a:srgbClr val="171717"/>
                </a:solidFill>
              </a:rPr>
              <a:t>etc</a:t>
            </a:r>
            <a:r>
              <a:rPr lang="fr-CA" sz="1600" dirty="0" smtClean="0">
                <a:solidFill>
                  <a:srgbClr val="171717"/>
                </a:solidFill>
              </a:rPr>
              <a:t>), des matériaux de construction (métaux, bois, béton), rénovation ou démolition,  etc. </a:t>
            </a:r>
          </a:p>
          <a:p>
            <a:pPr>
              <a:spcBef>
                <a:spcPts val="600"/>
              </a:spcBef>
            </a:pPr>
            <a:r>
              <a:rPr lang="fr-CA" sz="1600" dirty="0" smtClean="0">
                <a:solidFill>
                  <a:srgbClr val="171717"/>
                </a:solidFill>
              </a:rPr>
              <a:t>Le but est d’en assurer le </a:t>
            </a:r>
            <a:r>
              <a:rPr lang="fr-CA" sz="1600" b="1" dirty="0" smtClean="0">
                <a:solidFill>
                  <a:srgbClr val="F2BB18"/>
                </a:solidFill>
              </a:rPr>
              <a:t>réemploi </a:t>
            </a:r>
            <a:r>
              <a:rPr lang="fr-CA" sz="1600" dirty="0" smtClean="0">
                <a:solidFill>
                  <a:srgbClr val="171717"/>
                </a:solidFill>
              </a:rPr>
              <a:t>(lorsqu’encore en bon état) ou le </a:t>
            </a:r>
            <a:r>
              <a:rPr lang="fr-CA" sz="1600" b="1" dirty="0" smtClean="0">
                <a:solidFill>
                  <a:srgbClr val="F2BB18"/>
                </a:solidFill>
              </a:rPr>
              <a:t>recyclage</a:t>
            </a:r>
            <a:r>
              <a:rPr lang="fr-CA" sz="1600" dirty="0" smtClean="0">
                <a:solidFill>
                  <a:srgbClr val="171717"/>
                </a:solidFill>
              </a:rPr>
              <a:t>. </a:t>
            </a:r>
            <a:endParaRPr lang="fr-CA" sz="1600" dirty="0">
              <a:solidFill>
                <a:srgbClr val="171717"/>
              </a:solidFill>
            </a:endParaRPr>
          </a:p>
        </p:txBody>
      </p:sp>
      <p:pic>
        <p:nvPicPr>
          <p:cNvPr id="11" name="Image 10"/>
          <p:cNvPicPr>
            <a:picLocks noChangeAspect="1"/>
          </p:cNvPicPr>
          <p:nvPr/>
        </p:nvPicPr>
        <p:blipFill rotWithShape="1">
          <a:blip r:embed="rId6" cstate="print">
            <a:extLst>
              <a:ext uri="{28A0092B-C50C-407E-A947-70E740481C1C}">
                <a14:useLocalDpi xmlns:a14="http://schemas.microsoft.com/office/drawing/2010/main" val="0"/>
              </a:ext>
            </a:extLst>
          </a:blip>
          <a:srcRect l="8196" t="16454" r="19981" b="19480"/>
          <a:stretch/>
        </p:blipFill>
        <p:spPr>
          <a:xfrm>
            <a:off x="0" y="3799359"/>
            <a:ext cx="4572000" cy="3058641"/>
          </a:xfrm>
          <a:prstGeom prst="rect">
            <a:avLst/>
          </a:prstGeom>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20" name="Picture 4" descr="RÃ©sultats de recherche d'images pour Â«Â black arrow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254646" flipH="1">
            <a:off x="3011871" y="3183315"/>
            <a:ext cx="624965" cy="86408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2502" y="3370262"/>
            <a:ext cx="2932567" cy="276999"/>
          </a:xfrm>
          <a:prstGeom prst="rect">
            <a:avLst/>
          </a:prstGeom>
          <a:noFill/>
        </p:spPr>
        <p:txBody>
          <a:bodyPr wrap="square" rtlCol="0">
            <a:spAutoFit/>
          </a:bodyPr>
          <a:lstStyle/>
          <a:p>
            <a:pPr algn="r"/>
            <a:r>
              <a:rPr lang="fr-CA" sz="1200" dirty="0" smtClean="0">
                <a:solidFill>
                  <a:srgbClr val="171717"/>
                </a:solidFill>
                <a:latin typeface="Arial Rounded MT Bold" panose="020F0704030504030204" pitchFamily="34" charset="0"/>
              </a:rPr>
              <a:t>Écocentre « </a:t>
            </a:r>
            <a:r>
              <a:rPr lang="fr-CA" sz="1200" dirty="0" err="1" smtClean="0">
                <a:solidFill>
                  <a:srgbClr val="171717"/>
                </a:solidFill>
                <a:latin typeface="Arial Rounded MT Bold" panose="020F0704030504030204" pitchFamily="34" charset="0"/>
              </a:rPr>
              <a:t>Ocki</a:t>
            </a:r>
            <a:r>
              <a:rPr lang="fr-CA" sz="1200" dirty="0" smtClean="0">
                <a:solidFill>
                  <a:srgbClr val="171717"/>
                </a:solidFill>
                <a:latin typeface="Arial Rounded MT Bold" panose="020F0704030504030204" pitchFamily="34" charset="0"/>
              </a:rPr>
              <a:t> Aki » de </a:t>
            </a:r>
            <a:r>
              <a:rPr lang="fr-CA" sz="1200" dirty="0" err="1" smtClean="0">
                <a:solidFill>
                  <a:srgbClr val="F2BB18"/>
                </a:solidFill>
                <a:latin typeface="Arial Rounded MT Bold" panose="020F0704030504030204" pitchFamily="34" charset="0"/>
              </a:rPr>
              <a:t>Kitcisakik</a:t>
            </a:r>
            <a:r>
              <a:rPr lang="fr-CA" sz="1200" dirty="0" smtClean="0">
                <a:solidFill>
                  <a:srgbClr val="171717"/>
                </a:solidFill>
                <a:latin typeface="Arial Rounded MT Bold" panose="020F0704030504030204" pitchFamily="34" charset="0"/>
              </a:rPr>
              <a:t> </a:t>
            </a:r>
            <a:endParaRPr lang="fr-CA" sz="1200" dirty="0">
              <a:solidFill>
                <a:srgbClr val="171717"/>
              </a:solidFill>
              <a:latin typeface="Arial Rounded MT Bold" panose="020F0704030504030204" pitchFamily="34" charset="0"/>
            </a:endParaRPr>
          </a:p>
        </p:txBody>
      </p:sp>
    </p:spTree>
    <p:extLst>
      <p:ext uri="{BB962C8B-B14F-4D97-AF65-F5344CB8AC3E}">
        <p14:creationId xmlns:p14="http://schemas.microsoft.com/office/powerpoint/2010/main" val="3813492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RÃ©sultats de recherche d'images pour Â«Â metal recuperation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456" y="5545328"/>
            <a:ext cx="2289544" cy="13126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Ã©sultats de recherche d'images pour Â«Â metal recuperation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4805" y="2425349"/>
            <a:ext cx="2225451" cy="137143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Ã©sultats de recherche d'images pour Â«Â metal ecocentreÂ Â»"/>
          <p:cNvPicPr>
            <a:picLocks noChangeAspect="1" noChangeArrowheads="1"/>
          </p:cNvPicPr>
          <p:nvPr/>
        </p:nvPicPr>
        <p:blipFill rotWithShape="1">
          <a:blip r:embed="rId5">
            <a:extLst>
              <a:ext uri="{28A0092B-C50C-407E-A947-70E740481C1C}">
                <a14:useLocalDpi xmlns:a14="http://schemas.microsoft.com/office/drawing/2010/main" val="0"/>
              </a:ext>
            </a:extLst>
          </a:blip>
          <a:srcRect t="31016" r="11086"/>
          <a:stretch/>
        </p:blipFill>
        <p:spPr bwMode="auto">
          <a:xfrm>
            <a:off x="3691423" y="1121355"/>
            <a:ext cx="2365945" cy="121895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l’écocentre</a:t>
            </a:r>
            <a:endParaRPr lang="fr-CA" sz="4000" dirty="0">
              <a:solidFill>
                <a:srgbClr val="171717"/>
              </a:solidFill>
            </a:endParaRPr>
          </a:p>
        </p:txBody>
      </p:sp>
      <p:sp>
        <p:nvSpPr>
          <p:cNvPr id="5" name="Rectangle à coins arrondis 4"/>
          <p:cNvSpPr/>
          <p:nvPr/>
        </p:nvSpPr>
        <p:spPr>
          <a:xfrm>
            <a:off x="244545" y="1249196"/>
            <a:ext cx="3527291" cy="5095173"/>
          </a:xfrm>
          <a:prstGeom prst="wedgeRoundRectCallout">
            <a:avLst>
              <a:gd name="adj1" fmla="val 58205"/>
              <a:gd name="adj2" fmla="val -3005"/>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fr-CA" sz="1400" dirty="0" smtClean="0">
                <a:solidFill>
                  <a:srgbClr val="171717"/>
                </a:solidFill>
                <a:latin typeface="+mj-lt"/>
              </a:rPr>
              <a:t>Afin de recycler les matières qu’il accueille, un écocentre a des </a:t>
            </a:r>
            <a:r>
              <a:rPr lang="fr-CA" sz="1400" b="1" dirty="0" smtClean="0">
                <a:solidFill>
                  <a:srgbClr val="F2BB18"/>
                </a:solidFill>
                <a:latin typeface="+mj-lt"/>
              </a:rPr>
              <a:t>ententes</a:t>
            </a:r>
            <a:r>
              <a:rPr lang="fr-CA" sz="1400" dirty="0" smtClean="0">
                <a:solidFill>
                  <a:srgbClr val="171717"/>
                </a:solidFill>
                <a:latin typeface="+mj-lt"/>
              </a:rPr>
              <a:t> avec différents </a:t>
            </a:r>
            <a:r>
              <a:rPr lang="fr-CA" sz="1400" b="1" dirty="0" smtClean="0">
                <a:solidFill>
                  <a:srgbClr val="F2BB18"/>
                </a:solidFill>
                <a:latin typeface="+mj-lt"/>
              </a:rPr>
              <a:t>récupérateurs</a:t>
            </a:r>
            <a:r>
              <a:rPr lang="fr-CA" sz="1400" dirty="0" smtClean="0">
                <a:solidFill>
                  <a:srgbClr val="171717"/>
                </a:solidFill>
                <a:latin typeface="+mj-lt"/>
              </a:rPr>
              <a:t> de sa région. </a:t>
            </a:r>
          </a:p>
          <a:p>
            <a:pPr>
              <a:spcBef>
                <a:spcPts val="600"/>
              </a:spcBef>
            </a:pPr>
            <a:r>
              <a:rPr lang="fr-CA" sz="1400" dirty="0" smtClean="0">
                <a:solidFill>
                  <a:srgbClr val="171717"/>
                </a:solidFill>
                <a:latin typeface="+mj-lt"/>
              </a:rPr>
              <a:t>Par exemple, lorsqu’un écocentre a accumulé suffisamment de métal, un récupérateur (disons la compagnie </a:t>
            </a:r>
            <a:r>
              <a:rPr lang="fr-CA" sz="1400" b="1" i="1" dirty="0" err="1" smtClean="0">
                <a:solidFill>
                  <a:srgbClr val="F2BB18"/>
                </a:solidFill>
                <a:latin typeface="+mj-lt"/>
              </a:rPr>
              <a:t>ProMétal</a:t>
            </a:r>
            <a:r>
              <a:rPr lang="fr-CA" sz="1400" b="1" i="1" dirty="0" smtClean="0">
                <a:solidFill>
                  <a:srgbClr val="F2BB18"/>
                </a:solidFill>
                <a:latin typeface="+mj-lt"/>
              </a:rPr>
              <a:t> </a:t>
            </a:r>
            <a:r>
              <a:rPr lang="fr-CA" sz="1400" b="1" i="1" dirty="0" err="1" smtClean="0">
                <a:solidFill>
                  <a:srgbClr val="F2BB18"/>
                </a:solidFill>
                <a:latin typeface="+mj-lt"/>
              </a:rPr>
              <a:t>inc.</a:t>
            </a:r>
            <a:r>
              <a:rPr lang="fr-CA" sz="1400" dirty="0" smtClean="0">
                <a:solidFill>
                  <a:srgbClr val="171717"/>
                </a:solidFill>
                <a:latin typeface="+mj-lt"/>
              </a:rPr>
              <a:t>) vient chercher la cargaison</a:t>
            </a:r>
            <a:r>
              <a:rPr lang="fr-CA" sz="1400" b="1" dirty="0" smtClean="0">
                <a:solidFill>
                  <a:srgbClr val="171717"/>
                </a:solidFill>
                <a:latin typeface="+mj-lt"/>
              </a:rPr>
              <a:t>. </a:t>
            </a:r>
            <a:r>
              <a:rPr lang="fr-CA" sz="1400" b="1" i="1" dirty="0" err="1" smtClean="0">
                <a:solidFill>
                  <a:srgbClr val="171717"/>
                </a:solidFill>
                <a:latin typeface="+mj-lt"/>
              </a:rPr>
              <a:t>ProMétal</a:t>
            </a:r>
            <a:r>
              <a:rPr lang="fr-CA" sz="1400" b="1" i="1" dirty="0" smtClean="0">
                <a:solidFill>
                  <a:srgbClr val="171717"/>
                </a:solidFill>
                <a:latin typeface="+mj-lt"/>
              </a:rPr>
              <a:t> </a:t>
            </a:r>
            <a:r>
              <a:rPr lang="fr-CA" sz="1400" b="1" i="1" dirty="0" err="1" smtClean="0">
                <a:solidFill>
                  <a:srgbClr val="171717"/>
                </a:solidFill>
                <a:latin typeface="+mj-lt"/>
              </a:rPr>
              <a:t>inc.</a:t>
            </a:r>
            <a:r>
              <a:rPr lang="fr-CA" sz="1400" b="1" i="1" dirty="0" smtClean="0">
                <a:solidFill>
                  <a:srgbClr val="171717"/>
                </a:solidFill>
                <a:latin typeface="+mj-lt"/>
              </a:rPr>
              <a:t> </a:t>
            </a:r>
            <a:r>
              <a:rPr lang="fr-CA" sz="1400" dirty="0" smtClean="0">
                <a:solidFill>
                  <a:srgbClr val="171717"/>
                </a:solidFill>
                <a:latin typeface="+mj-lt"/>
              </a:rPr>
              <a:t>s’occupera ensuite de </a:t>
            </a:r>
            <a:r>
              <a:rPr lang="fr-CA" sz="1400" b="1" dirty="0" smtClean="0">
                <a:solidFill>
                  <a:srgbClr val="F2BB18"/>
                </a:solidFill>
                <a:latin typeface="+mj-lt"/>
              </a:rPr>
              <a:t>revendre </a:t>
            </a:r>
            <a:r>
              <a:rPr lang="fr-CA" sz="1400" dirty="0" smtClean="0">
                <a:solidFill>
                  <a:srgbClr val="171717"/>
                </a:solidFill>
                <a:latin typeface="+mj-lt"/>
              </a:rPr>
              <a:t>le métal de ou le </a:t>
            </a:r>
            <a:r>
              <a:rPr lang="fr-CA" sz="1400" b="1" dirty="0" smtClean="0">
                <a:solidFill>
                  <a:srgbClr val="F2BB18"/>
                </a:solidFill>
                <a:latin typeface="+mj-lt"/>
              </a:rPr>
              <a:t>transformer</a:t>
            </a:r>
            <a:r>
              <a:rPr lang="fr-CA" sz="1400" dirty="0" smtClean="0">
                <a:solidFill>
                  <a:srgbClr val="171717"/>
                </a:solidFill>
                <a:latin typeface="+mj-lt"/>
              </a:rPr>
              <a:t> lui-même pour le réintégrer dans la chaîne de production, exactement comme pour le recyclage. </a:t>
            </a:r>
          </a:p>
          <a:p>
            <a:pPr>
              <a:spcBef>
                <a:spcPts val="600"/>
              </a:spcBef>
            </a:pPr>
            <a:r>
              <a:rPr lang="fr-CA" sz="1400" dirty="0" smtClean="0">
                <a:solidFill>
                  <a:srgbClr val="171717"/>
                </a:solidFill>
                <a:latin typeface="+mj-lt"/>
              </a:rPr>
              <a:t>C’est pourquoi ce ne sont donc </a:t>
            </a:r>
            <a:r>
              <a:rPr lang="fr-CA" sz="1400" b="1" dirty="0" smtClean="0">
                <a:solidFill>
                  <a:srgbClr val="F2BB18"/>
                </a:solidFill>
                <a:latin typeface="+mj-lt"/>
              </a:rPr>
              <a:t>pas</a:t>
            </a:r>
            <a:r>
              <a:rPr lang="fr-CA" sz="1400" dirty="0" smtClean="0">
                <a:solidFill>
                  <a:srgbClr val="171717"/>
                </a:solidFill>
                <a:latin typeface="+mj-lt"/>
              </a:rPr>
              <a:t> les mêmes matières qui sont acceptées dans tous les écocentres. Fais ton </a:t>
            </a:r>
            <a:r>
              <a:rPr lang="fr-CA" sz="1400" b="1" dirty="0" smtClean="0">
                <a:solidFill>
                  <a:srgbClr val="F2BB18"/>
                </a:solidFill>
                <a:latin typeface="+mj-lt"/>
              </a:rPr>
              <a:t>enquête</a:t>
            </a:r>
            <a:r>
              <a:rPr lang="fr-CA" sz="1400" dirty="0" smtClean="0">
                <a:solidFill>
                  <a:srgbClr val="171717"/>
                </a:solidFill>
                <a:latin typeface="+mj-lt"/>
              </a:rPr>
              <a:t>, et informe-toi auprès de ta communauté pour savoir quelles matières sont </a:t>
            </a:r>
            <a:r>
              <a:rPr lang="fr-CA" sz="1400" b="1" dirty="0" smtClean="0">
                <a:solidFill>
                  <a:srgbClr val="F2BB18"/>
                </a:solidFill>
                <a:latin typeface="+mj-lt"/>
              </a:rPr>
              <a:t>acceptées</a:t>
            </a:r>
            <a:r>
              <a:rPr lang="fr-CA" sz="1400" dirty="0" smtClean="0">
                <a:solidFill>
                  <a:srgbClr val="171717"/>
                </a:solidFill>
                <a:latin typeface="+mj-lt"/>
              </a:rPr>
              <a:t> à l’écocentre le plus près ! </a:t>
            </a:r>
            <a:endParaRPr lang="fr-CA" sz="1400" dirty="0">
              <a:solidFill>
                <a:srgbClr val="171717"/>
              </a:solidFill>
              <a:latin typeface="+mj-lt"/>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313" y="4155148"/>
            <a:ext cx="3348537" cy="2787887"/>
          </a:xfrm>
          <a:prstGeom prst="rect">
            <a:avLst/>
          </a:prstGeom>
        </p:spPr>
      </p:pic>
      <p:pic>
        <p:nvPicPr>
          <p:cNvPr id="5132" name="Picture 12" descr="RÃ©sultats de recherche d'images pour Â«Â metal melting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8510" y="3856155"/>
            <a:ext cx="2471892" cy="1629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Ã©sultats de recherche d'images pour Â«Â black arrowÂ 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159442">
            <a:off x="5887953" y="1293341"/>
            <a:ext cx="1294243" cy="12040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Ã©sultats de recherche d'images pour Â«Â black arrowÂ 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159442">
            <a:off x="6839714" y="2597334"/>
            <a:ext cx="1294243" cy="12040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Ã©sultats de recherche d'images pour Â«Â black arrowÂ 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159442">
            <a:off x="7923195" y="4268239"/>
            <a:ext cx="1294243" cy="120403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Ã©sultats de recherche d'images pour Â«Â loupe pngÂ Â»"/>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5361">
            <a:off x="414781" y="5425791"/>
            <a:ext cx="1688431" cy="107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385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les autres points de dépôts</a:t>
            </a:r>
            <a:endParaRPr lang="fr-CA" sz="4000" dirty="0">
              <a:solidFill>
                <a:srgbClr val="171717"/>
              </a:solidFill>
            </a:endParaRPr>
          </a:p>
        </p:txBody>
      </p:sp>
      <p:pic>
        <p:nvPicPr>
          <p:cNvPr id="4" name="Picture 12" descr="RÃ©sultats de recherche d'images pour Â«Â RecorkÂ Â»"/>
          <p:cNvPicPr>
            <a:picLocks noChangeAspect="1" noChangeArrowheads="1"/>
          </p:cNvPicPr>
          <p:nvPr/>
        </p:nvPicPr>
        <p:blipFill rotWithShape="1">
          <a:blip r:embed="rId3">
            <a:extLst>
              <a:ext uri="{28A0092B-C50C-407E-A947-70E740481C1C}">
                <a14:useLocalDpi xmlns:a14="http://schemas.microsoft.com/office/drawing/2010/main" val="0"/>
              </a:ext>
            </a:extLst>
          </a:blip>
          <a:srcRect r="25306"/>
          <a:stretch/>
        </p:blipFill>
        <p:spPr bwMode="auto">
          <a:xfrm rot="17862672" flipH="1">
            <a:off x="4585835" y="1480838"/>
            <a:ext cx="2020542" cy="1333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Ã©sultats de recherche d'images pour Â«Â point de dÃ©pÃ´t vÃªtements usagÃ©sÂ 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1" t="9175" r="17121" b="13124"/>
          <a:stretch/>
        </p:blipFill>
        <p:spPr bwMode="auto">
          <a:xfrm rot="20695835">
            <a:off x="2921748" y="1661934"/>
            <a:ext cx="1092073" cy="1514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Ã©sultats de recherche d'images pour Â«Â location pinÂ 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341" y="1360995"/>
            <a:ext cx="2260766" cy="2057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Ã©sultats de recherche d'images pour Â«Â terracycleÂ 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169" y="2335728"/>
            <a:ext cx="1262129" cy="12621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82532" y="3801558"/>
            <a:ext cx="6778935" cy="2862322"/>
          </a:xfrm>
          <a:prstGeom prst="rect">
            <a:avLst/>
          </a:prstGeom>
          <a:noFill/>
        </p:spPr>
        <p:txBody>
          <a:bodyPr wrap="square" rtlCol="0">
            <a:spAutoFit/>
          </a:bodyPr>
          <a:lstStyle/>
          <a:p>
            <a:r>
              <a:rPr lang="fr-CA" dirty="0" smtClean="0">
                <a:solidFill>
                  <a:srgbClr val="171717"/>
                </a:solidFill>
              </a:rPr>
              <a:t>Des organismes spécialisés vont encore plus loin en proposant de recycler des items spécifiques « non-recyclable ». </a:t>
            </a:r>
          </a:p>
          <a:p>
            <a:endParaRPr lang="fr-CA" dirty="0" smtClean="0">
              <a:solidFill>
                <a:srgbClr val="171717"/>
              </a:solidFill>
            </a:endParaRPr>
          </a:p>
          <a:p>
            <a:endParaRPr lang="fr-CA" dirty="0">
              <a:solidFill>
                <a:srgbClr val="171717"/>
              </a:solidFill>
            </a:endParaRPr>
          </a:p>
          <a:p>
            <a:endParaRPr lang="fr-CA" dirty="0" smtClean="0">
              <a:solidFill>
                <a:srgbClr val="171717"/>
              </a:solidFill>
            </a:endParaRPr>
          </a:p>
          <a:p>
            <a:endParaRPr lang="fr-CA" dirty="0">
              <a:solidFill>
                <a:srgbClr val="171717"/>
              </a:solidFill>
            </a:endParaRPr>
          </a:p>
          <a:p>
            <a:endParaRPr lang="fr-CA" dirty="0" smtClean="0">
              <a:solidFill>
                <a:srgbClr val="171717"/>
              </a:solidFill>
            </a:endParaRPr>
          </a:p>
          <a:p>
            <a:endParaRPr lang="fr-CA" dirty="0">
              <a:solidFill>
                <a:srgbClr val="171717"/>
              </a:solidFill>
            </a:endParaRPr>
          </a:p>
          <a:p>
            <a:r>
              <a:rPr lang="fr-CA" dirty="0" smtClean="0">
                <a:solidFill>
                  <a:srgbClr val="171717"/>
                </a:solidFill>
              </a:rPr>
              <a:t>Chose certaine, grâce à ces petites initiatives, ce sont des </a:t>
            </a:r>
            <a:r>
              <a:rPr lang="fr-CA" b="1" dirty="0" smtClean="0">
                <a:solidFill>
                  <a:srgbClr val="F2BB18"/>
                </a:solidFill>
              </a:rPr>
              <a:t>milliards de déchets</a:t>
            </a:r>
            <a:r>
              <a:rPr lang="fr-CA" dirty="0" smtClean="0">
                <a:solidFill>
                  <a:srgbClr val="171717"/>
                </a:solidFill>
              </a:rPr>
              <a:t> qui sont détournés de l’enfouissement et de l’incinération. </a:t>
            </a:r>
            <a:endParaRPr lang="fr-CA" dirty="0">
              <a:solidFill>
                <a:srgbClr val="171717"/>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3627175175"/>
              </p:ext>
            </p:extLst>
          </p:nvPr>
        </p:nvGraphicFramePr>
        <p:xfrm>
          <a:off x="1417724" y="4635819"/>
          <a:ext cx="6096000" cy="1193800"/>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2712966423"/>
                    </a:ext>
                  </a:extLst>
                </a:gridCol>
                <a:gridCol w="3048000">
                  <a:extLst>
                    <a:ext uri="{9D8B030D-6E8A-4147-A177-3AD203B41FA5}">
                      <a16:colId xmlns:a16="http://schemas.microsoft.com/office/drawing/2014/main" val="309850928"/>
                    </a:ext>
                  </a:extLst>
                </a:gridCol>
              </a:tblGrid>
              <a:tr h="370840">
                <a:tc>
                  <a:txBody>
                    <a:bodyPr/>
                    <a:lstStyle/>
                    <a:p>
                      <a:pPr algn="ctr"/>
                      <a:r>
                        <a:rPr lang="fr-CA" dirty="0" smtClean="0">
                          <a:solidFill>
                            <a:schemeClr val="tx1"/>
                          </a:solidFill>
                        </a:rPr>
                        <a:t>AVANTAGES</a:t>
                      </a:r>
                      <a:endParaRPr lang="fr-CA" dirty="0">
                        <a:solidFill>
                          <a:schemeClr val="tx1"/>
                        </a:solidFill>
                      </a:endParaRPr>
                    </a:p>
                  </a:txBody>
                  <a:tcPr/>
                </a:tc>
                <a:tc>
                  <a:txBody>
                    <a:bodyPr/>
                    <a:lstStyle/>
                    <a:p>
                      <a:pPr algn="ctr"/>
                      <a:r>
                        <a:rPr lang="fr-CA" dirty="0" smtClean="0">
                          <a:solidFill>
                            <a:schemeClr val="tx1"/>
                          </a:solidFill>
                        </a:rPr>
                        <a:t>INCONVÉNIENTS</a:t>
                      </a:r>
                      <a:endParaRPr lang="fr-CA" dirty="0">
                        <a:solidFill>
                          <a:schemeClr val="tx1"/>
                        </a:solidFill>
                      </a:endParaRPr>
                    </a:p>
                  </a:txBody>
                  <a:tcPr/>
                </a:tc>
                <a:extLst>
                  <a:ext uri="{0D108BD9-81ED-4DB2-BD59-A6C34878D82A}">
                    <a16:rowId xmlns:a16="http://schemas.microsoft.com/office/drawing/2014/main" val="4188843022"/>
                  </a:ext>
                </a:extLst>
              </a:tr>
              <a:tr h="370840">
                <a:tc>
                  <a:txBody>
                    <a:bodyPr/>
                    <a:lstStyle/>
                    <a:p>
                      <a:pPr marL="285750" indent="-285750">
                        <a:buFont typeface="Verdana" panose="020B0604030504040204" pitchFamily="34" charset="0"/>
                        <a:buChar char="›"/>
                      </a:pPr>
                      <a:r>
                        <a:rPr lang="fr-CA" sz="1600" dirty="0" smtClean="0">
                          <a:solidFill>
                            <a:srgbClr val="171717"/>
                          </a:solidFill>
                        </a:rPr>
                        <a:t>Permet</a:t>
                      </a:r>
                      <a:r>
                        <a:rPr lang="fr-CA" sz="1600" baseline="0" dirty="0" smtClean="0">
                          <a:solidFill>
                            <a:srgbClr val="171717"/>
                          </a:solidFill>
                        </a:rPr>
                        <a:t> de </a:t>
                      </a:r>
                      <a:r>
                        <a:rPr lang="fr-CA" sz="1600" b="1" baseline="0" dirty="0" smtClean="0">
                          <a:solidFill>
                            <a:srgbClr val="F2BB18"/>
                          </a:solidFill>
                        </a:rPr>
                        <a:t>réduire</a:t>
                      </a:r>
                      <a:r>
                        <a:rPr lang="fr-CA" sz="1600" baseline="0" dirty="0" smtClean="0">
                          <a:solidFill>
                            <a:srgbClr val="171717"/>
                          </a:solidFill>
                        </a:rPr>
                        <a:t> encore plus nos déchets ultimes</a:t>
                      </a:r>
                      <a:endParaRPr lang="fr-CA" sz="1600" dirty="0">
                        <a:solidFill>
                          <a:srgbClr val="171717"/>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Verdana" panose="020B0604030504040204" pitchFamily="34" charset="0"/>
                        <a:buChar char="›"/>
                        <a:tabLst/>
                        <a:defRPr/>
                      </a:pPr>
                      <a:r>
                        <a:rPr lang="fr-CA" sz="1600" dirty="0" smtClean="0">
                          <a:solidFill>
                            <a:srgbClr val="171717"/>
                          </a:solidFill>
                        </a:rPr>
                        <a:t>Très local</a:t>
                      </a:r>
                    </a:p>
                    <a:p>
                      <a:pPr marL="285750" marR="0" lvl="0" indent="-285750" algn="l" defTabSz="914400" rtl="0" eaLnBrk="1" fontAlgn="auto" latinLnBrk="0" hangingPunct="1">
                        <a:lnSpc>
                          <a:spcPct val="100000"/>
                        </a:lnSpc>
                        <a:spcBef>
                          <a:spcPts val="0"/>
                        </a:spcBef>
                        <a:spcAft>
                          <a:spcPts val="0"/>
                        </a:spcAft>
                        <a:buClrTx/>
                        <a:buSzTx/>
                        <a:buFont typeface="Verdana" panose="020B0604030504040204" pitchFamily="34" charset="0"/>
                        <a:buChar char="›"/>
                        <a:tabLst/>
                        <a:defRPr/>
                      </a:pPr>
                      <a:r>
                        <a:rPr lang="fr-CA" sz="1600" dirty="0" smtClean="0">
                          <a:solidFill>
                            <a:srgbClr val="171717"/>
                          </a:solidFill>
                        </a:rPr>
                        <a:t>Il</a:t>
                      </a:r>
                      <a:r>
                        <a:rPr lang="fr-CA" sz="1600" baseline="0" dirty="0" smtClean="0">
                          <a:solidFill>
                            <a:srgbClr val="171717"/>
                          </a:solidFill>
                        </a:rPr>
                        <a:t> faut bien faire nos recherches pour les trouver</a:t>
                      </a:r>
                      <a:endParaRPr lang="fr-CA" sz="1600" dirty="0" smtClean="0">
                        <a:solidFill>
                          <a:srgbClr val="171717"/>
                        </a:solidFill>
                      </a:endParaRPr>
                    </a:p>
                  </a:txBody>
                  <a:tcPr/>
                </a:tc>
                <a:extLst>
                  <a:ext uri="{0D108BD9-81ED-4DB2-BD59-A6C34878D82A}">
                    <a16:rowId xmlns:a16="http://schemas.microsoft.com/office/drawing/2014/main" val="566691234"/>
                  </a:ext>
                </a:extLst>
              </a:tr>
            </a:tbl>
          </a:graphicData>
        </a:graphic>
      </p:graphicFrame>
    </p:spTree>
    <p:extLst>
      <p:ext uri="{BB962C8B-B14F-4D97-AF65-F5344CB8AC3E}">
        <p14:creationId xmlns:p14="http://schemas.microsoft.com/office/powerpoint/2010/main" val="2252069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0"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les autres points de dépôts</a:t>
            </a:r>
            <a:endParaRPr lang="fr-CA" sz="4000" dirty="0">
              <a:solidFill>
                <a:srgbClr val="171717"/>
              </a:solidFill>
            </a:endParaRPr>
          </a:p>
        </p:txBody>
      </p:sp>
      <p:pic>
        <p:nvPicPr>
          <p:cNvPr id="4" name="Picture 6" descr="RÃ©sultats de recherche d'images pour Â«Â terracycle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92" y="1360995"/>
            <a:ext cx="1262129" cy="12621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863176" y="1360995"/>
            <a:ext cx="5864535" cy="1200329"/>
          </a:xfrm>
          <a:prstGeom prst="rect">
            <a:avLst/>
          </a:prstGeom>
          <a:noFill/>
        </p:spPr>
        <p:txBody>
          <a:bodyPr wrap="square" rtlCol="0">
            <a:spAutoFit/>
          </a:bodyPr>
          <a:lstStyle/>
          <a:p>
            <a:r>
              <a:rPr lang="fr-CA" b="1" dirty="0" err="1" smtClean="0">
                <a:solidFill>
                  <a:srgbClr val="F2BB18"/>
                </a:solidFill>
              </a:rPr>
              <a:t>TerraCycle</a:t>
            </a:r>
            <a:r>
              <a:rPr lang="fr-CA" b="1" dirty="0" smtClean="0">
                <a:solidFill>
                  <a:srgbClr val="F2BB18"/>
                </a:solidFill>
              </a:rPr>
              <a:t> permet de recycler </a:t>
            </a:r>
            <a:r>
              <a:rPr lang="fr-CA" dirty="0" smtClean="0">
                <a:solidFill>
                  <a:srgbClr val="171717"/>
                </a:solidFill>
              </a:rPr>
              <a:t>: les crayons et stylos usagés, les gants en plastique des usines, accessoires de café et thé, ampoules à incandescence, bouchons d’</a:t>
            </a:r>
            <a:r>
              <a:rPr lang="fr-CA" dirty="0" err="1" smtClean="0">
                <a:solidFill>
                  <a:srgbClr val="171717"/>
                </a:solidFill>
              </a:rPr>
              <a:t>oreillle</a:t>
            </a:r>
            <a:r>
              <a:rPr lang="fr-CA" dirty="0" smtClean="0">
                <a:solidFill>
                  <a:srgbClr val="171717"/>
                </a:solidFill>
              </a:rPr>
              <a:t>, capsules de </a:t>
            </a:r>
            <a:r>
              <a:rPr lang="fr-CA" dirty="0" err="1" smtClean="0">
                <a:solidFill>
                  <a:srgbClr val="171717"/>
                </a:solidFill>
              </a:rPr>
              <a:t>cagé</a:t>
            </a:r>
            <a:r>
              <a:rPr lang="fr-CA" dirty="0" smtClean="0">
                <a:solidFill>
                  <a:srgbClr val="171717"/>
                </a:solidFill>
              </a:rPr>
              <a:t>, chaussures, et bien plus encore !  </a:t>
            </a:r>
            <a:endParaRPr lang="fr-CA" dirty="0">
              <a:solidFill>
                <a:srgbClr val="171717"/>
              </a:solidFill>
            </a:endParaRPr>
          </a:p>
        </p:txBody>
      </p:sp>
      <p:pic>
        <p:nvPicPr>
          <p:cNvPr id="7170" name="Picture 2" descr="RÃ©sultats de recherche d'images pour Â«Â RecorkÂ 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87" t="8484" r="8839" b="7039"/>
          <a:stretch/>
        </p:blipFill>
        <p:spPr bwMode="auto">
          <a:xfrm>
            <a:off x="7105283" y="2561324"/>
            <a:ext cx="1602365" cy="159676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853668" y="3075846"/>
            <a:ext cx="5864535" cy="646331"/>
          </a:xfrm>
          <a:prstGeom prst="rect">
            <a:avLst/>
          </a:prstGeom>
          <a:noFill/>
        </p:spPr>
        <p:txBody>
          <a:bodyPr wrap="square" rtlCol="0">
            <a:spAutoFit/>
          </a:bodyPr>
          <a:lstStyle/>
          <a:p>
            <a:pPr algn="r"/>
            <a:r>
              <a:rPr lang="fr-CA" b="1" dirty="0" err="1" smtClean="0">
                <a:solidFill>
                  <a:srgbClr val="F2BB18"/>
                </a:solidFill>
              </a:rPr>
              <a:t>ReCork</a:t>
            </a:r>
            <a:r>
              <a:rPr lang="fr-CA" b="1" dirty="0" smtClean="0">
                <a:solidFill>
                  <a:srgbClr val="F2BB18"/>
                </a:solidFill>
              </a:rPr>
              <a:t> permet de recycler</a:t>
            </a:r>
            <a:r>
              <a:rPr lang="fr-CA" dirty="0" smtClean="0">
                <a:solidFill>
                  <a:srgbClr val="171717"/>
                </a:solidFill>
              </a:rPr>
              <a:t>: les bouchons de lièges, qui sont 100% recyclables (mais pas dans le bac bleu) !  </a:t>
            </a:r>
            <a:endParaRPr lang="fr-CA" dirty="0">
              <a:solidFill>
                <a:srgbClr val="171717"/>
              </a:solidFill>
            </a:endParaRPr>
          </a:p>
        </p:txBody>
      </p:sp>
      <p:grpSp>
        <p:nvGrpSpPr>
          <p:cNvPr id="5" name="Groupe 4"/>
          <p:cNvGrpSpPr/>
          <p:nvPr/>
        </p:nvGrpSpPr>
        <p:grpSpPr>
          <a:xfrm>
            <a:off x="218006" y="3628160"/>
            <a:ext cx="6056245" cy="3712854"/>
            <a:chOff x="637392" y="3659668"/>
            <a:chExt cx="6056245" cy="3712854"/>
          </a:xfrm>
        </p:grpSpPr>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92" y="3659668"/>
              <a:ext cx="2869024" cy="3712854"/>
            </a:xfrm>
            <a:prstGeom prst="rect">
              <a:avLst/>
            </a:prstGeom>
          </p:spPr>
        </p:pic>
        <p:sp>
          <p:nvSpPr>
            <p:cNvPr id="11" name="Rectangle à coins arrondis 10"/>
            <p:cNvSpPr/>
            <p:nvPr/>
          </p:nvSpPr>
          <p:spPr>
            <a:xfrm>
              <a:off x="3724422" y="4050858"/>
              <a:ext cx="2969215" cy="2541476"/>
            </a:xfrm>
            <a:prstGeom prst="wedgeRoundRectCallout">
              <a:avLst>
                <a:gd name="adj1" fmla="val -69552"/>
                <a:gd name="adj2" fmla="val -14045"/>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fr-CA" sz="1200" b="1" dirty="0" smtClean="0">
                  <a:solidFill>
                    <a:srgbClr val="F2BB18"/>
                  </a:solidFill>
                  <a:latin typeface="Arial Rounded MT Bold" panose="020F0704030504030204" pitchFamily="34" charset="0"/>
                </a:rPr>
                <a:t>Comment ça fonctionne </a:t>
              </a:r>
              <a:r>
                <a:rPr lang="fr-CA" sz="1200" dirty="0" smtClean="0">
                  <a:solidFill>
                    <a:srgbClr val="000000"/>
                  </a:solidFill>
                  <a:latin typeface="+mj-lt"/>
                </a:rPr>
                <a:t>?</a:t>
              </a:r>
            </a:p>
            <a:p>
              <a:pPr fontAlgn="base">
                <a:spcBef>
                  <a:spcPts val="600"/>
                </a:spcBef>
              </a:pPr>
              <a:r>
                <a:rPr lang="fr-CA" sz="1200" dirty="0" smtClean="0">
                  <a:solidFill>
                    <a:srgbClr val="000000"/>
                  </a:solidFill>
                  <a:latin typeface="+mj-lt"/>
                </a:rPr>
                <a:t>Habituellement, ces organismes vendent ou offrent des boîtes pour le recyclage de ces matières spécifiques.</a:t>
              </a:r>
            </a:p>
            <a:p>
              <a:pPr fontAlgn="base">
                <a:spcBef>
                  <a:spcPts val="600"/>
                </a:spcBef>
              </a:pPr>
              <a:r>
                <a:rPr lang="fr-CA" sz="1200" dirty="0" smtClean="0">
                  <a:solidFill>
                    <a:srgbClr val="000000"/>
                  </a:solidFill>
                  <a:latin typeface="+mj-lt"/>
                </a:rPr>
                <a:t>Les commerces et lieux de travail peuvent commander ces boîtes et deviennent par le fait même un </a:t>
              </a:r>
              <a:r>
                <a:rPr lang="fr-CA" sz="1200" b="1" dirty="0" smtClean="0">
                  <a:solidFill>
                    <a:srgbClr val="F2BB18"/>
                  </a:solidFill>
                  <a:latin typeface="+mj-lt"/>
                </a:rPr>
                <a:t>point de dépôt </a:t>
              </a:r>
              <a:r>
                <a:rPr lang="fr-CA" sz="1200" dirty="0" smtClean="0">
                  <a:solidFill>
                    <a:srgbClr val="000000"/>
                  </a:solidFill>
                  <a:latin typeface="+mj-lt"/>
                </a:rPr>
                <a:t>pour ces items spéciaux!</a:t>
              </a:r>
            </a:p>
            <a:p>
              <a:pPr fontAlgn="base">
                <a:spcBef>
                  <a:spcPts val="600"/>
                </a:spcBef>
              </a:pPr>
              <a:r>
                <a:rPr lang="fr-CA" sz="1200" dirty="0" smtClean="0">
                  <a:solidFill>
                    <a:srgbClr val="000000"/>
                  </a:solidFill>
                  <a:latin typeface="+mj-lt"/>
                </a:rPr>
                <a:t>C’est pourquoi, encore une fois, il faut faire son </a:t>
              </a:r>
              <a:r>
                <a:rPr lang="fr-CA" sz="1200" b="1" dirty="0" smtClean="0">
                  <a:solidFill>
                    <a:srgbClr val="F2BB18"/>
                  </a:solidFill>
                  <a:latin typeface="+mj-lt"/>
                </a:rPr>
                <a:t>enquête</a:t>
              </a:r>
              <a:r>
                <a:rPr lang="fr-CA" sz="1200" dirty="0" smtClean="0">
                  <a:solidFill>
                    <a:srgbClr val="000000"/>
                  </a:solidFill>
                  <a:latin typeface="+mj-lt"/>
                </a:rPr>
                <a:t> pour être au courant de ce qui se recycle </a:t>
              </a:r>
              <a:r>
                <a:rPr lang="fr-CA" sz="1200" b="1" dirty="0" smtClean="0">
                  <a:solidFill>
                    <a:srgbClr val="F2BB18"/>
                  </a:solidFill>
                  <a:latin typeface="+mj-lt"/>
                </a:rPr>
                <a:t>près de chez soi </a:t>
              </a:r>
              <a:r>
                <a:rPr lang="fr-CA" sz="1200" dirty="0" smtClean="0">
                  <a:solidFill>
                    <a:srgbClr val="000000"/>
                  </a:solidFill>
                  <a:latin typeface="+mj-lt"/>
                </a:rPr>
                <a:t>!</a:t>
              </a:r>
              <a:endParaRPr lang="fr-CA" sz="1200" dirty="0">
                <a:solidFill>
                  <a:srgbClr val="000000"/>
                </a:solidFill>
                <a:latin typeface="+mj-lt"/>
              </a:endParaRPr>
            </a:p>
          </p:txBody>
        </p:sp>
      </p:grpSp>
      <p:pic>
        <p:nvPicPr>
          <p:cNvPr id="7176" name="Picture 8" descr="Thumbnail for Sacs de cafÃ©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203" y="4585349"/>
            <a:ext cx="1798475" cy="1798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Ã©sultats de recherche d'images pour Â«Â loupe png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49010">
            <a:off x="5561986" y="4919013"/>
            <a:ext cx="1165310" cy="74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57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0"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Le déchet ultime : dans le bac à ordure !</a:t>
            </a:r>
            <a:endParaRPr lang="fr-CA" sz="4000" dirty="0">
              <a:solidFill>
                <a:srgbClr val="171717"/>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853" y="1360995"/>
            <a:ext cx="2073368" cy="256361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480" y="1353972"/>
            <a:ext cx="2074771" cy="2570638"/>
          </a:xfrm>
          <a:prstGeom prst="rect">
            <a:avLst/>
          </a:prstGeom>
        </p:spPr>
      </p:pic>
      <p:sp>
        <p:nvSpPr>
          <p:cNvPr id="6" name="Rectangle 5"/>
          <p:cNvSpPr/>
          <p:nvPr/>
        </p:nvSpPr>
        <p:spPr>
          <a:xfrm>
            <a:off x="2055853" y="4360253"/>
            <a:ext cx="4860756" cy="2062103"/>
          </a:xfrm>
          <a:prstGeom prst="rect">
            <a:avLst/>
          </a:prstGeom>
        </p:spPr>
        <p:txBody>
          <a:bodyPr wrap="square">
            <a:spAutoFit/>
          </a:bodyPr>
          <a:lstStyle/>
          <a:p>
            <a:r>
              <a:rPr lang="fr-CA" sz="1600" dirty="0">
                <a:solidFill>
                  <a:srgbClr val="171717"/>
                </a:solidFill>
              </a:rPr>
              <a:t>Une fois </a:t>
            </a:r>
            <a:r>
              <a:rPr lang="fr-CA" sz="1600" dirty="0" smtClean="0">
                <a:solidFill>
                  <a:srgbClr val="171717"/>
                </a:solidFill>
              </a:rPr>
              <a:t>toutes les matières triées au bon endroit, il </a:t>
            </a:r>
            <a:r>
              <a:rPr lang="fr-CA" sz="1600" dirty="0">
                <a:solidFill>
                  <a:srgbClr val="171717"/>
                </a:solidFill>
              </a:rPr>
              <a:t>ne reste qu’une </a:t>
            </a:r>
            <a:r>
              <a:rPr lang="fr-CA" sz="1600" b="1" dirty="0">
                <a:solidFill>
                  <a:srgbClr val="F2BB18"/>
                </a:solidFill>
              </a:rPr>
              <a:t>petite quantité </a:t>
            </a:r>
            <a:r>
              <a:rPr lang="fr-CA" sz="1600" dirty="0">
                <a:solidFill>
                  <a:srgbClr val="171717"/>
                </a:solidFill>
              </a:rPr>
              <a:t>de résidus ultimes à envoyer à l’</a:t>
            </a:r>
            <a:r>
              <a:rPr lang="fr-CA" sz="1600" b="1" dirty="0">
                <a:solidFill>
                  <a:srgbClr val="F2BB18"/>
                </a:solidFill>
              </a:rPr>
              <a:t>élimination</a:t>
            </a:r>
            <a:r>
              <a:rPr lang="fr-CA" sz="1600" dirty="0">
                <a:solidFill>
                  <a:srgbClr val="171717"/>
                </a:solidFill>
              </a:rPr>
              <a:t>. </a:t>
            </a:r>
            <a:endParaRPr lang="fr-FR" sz="1600" dirty="0">
              <a:solidFill>
                <a:srgbClr val="171717"/>
              </a:solidFill>
            </a:endParaRPr>
          </a:p>
          <a:p>
            <a:endParaRPr lang="fr-CA" sz="1600" dirty="0" smtClean="0">
              <a:solidFill>
                <a:srgbClr val="171717"/>
              </a:solidFill>
            </a:endParaRPr>
          </a:p>
          <a:p>
            <a:pPr marL="457200" indent="-457200">
              <a:buFont typeface="Verdana" panose="020B0604030504040204" pitchFamily="34" charset="0"/>
              <a:buChar char="›"/>
            </a:pPr>
            <a:r>
              <a:rPr lang="fr-CA" sz="1600" dirty="0" smtClean="0">
                <a:solidFill>
                  <a:srgbClr val="171717"/>
                </a:solidFill>
              </a:rPr>
              <a:t>Il </a:t>
            </a:r>
            <a:r>
              <a:rPr lang="fr-CA" sz="1600" dirty="0">
                <a:solidFill>
                  <a:srgbClr val="171717"/>
                </a:solidFill>
              </a:rPr>
              <a:t>reste les </a:t>
            </a:r>
            <a:r>
              <a:rPr lang="fr-CA" sz="1600" b="1" dirty="0">
                <a:solidFill>
                  <a:srgbClr val="F2BB18"/>
                </a:solidFill>
              </a:rPr>
              <a:t>déchets ultimes </a:t>
            </a:r>
            <a:r>
              <a:rPr lang="fr-CA" sz="1600" dirty="0">
                <a:solidFill>
                  <a:srgbClr val="171717"/>
                </a:solidFill>
              </a:rPr>
              <a:t>!</a:t>
            </a:r>
          </a:p>
          <a:p>
            <a:pPr marL="457200" indent="-457200">
              <a:buFont typeface="Verdana" panose="020B0604030504040204" pitchFamily="34" charset="0"/>
              <a:buChar char="›"/>
            </a:pPr>
            <a:r>
              <a:rPr lang="fr-CA" sz="1600" dirty="0">
                <a:solidFill>
                  <a:srgbClr val="171717"/>
                </a:solidFill>
              </a:rPr>
              <a:t>C’est-à-dire ce qui ne se recycle pas, ne se composte pas et n’est pas accepté à </a:t>
            </a:r>
            <a:r>
              <a:rPr lang="fr-CA" sz="1600" dirty="0" smtClean="0">
                <a:solidFill>
                  <a:srgbClr val="171717"/>
                </a:solidFill>
              </a:rPr>
              <a:t>l’écocentre ni à aucun autre point de dépôt.</a:t>
            </a:r>
            <a:endParaRPr lang="fr-CA" sz="1600" dirty="0">
              <a:solidFill>
                <a:srgbClr val="171717"/>
              </a:solidFill>
            </a:endParaRPr>
          </a:p>
        </p:txBody>
      </p:sp>
      <p:pic>
        <p:nvPicPr>
          <p:cNvPr id="7" name="Image 6"/>
          <p:cNvPicPr>
            <a:picLocks noChangeAspect="1"/>
          </p:cNvPicPr>
          <p:nvPr/>
        </p:nvPicPr>
        <p:blipFill rotWithShape="1">
          <a:blip r:embed="rId4"/>
          <a:srcRect l="5810" t="25923" r="7181" b="14191"/>
          <a:stretch/>
        </p:blipFill>
        <p:spPr>
          <a:xfrm>
            <a:off x="218253" y="1986346"/>
            <a:ext cx="1748052" cy="1203125"/>
          </a:xfrm>
          <a:prstGeom prst="rect">
            <a:avLst/>
          </a:prstGeom>
        </p:spPr>
      </p:pic>
      <p:pic>
        <p:nvPicPr>
          <p:cNvPr id="8" name="Image 7"/>
          <p:cNvPicPr>
            <a:picLocks noChangeAspect="1"/>
          </p:cNvPicPr>
          <p:nvPr/>
        </p:nvPicPr>
        <p:blipFill>
          <a:blip r:embed="rId5"/>
          <a:stretch>
            <a:fillRect/>
          </a:stretch>
        </p:blipFill>
        <p:spPr>
          <a:xfrm>
            <a:off x="7143320" y="3189471"/>
            <a:ext cx="1839881" cy="1839881"/>
          </a:xfrm>
          <a:prstGeom prst="rect">
            <a:avLst/>
          </a:prstGeom>
        </p:spPr>
      </p:pic>
      <p:pic>
        <p:nvPicPr>
          <p:cNvPr id="9" name="Image 8"/>
          <p:cNvPicPr>
            <a:picLocks noChangeAspect="1"/>
          </p:cNvPicPr>
          <p:nvPr/>
        </p:nvPicPr>
        <p:blipFill>
          <a:blip r:embed="rId6"/>
          <a:stretch>
            <a:fillRect/>
          </a:stretch>
        </p:blipFill>
        <p:spPr>
          <a:xfrm rot="19896832">
            <a:off x="7520720" y="5296258"/>
            <a:ext cx="1085078" cy="1294833"/>
          </a:xfrm>
          <a:prstGeom prst="rect">
            <a:avLst/>
          </a:prstGeom>
        </p:spPr>
      </p:pic>
      <p:pic>
        <p:nvPicPr>
          <p:cNvPr id="10" name="Picture 2" descr="Image associÃ©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450" b="11033"/>
          <a:stretch/>
        </p:blipFill>
        <p:spPr bwMode="auto">
          <a:xfrm>
            <a:off x="412634" y="3783103"/>
            <a:ext cx="1495452" cy="115923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8"/>
          <a:stretch>
            <a:fillRect/>
          </a:stretch>
        </p:blipFill>
        <p:spPr>
          <a:xfrm>
            <a:off x="6758779" y="1457476"/>
            <a:ext cx="2146691" cy="1073346"/>
          </a:xfrm>
          <a:prstGeom prst="rect">
            <a:avLst/>
          </a:prstGeom>
        </p:spPr>
      </p:pic>
    </p:spTree>
    <p:extLst>
      <p:ext uri="{BB962C8B-B14F-4D97-AF65-F5344CB8AC3E}">
        <p14:creationId xmlns:p14="http://schemas.microsoft.com/office/powerpoint/2010/main" val="2235178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RÃ©sultats de recherche d'images pour Â«Â RecorkÂ Â»"/>
          <p:cNvPicPr>
            <a:picLocks noChangeAspect="1" noChangeArrowheads="1"/>
          </p:cNvPicPr>
          <p:nvPr/>
        </p:nvPicPr>
        <p:blipFill rotWithShape="1">
          <a:blip r:embed="rId2">
            <a:extLst>
              <a:ext uri="{28A0092B-C50C-407E-A947-70E740481C1C}">
                <a14:useLocalDpi xmlns:a14="http://schemas.microsoft.com/office/drawing/2010/main" val="0"/>
              </a:ext>
            </a:extLst>
          </a:blip>
          <a:srcRect r="25306"/>
          <a:stretch/>
        </p:blipFill>
        <p:spPr bwMode="auto">
          <a:xfrm rot="17862672" flipH="1">
            <a:off x="6208378" y="4552842"/>
            <a:ext cx="2020542" cy="1333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0"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Et maintenant, es-tu prêt à bien trier ?</a:t>
            </a:r>
            <a:endParaRPr lang="fr-CA" sz="4000" dirty="0">
              <a:solidFill>
                <a:srgbClr val="171717"/>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347" y="1438649"/>
            <a:ext cx="2189818" cy="270611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471" y="1369897"/>
            <a:ext cx="2189817" cy="2720952"/>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40" y="1375831"/>
            <a:ext cx="2191301" cy="2715018"/>
          </a:xfrm>
          <a:prstGeom prst="rect">
            <a:avLst/>
          </a:prstGeom>
        </p:spPr>
      </p:pic>
      <p:pic>
        <p:nvPicPr>
          <p:cNvPr id="6154" name="Picture 10" descr="RÃ©sultats de recherche d'images pour Â«Â point de dÃ©pÃ´t vÃªtements usagÃ©sÂ Â»"/>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791" t="9175" r="17121" b="13124"/>
          <a:stretch/>
        </p:blipFill>
        <p:spPr bwMode="auto">
          <a:xfrm rot="20695835">
            <a:off x="4544291" y="4733938"/>
            <a:ext cx="1092073" cy="15140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Ã©sultats de recherche d'images pour Â«Â Ã©cocentre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7385" y="4547094"/>
            <a:ext cx="1887698" cy="18876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Ã©sultats de recherche d'images pour Â«Â location pinÂ Â»"/>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884" y="4432999"/>
            <a:ext cx="2260766" cy="20572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Ã©sultats de recherche d'images pour Â«Â terracycleÂ Â»"/>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8712" y="5407732"/>
            <a:ext cx="1262129" cy="126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179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4" name="Titre 1"/>
          <p:cNvSpPr txBox="1">
            <a:spLocks/>
          </p:cNvSpPr>
          <p:nvPr/>
        </p:nvSpPr>
        <p:spPr>
          <a:xfrm>
            <a:off x="333018" y="443207"/>
            <a:ext cx="6372582" cy="7266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dirty="0" smtClean="0">
                <a:solidFill>
                  <a:srgbClr val="171717"/>
                </a:solidFill>
              </a:rPr>
              <a:t>Bien trier, pour commencer !</a:t>
            </a:r>
            <a:endParaRPr lang="fr-CA" sz="4000" dirty="0">
              <a:solidFill>
                <a:srgbClr val="171717"/>
              </a:solidFill>
            </a:endParaRPr>
          </a:p>
        </p:txBody>
      </p:sp>
      <p:sp>
        <p:nvSpPr>
          <p:cNvPr id="6" name="ZoneTexte 5"/>
          <p:cNvSpPr txBox="1"/>
          <p:nvPr/>
        </p:nvSpPr>
        <p:spPr>
          <a:xfrm>
            <a:off x="333018" y="1386308"/>
            <a:ext cx="5964654" cy="5062924"/>
          </a:xfrm>
          <a:prstGeom prst="rect">
            <a:avLst/>
          </a:prstGeom>
          <a:noFill/>
        </p:spPr>
        <p:txBody>
          <a:bodyPr wrap="square" rtlCol="0">
            <a:spAutoFit/>
          </a:bodyPr>
          <a:lstStyle/>
          <a:p>
            <a:pPr>
              <a:spcBef>
                <a:spcPts val="1200"/>
              </a:spcBef>
              <a:spcAft>
                <a:spcPts val="600"/>
              </a:spcAft>
            </a:pPr>
            <a:r>
              <a:rPr lang="fr-CA" dirty="0">
                <a:solidFill>
                  <a:srgbClr val="171717"/>
                </a:solidFill>
              </a:rPr>
              <a:t>Bien trier nos déchets est l’une des actions les plus faciles </a:t>
            </a:r>
            <a:r>
              <a:rPr lang="fr-CA" dirty="0" smtClean="0">
                <a:solidFill>
                  <a:srgbClr val="171717"/>
                </a:solidFill>
              </a:rPr>
              <a:t>à faire pour </a:t>
            </a:r>
            <a:r>
              <a:rPr lang="fr-CA" dirty="0">
                <a:solidFill>
                  <a:srgbClr val="171717"/>
                </a:solidFill>
              </a:rPr>
              <a:t>aider la Terre-Mère. Lorsqu’on y porte attention, on se rend compte que presque tous les objets trouvent une place en fin de vie utile, et que peu d’objets sont réellement destinés au site d’enfouissement. Pendant ce défi, amusez-vous autant que vos élèves à pratiquer votre « tri » ! </a:t>
            </a:r>
          </a:p>
          <a:p>
            <a:pPr>
              <a:spcBef>
                <a:spcPts val="1200"/>
              </a:spcBef>
              <a:spcAft>
                <a:spcPts val="600"/>
              </a:spcAft>
            </a:pPr>
            <a:r>
              <a:rPr lang="fr-CA" dirty="0">
                <a:solidFill>
                  <a:srgbClr val="171717"/>
                </a:solidFill>
              </a:rPr>
              <a:t>Les </a:t>
            </a:r>
            <a:r>
              <a:rPr lang="fr-CA" dirty="0" smtClean="0">
                <a:solidFill>
                  <a:srgbClr val="171717"/>
                </a:solidFill>
              </a:rPr>
              <a:t>autres défis de la </a:t>
            </a:r>
            <a:r>
              <a:rPr lang="fr-CA" i="1" dirty="0" smtClean="0">
                <a:solidFill>
                  <a:srgbClr val="171717"/>
                </a:solidFill>
              </a:rPr>
              <a:t>Trousse pédagogique </a:t>
            </a:r>
            <a:r>
              <a:rPr lang="fr-CA" dirty="0" smtClean="0">
                <a:solidFill>
                  <a:srgbClr val="171717"/>
                </a:solidFill>
              </a:rPr>
              <a:t>vous équipent aussi à régler le problème de nos déchets à la source : dans notre façon de consommer </a:t>
            </a:r>
            <a:r>
              <a:rPr lang="fr-CA" dirty="0">
                <a:solidFill>
                  <a:srgbClr val="171717"/>
                </a:solidFill>
              </a:rPr>
              <a:t>et dans notre façon de gérer nos </a:t>
            </a:r>
            <a:r>
              <a:rPr lang="fr-CA" dirty="0" smtClean="0">
                <a:solidFill>
                  <a:srgbClr val="171717"/>
                </a:solidFill>
              </a:rPr>
              <a:t>déchets</a:t>
            </a:r>
            <a:r>
              <a:rPr lang="fr-CA" dirty="0">
                <a:solidFill>
                  <a:srgbClr val="171717"/>
                </a:solidFill>
              </a:rPr>
              <a:t>. </a:t>
            </a:r>
          </a:p>
          <a:p>
            <a:pPr marL="742950" lvl="1" indent="-285750">
              <a:spcBef>
                <a:spcPts val="300"/>
              </a:spcBef>
              <a:spcAft>
                <a:spcPts val="300"/>
              </a:spcAft>
              <a:buFont typeface="Wingdings" panose="05000000000000000000" pitchFamily="2" charset="2"/>
              <a:buChar char=""/>
            </a:pPr>
            <a:r>
              <a:rPr lang="fr-CA" sz="1600" b="1" dirty="0">
                <a:solidFill>
                  <a:srgbClr val="171717"/>
                </a:solidFill>
              </a:rPr>
              <a:t>Défi 1 : </a:t>
            </a:r>
            <a:r>
              <a:rPr lang="fr-CA" sz="1600" dirty="0">
                <a:solidFill>
                  <a:srgbClr val="171717"/>
                </a:solidFill>
              </a:rPr>
              <a:t>Bien trier nos déchets : ça va où ?</a:t>
            </a:r>
          </a:p>
          <a:p>
            <a:pPr marL="742950" lvl="1" indent="-285750">
              <a:spcBef>
                <a:spcPts val="300"/>
              </a:spcBef>
              <a:spcAft>
                <a:spcPts val="300"/>
              </a:spcAft>
              <a:buFont typeface="Wingdings" panose="05000000000000000000" pitchFamily="2" charset="2"/>
              <a:buChar char=""/>
            </a:pPr>
            <a:r>
              <a:rPr lang="fr-CA" sz="1600" b="1" dirty="0">
                <a:solidFill>
                  <a:srgbClr val="171717"/>
                </a:solidFill>
              </a:rPr>
              <a:t>Défi 2 : </a:t>
            </a:r>
            <a:r>
              <a:rPr lang="fr-CA" sz="1600" dirty="0">
                <a:solidFill>
                  <a:srgbClr val="171717"/>
                </a:solidFill>
              </a:rPr>
              <a:t>Le zéro déchet</a:t>
            </a:r>
          </a:p>
          <a:p>
            <a:pPr marL="742950" lvl="1" indent="-285750">
              <a:spcBef>
                <a:spcPts val="300"/>
              </a:spcBef>
              <a:spcAft>
                <a:spcPts val="300"/>
              </a:spcAft>
              <a:buFont typeface="Wingdings" panose="05000000000000000000" pitchFamily="2" charset="2"/>
              <a:buChar char=""/>
            </a:pPr>
            <a:r>
              <a:rPr lang="fr-CA" sz="1600" b="1" dirty="0">
                <a:solidFill>
                  <a:srgbClr val="171717"/>
                </a:solidFill>
              </a:rPr>
              <a:t>Défi 3 : </a:t>
            </a:r>
            <a:r>
              <a:rPr lang="fr-CA" sz="1600" dirty="0">
                <a:solidFill>
                  <a:srgbClr val="171717"/>
                </a:solidFill>
              </a:rPr>
              <a:t>Les Résidus Domestiques Dangereux</a:t>
            </a:r>
          </a:p>
          <a:p>
            <a:pPr marL="742950" lvl="1" indent="-285750">
              <a:spcBef>
                <a:spcPts val="300"/>
              </a:spcBef>
              <a:spcAft>
                <a:spcPts val="300"/>
              </a:spcAft>
              <a:buFont typeface="Wingdings" panose="05000000000000000000" pitchFamily="2" charset="2"/>
              <a:buChar char=""/>
            </a:pPr>
            <a:r>
              <a:rPr lang="fr-CA" sz="1600" b="1" dirty="0">
                <a:solidFill>
                  <a:srgbClr val="171717"/>
                </a:solidFill>
              </a:rPr>
              <a:t>Défi 4 : </a:t>
            </a:r>
            <a:r>
              <a:rPr lang="fr-CA" sz="1600" dirty="0">
                <a:solidFill>
                  <a:srgbClr val="171717"/>
                </a:solidFill>
              </a:rPr>
              <a:t>Le compostage</a:t>
            </a:r>
          </a:p>
          <a:p>
            <a:pPr marL="742950" lvl="1" indent="-285750">
              <a:spcBef>
                <a:spcPts val="300"/>
              </a:spcBef>
              <a:spcAft>
                <a:spcPts val="300"/>
              </a:spcAft>
              <a:buFont typeface="Wingdings" panose="05000000000000000000" pitchFamily="2" charset="2"/>
              <a:buChar char=""/>
            </a:pPr>
            <a:r>
              <a:rPr lang="fr-CA" sz="1600" b="1" dirty="0">
                <a:solidFill>
                  <a:srgbClr val="171717"/>
                </a:solidFill>
              </a:rPr>
              <a:t>Défi 5 : </a:t>
            </a:r>
            <a:r>
              <a:rPr lang="fr-CA" sz="1600" dirty="0">
                <a:solidFill>
                  <a:srgbClr val="171717"/>
                </a:solidFill>
              </a:rPr>
              <a:t>Comprendre nos déchets : mon empreinte écologique</a:t>
            </a:r>
          </a:p>
          <a:p>
            <a:endParaRPr lang="fr-CA" dirty="0">
              <a:solidFill>
                <a:srgbClr val="171717"/>
              </a:solidFill>
            </a:endParaRPr>
          </a:p>
        </p:txBody>
      </p:sp>
      <p:sp>
        <p:nvSpPr>
          <p:cNvPr id="7" name="Rectangle 6"/>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544488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63785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Pourquoi recycler ? </a:t>
            </a:r>
            <a:endParaRPr lang="fr-CA" sz="4000" dirty="0">
              <a:solidFill>
                <a:srgbClr val="171717"/>
              </a:solidFill>
            </a:endParaRPr>
          </a:p>
        </p:txBody>
      </p:sp>
      <p:sp>
        <p:nvSpPr>
          <p:cNvPr id="3" name="ZoneTexte 2"/>
          <p:cNvSpPr txBox="1"/>
          <p:nvPr/>
        </p:nvSpPr>
        <p:spPr>
          <a:xfrm>
            <a:off x="598141" y="4379495"/>
            <a:ext cx="7947717" cy="2585323"/>
          </a:xfrm>
          <a:prstGeom prst="rect">
            <a:avLst/>
          </a:prstGeom>
          <a:noFill/>
        </p:spPr>
        <p:txBody>
          <a:bodyPr wrap="square" rtlCol="0">
            <a:spAutoFit/>
          </a:bodyPr>
          <a:lstStyle/>
          <a:p>
            <a:r>
              <a:rPr lang="fr-CA" dirty="0" smtClean="0">
                <a:solidFill>
                  <a:srgbClr val="171717"/>
                </a:solidFill>
              </a:rPr>
              <a:t>Le but ultime du recyclage est de </a:t>
            </a:r>
            <a:r>
              <a:rPr lang="fr-CA" b="1" dirty="0" smtClean="0">
                <a:solidFill>
                  <a:srgbClr val="F2BB18"/>
                </a:solidFill>
              </a:rPr>
              <a:t>réintroduire</a:t>
            </a:r>
            <a:r>
              <a:rPr lang="fr-CA" dirty="0" smtClean="0">
                <a:solidFill>
                  <a:srgbClr val="171717"/>
                </a:solidFill>
              </a:rPr>
              <a:t> des déchets dans un </a:t>
            </a:r>
            <a:r>
              <a:rPr lang="fr-CA" b="1" dirty="0" smtClean="0">
                <a:solidFill>
                  <a:srgbClr val="F2BB18"/>
                </a:solidFill>
              </a:rPr>
              <a:t>cycle de production</a:t>
            </a:r>
            <a:r>
              <a:rPr lang="fr-CA" dirty="0" smtClean="0">
                <a:solidFill>
                  <a:srgbClr val="171717"/>
                </a:solidFill>
              </a:rPr>
              <a:t> pour fabriquer des produits neufs. En d’autres termes, cela consiste à faire du </a:t>
            </a:r>
            <a:r>
              <a:rPr lang="fr-CA" b="1" dirty="0" smtClean="0">
                <a:solidFill>
                  <a:srgbClr val="F2BB18"/>
                </a:solidFill>
              </a:rPr>
              <a:t>neuf</a:t>
            </a:r>
            <a:r>
              <a:rPr lang="fr-CA" b="1" dirty="0" smtClean="0">
                <a:solidFill>
                  <a:srgbClr val="171717"/>
                </a:solidFill>
              </a:rPr>
              <a:t> </a:t>
            </a:r>
            <a:r>
              <a:rPr lang="fr-CA" dirty="0" smtClean="0">
                <a:solidFill>
                  <a:srgbClr val="171717"/>
                </a:solidFill>
              </a:rPr>
              <a:t>avec du </a:t>
            </a:r>
            <a:r>
              <a:rPr lang="fr-CA" b="1" dirty="0" smtClean="0">
                <a:solidFill>
                  <a:srgbClr val="F2BB18"/>
                </a:solidFill>
              </a:rPr>
              <a:t>vieux</a:t>
            </a:r>
            <a:r>
              <a:rPr lang="fr-CA" dirty="0" smtClean="0">
                <a:solidFill>
                  <a:srgbClr val="171717"/>
                </a:solidFill>
              </a:rPr>
              <a:t> !</a:t>
            </a:r>
          </a:p>
          <a:p>
            <a:endParaRPr lang="fr-CA" dirty="0">
              <a:solidFill>
                <a:srgbClr val="171717"/>
              </a:solidFill>
            </a:endParaRPr>
          </a:p>
          <a:p>
            <a:r>
              <a:rPr lang="fr-CA" dirty="0" smtClean="0">
                <a:solidFill>
                  <a:srgbClr val="171717"/>
                </a:solidFill>
              </a:rPr>
              <a:t>Les matières qui sont recyclées seront utilisées afin de remplacer </a:t>
            </a:r>
            <a:r>
              <a:rPr lang="fr-CA" b="1" dirty="0" smtClean="0">
                <a:solidFill>
                  <a:srgbClr val="F2BB18"/>
                </a:solidFill>
              </a:rPr>
              <a:t>totalement</a:t>
            </a:r>
            <a:r>
              <a:rPr lang="fr-CA" dirty="0" smtClean="0">
                <a:solidFill>
                  <a:srgbClr val="171717"/>
                </a:solidFill>
              </a:rPr>
              <a:t> ou </a:t>
            </a:r>
            <a:r>
              <a:rPr lang="fr-CA" b="1" dirty="0" smtClean="0">
                <a:solidFill>
                  <a:srgbClr val="F2BB18"/>
                </a:solidFill>
              </a:rPr>
              <a:t>en partie </a:t>
            </a:r>
            <a:r>
              <a:rPr lang="fr-CA" dirty="0" smtClean="0">
                <a:solidFill>
                  <a:srgbClr val="171717"/>
                </a:solidFill>
              </a:rPr>
              <a:t>une matière première </a:t>
            </a:r>
            <a:r>
              <a:rPr lang="fr-CA" b="1" dirty="0" smtClean="0">
                <a:solidFill>
                  <a:srgbClr val="F2BB18"/>
                </a:solidFill>
              </a:rPr>
              <a:t>dans la fabrication d’un produit</a:t>
            </a:r>
            <a:r>
              <a:rPr lang="fr-CA" b="1" dirty="0" smtClean="0">
                <a:solidFill>
                  <a:srgbClr val="171717"/>
                </a:solidFill>
              </a:rPr>
              <a:t>. </a:t>
            </a:r>
            <a:r>
              <a:rPr lang="fr-CA" dirty="0" smtClean="0">
                <a:solidFill>
                  <a:srgbClr val="171717"/>
                </a:solidFill>
              </a:rPr>
              <a:t>Elles contribuent à </a:t>
            </a:r>
            <a:r>
              <a:rPr lang="fr-CA" b="1" dirty="0" smtClean="0">
                <a:solidFill>
                  <a:srgbClr val="F2BB18"/>
                </a:solidFill>
              </a:rPr>
              <a:t>diminuer</a:t>
            </a:r>
            <a:r>
              <a:rPr lang="fr-CA" dirty="0" smtClean="0">
                <a:solidFill>
                  <a:srgbClr val="171717"/>
                </a:solidFill>
              </a:rPr>
              <a:t> la quantité de ressources naturelles extraites de l’environnement. Bien mieux que de périr dans un </a:t>
            </a:r>
            <a:r>
              <a:rPr lang="fr-CA" b="1" dirty="0" smtClean="0">
                <a:solidFill>
                  <a:srgbClr val="F2BB18"/>
                </a:solidFill>
              </a:rPr>
              <a:t>site d’enfouissement </a:t>
            </a:r>
            <a:r>
              <a:rPr lang="fr-CA" dirty="0" smtClean="0">
                <a:solidFill>
                  <a:srgbClr val="171717"/>
                </a:solidFill>
              </a:rPr>
              <a:t>!</a:t>
            </a:r>
          </a:p>
          <a:p>
            <a:endParaRPr lang="fr-CA" dirty="0">
              <a:solidFill>
                <a:srgbClr val="171717"/>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633" y="1049143"/>
            <a:ext cx="4206732" cy="3223534"/>
          </a:xfrm>
          <a:prstGeom prst="rect">
            <a:avLst/>
          </a:prstGeom>
        </p:spPr>
      </p:pic>
    </p:spTree>
    <p:extLst>
      <p:ext uri="{BB962C8B-B14F-4D97-AF65-F5344CB8AC3E}">
        <p14:creationId xmlns:p14="http://schemas.microsoft.com/office/powerpoint/2010/main" val="3398351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 pine trees at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4"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4475747" y="324675"/>
            <a:ext cx="4668254"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Pourquoi recycler ? </a:t>
            </a:r>
            <a:endParaRPr lang="fr-CA" sz="4000" dirty="0">
              <a:solidFill>
                <a:srgbClr val="171717"/>
              </a:solidFill>
            </a:endParaRPr>
          </a:p>
        </p:txBody>
      </p:sp>
      <p:pic>
        <p:nvPicPr>
          <p:cNvPr id="4" name="Picture 2" descr="RÃ©sultats de recherche d'images pour Â«Â bauxite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2462" y="5084983"/>
            <a:ext cx="1608379" cy="1266599"/>
          </a:xfrm>
          <a:prstGeom prst="rect">
            <a:avLst/>
          </a:prstGeom>
          <a:noFill/>
          <a:ln w="57150">
            <a:solidFill>
              <a:srgbClr val="F2BB18"/>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800600" y="1143261"/>
            <a:ext cx="4018547" cy="3600986"/>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è"/>
            </a:pPr>
            <a:r>
              <a:rPr lang="fr-CA" dirty="0" smtClean="0">
                <a:solidFill>
                  <a:srgbClr val="171717"/>
                </a:solidFill>
              </a:rPr>
              <a:t>Recycler </a:t>
            </a:r>
            <a:r>
              <a:rPr lang="fr-CA" dirty="0">
                <a:solidFill>
                  <a:srgbClr val="171717"/>
                </a:solidFill>
              </a:rPr>
              <a:t>ses cartons évite l’abattage de milliers d’arbres chaque </a:t>
            </a:r>
            <a:r>
              <a:rPr lang="fr-CA" dirty="0" smtClean="0">
                <a:solidFill>
                  <a:srgbClr val="171717"/>
                </a:solidFill>
              </a:rPr>
              <a:t>année.</a:t>
            </a:r>
          </a:p>
          <a:p>
            <a:pPr marL="285750" indent="-285750">
              <a:spcBef>
                <a:spcPts val="600"/>
              </a:spcBef>
              <a:spcAft>
                <a:spcPts val="600"/>
              </a:spcAft>
              <a:buFont typeface="Wingdings" panose="05000000000000000000" pitchFamily="2" charset="2"/>
              <a:buChar char="è"/>
            </a:pPr>
            <a:r>
              <a:rPr lang="fr-CA" dirty="0" smtClean="0">
                <a:solidFill>
                  <a:srgbClr val="171717"/>
                </a:solidFill>
              </a:rPr>
              <a:t>Recycler </a:t>
            </a:r>
            <a:r>
              <a:rPr lang="fr-CA" dirty="0">
                <a:solidFill>
                  <a:srgbClr val="171717"/>
                </a:solidFill>
              </a:rPr>
              <a:t>le verre permet d’économiser du </a:t>
            </a:r>
            <a:r>
              <a:rPr lang="fr-CA" dirty="0" smtClean="0">
                <a:solidFill>
                  <a:srgbClr val="171717"/>
                </a:solidFill>
              </a:rPr>
              <a:t>sable et de préserver nos plages et nos sols.</a:t>
            </a:r>
          </a:p>
          <a:p>
            <a:pPr marL="285750" indent="-285750">
              <a:spcBef>
                <a:spcPts val="600"/>
              </a:spcBef>
              <a:spcAft>
                <a:spcPts val="600"/>
              </a:spcAft>
              <a:buFont typeface="Wingdings" panose="05000000000000000000" pitchFamily="2" charset="2"/>
              <a:buChar char="è"/>
            </a:pPr>
            <a:r>
              <a:rPr lang="fr-CA" dirty="0" smtClean="0">
                <a:solidFill>
                  <a:srgbClr val="171717"/>
                </a:solidFill>
              </a:rPr>
              <a:t>Recycler </a:t>
            </a:r>
            <a:r>
              <a:rPr lang="fr-CA" dirty="0">
                <a:solidFill>
                  <a:srgbClr val="171717"/>
                </a:solidFill>
              </a:rPr>
              <a:t>le plastique réduit la consommation de </a:t>
            </a:r>
            <a:r>
              <a:rPr lang="fr-CA" dirty="0" smtClean="0">
                <a:solidFill>
                  <a:srgbClr val="171717"/>
                </a:solidFill>
              </a:rPr>
              <a:t>pétrole.</a:t>
            </a:r>
          </a:p>
          <a:p>
            <a:pPr marL="285750" indent="-285750">
              <a:spcBef>
                <a:spcPts val="600"/>
              </a:spcBef>
              <a:spcAft>
                <a:spcPts val="600"/>
              </a:spcAft>
              <a:buFont typeface="Wingdings" panose="05000000000000000000" pitchFamily="2" charset="2"/>
              <a:buChar char="è"/>
            </a:pPr>
            <a:r>
              <a:rPr lang="fr-CA" dirty="0" smtClean="0">
                <a:solidFill>
                  <a:srgbClr val="171717"/>
                </a:solidFill>
              </a:rPr>
              <a:t>Recycler </a:t>
            </a:r>
            <a:r>
              <a:rPr lang="fr-CA" dirty="0">
                <a:solidFill>
                  <a:srgbClr val="171717"/>
                </a:solidFill>
              </a:rPr>
              <a:t>l’aluminium permet de réduire l’extraction de </a:t>
            </a:r>
            <a:r>
              <a:rPr lang="fr-CA" dirty="0" err="1">
                <a:solidFill>
                  <a:srgbClr val="171717"/>
                </a:solidFill>
              </a:rPr>
              <a:t>boxite</a:t>
            </a:r>
            <a:r>
              <a:rPr lang="fr-CA" dirty="0">
                <a:solidFill>
                  <a:srgbClr val="171717"/>
                </a:solidFill>
              </a:rPr>
              <a:t>, une roche riche en alumine Al2O3 et en oxydes de fer</a:t>
            </a:r>
            <a:r>
              <a:rPr lang="fr-CA" dirty="0" smtClean="0">
                <a:solidFill>
                  <a:srgbClr val="171717"/>
                </a:solidFill>
              </a:rPr>
              <a:t>.</a:t>
            </a:r>
            <a:endParaRPr lang="fr-CA" dirty="0">
              <a:solidFill>
                <a:srgbClr val="171717"/>
              </a:solidFill>
            </a:endParaRPr>
          </a:p>
        </p:txBody>
      </p:sp>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l="25564" t="20257" r="34587"/>
          <a:stretch/>
        </p:blipFill>
        <p:spPr>
          <a:xfrm rot="21157164">
            <a:off x="294327" y="4761670"/>
            <a:ext cx="1707626" cy="2096932"/>
          </a:xfrm>
          <a:prstGeom prst="rect">
            <a:avLst/>
          </a:prstGeom>
        </p:spPr>
      </p:pic>
      <p:sp>
        <p:nvSpPr>
          <p:cNvPr id="3" name="Rectangle à coins arrondis 2"/>
          <p:cNvSpPr/>
          <p:nvPr/>
        </p:nvSpPr>
        <p:spPr>
          <a:xfrm>
            <a:off x="2911626" y="4896698"/>
            <a:ext cx="3375717" cy="1643170"/>
          </a:xfrm>
          <a:prstGeom prst="wedgeRoundRectCallout">
            <a:avLst>
              <a:gd name="adj1" fmla="val -65999"/>
              <a:gd name="adj2" fmla="val -6956"/>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400" dirty="0">
                <a:solidFill>
                  <a:srgbClr val="171717"/>
                </a:solidFill>
                <a:latin typeface="Arial Rounded MT Bold" panose="020F0704030504030204" pitchFamily="34" charset="0"/>
              </a:rPr>
              <a:t>La différence avec le </a:t>
            </a:r>
            <a:r>
              <a:rPr lang="fr-CA" sz="1400" dirty="0">
                <a:solidFill>
                  <a:srgbClr val="F2BB18"/>
                </a:solidFill>
                <a:latin typeface="Arial Rounded MT Bold" panose="020F0704030504030204" pitchFamily="34" charset="0"/>
              </a:rPr>
              <a:t>réemploi</a:t>
            </a:r>
            <a:r>
              <a:rPr lang="fr-CA" sz="1400" dirty="0">
                <a:solidFill>
                  <a:srgbClr val="171717"/>
                </a:solidFill>
                <a:latin typeface="Arial Rounded MT Bold" panose="020F0704030504030204" pitchFamily="34" charset="0"/>
              </a:rPr>
              <a:t> ou la </a:t>
            </a:r>
            <a:r>
              <a:rPr lang="fr-CA" sz="1400" dirty="0">
                <a:solidFill>
                  <a:srgbClr val="F2BB18"/>
                </a:solidFill>
                <a:latin typeface="Arial Rounded MT Bold" panose="020F0704030504030204" pitchFamily="34" charset="0"/>
              </a:rPr>
              <a:t>réutilisation</a:t>
            </a:r>
            <a:r>
              <a:rPr lang="fr-CA" sz="1400" dirty="0">
                <a:solidFill>
                  <a:srgbClr val="171717"/>
                </a:solidFill>
                <a:latin typeface="Arial Rounded MT Bold" panose="020F0704030504030204" pitchFamily="34" charset="0"/>
              </a:rPr>
              <a:t> ?  Avec le recyclage, la matière subit une </a:t>
            </a:r>
            <a:r>
              <a:rPr lang="fr-CA" sz="1400" dirty="0">
                <a:solidFill>
                  <a:srgbClr val="F2BB18"/>
                </a:solidFill>
                <a:latin typeface="Arial Rounded MT Bold" panose="020F0704030504030204" pitchFamily="34" charset="0"/>
              </a:rPr>
              <a:t>transformation</a:t>
            </a:r>
            <a:r>
              <a:rPr lang="fr-CA" sz="1400" dirty="0">
                <a:solidFill>
                  <a:srgbClr val="171717"/>
                </a:solidFill>
                <a:latin typeface="Arial Rounded MT Bold" panose="020F0704030504030204" pitchFamily="34" charset="0"/>
              </a:rPr>
              <a:t> afin de pouvoir être réintégrée dans la chaîne de production. </a:t>
            </a:r>
          </a:p>
        </p:txBody>
      </p:sp>
      <p:pic>
        <p:nvPicPr>
          <p:cNvPr id="1028" name="Picture 4" descr="RÃ©sultats de recherche d'images pour Â«Â black arrow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052244">
            <a:off x="8060512" y="3777867"/>
            <a:ext cx="1294243" cy="120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934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Ã©sultats de recherche d'images pour Â«Â ballot recyclageÂ Â»"/>
          <p:cNvPicPr>
            <a:picLocks noChangeAspect="1" noChangeArrowheads="1"/>
          </p:cNvPicPr>
          <p:nvPr/>
        </p:nvPicPr>
        <p:blipFill rotWithShape="1">
          <a:blip r:embed="rId3">
            <a:extLst>
              <a:ext uri="{28A0092B-C50C-407E-A947-70E740481C1C}">
                <a14:useLocalDpi xmlns:a14="http://schemas.microsoft.com/office/drawing/2010/main" val="0"/>
              </a:ext>
            </a:extLst>
          </a:blip>
          <a:srcRect l="226" t="17879" r="-226" b="29985"/>
          <a:stretch/>
        </p:blipFill>
        <p:spPr bwMode="auto">
          <a:xfrm>
            <a:off x="0" y="3678225"/>
            <a:ext cx="9144000" cy="317977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Pourquoi recycler ? </a:t>
            </a:r>
            <a:endParaRPr lang="fr-CA" sz="4000" dirty="0">
              <a:solidFill>
                <a:srgbClr val="171717"/>
              </a:solidFill>
            </a:endParaRPr>
          </a:p>
        </p:txBody>
      </p:sp>
      <p:sp>
        <p:nvSpPr>
          <p:cNvPr id="3" name="ZoneTexte 2"/>
          <p:cNvSpPr txBox="1"/>
          <p:nvPr/>
        </p:nvSpPr>
        <p:spPr>
          <a:xfrm>
            <a:off x="618766" y="1244958"/>
            <a:ext cx="7947717" cy="2185214"/>
          </a:xfrm>
          <a:prstGeom prst="rect">
            <a:avLst/>
          </a:prstGeom>
          <a:noFill/>
        </p:spPr>
        <p:txBody>
          <a:bodyPr wrap="square" rtlCol="0">
            <a:spAutoFit/>
          </a:bodyPr>
          <a:lstStyle/>
          <a:p>
            <a:pPr>
              <a:spcBef>
                <a:spcPts val="600"/>
              </a:spcBef>
            </a:pPr>
            <a:r>
              <a:rPr lang="fr-CA" dirty="0">
                <a:solidFill>
                  <a:srgbClr val="171717"/>
                </a:solidFill>
              </a:rPr>
              <a:t>Le recyclage présente aussi un </a:t>
            </a:r>
            <a:r>
              <a:rPr lang="fr-CA" b="1" dirty="0">
                <a:solidFill>
                  <a:srgbClr val="F2BB18"/>
                </a:solidFill>
              </a:rPr>
              <a:t>avantage économique </a:t>
            </a:r>
            <a:r>
              <a:rPr lang="fr-CA" dirty="0">
                <a:solidFill>
                  <a:srgbClr val="171717"/>
                </a:solidFill>
              </a:rPr>
              <a:t>: il est beaucoup moins coûteux pour la communauté de </a:t>
            </a:r>
            <a:r>
              <a:rPr lang="fr-CA" b="1" dirty="0">
                <a:solidFill>
                  <a:srgbClr val="F2BB18"/>
                </a:solidFill>
              </a:rPr>
              <a:t>recycler</a:t>
            </a:r>
            <a:r>
              <a:rPr lang="fr-CA" dirty="0">
                <a:solidFill>
                  <a:srgbClr val="171717"/>
                </a:solidFill>
              </a:rPr>
              <a:t> que </a:t>
            </a:r>
            <a:r>
              <a:rPr lang="fr-CA" b="1" dirty="0">
                <a:solidFill>
                  <a:srgbClr val="F2BB18"/>
                </a:solidFill>
              </a:rPr>
              <a:t>d’enfouir</a:t>
            </a:r>
            <a:r>
              <a:rPr lang="fr-CA" dirty="0">
                <a:solidFill>
                  <a:srgbClr val="171717"/>
                </a:solidFill>
              </a:rPr>
              <a:t> ses déchets. </a:t>
            </a:r>
          </a:p>
          <a:p>
            <a:pPr>
              <a:spcBef>
                <a:spcPts val="600"/>
              </a:spcBef>
            </a:pPr>
            <a:r>
              <a:rPr lang="fr-CA" dirty="0" smtClean="0">
                <a:solidFill>
                  <a:srgbClr val="171717"/>
                </a:solidFill>
              </a:rPr>
              <a:t>D’emblée, ça peut </a:t>
            </a:r>
            <a:r>
              <a:rPr lang="fr-CA" dirty="0">
                <a:solidFill>
                  <a:srgbClr val="171717"/>
                </a:solidFill>
              </a:rPr>
              <a:t>sembler </a:t>
            </a:r>
            <a:r>
              <a:rPr lang="fr-CA" dirty="0" smtClean="0">
                <a:solidFill>
                  <a:srgbClr val="171717"/>
                </a:solidFill>
              </a:rPr>
              <a:t>absurde de payer pour nos déchets. En fait, cela </a:t>
            </a:r>
            <a:r>
              <a:rPr lang="fr-CA" dirty="0">
                <a:solidFill>
                  <a:srgbClr val="171717"/>
                </a:solidFill>
              </a:rPr>
              <a:t>coûte environ </a:t>
            </a:r>
            <a:r>
              <a:rPr lang="fr-CA" b="1" dirty="0">
                <a:solidFill>
                  <a:srgbClr val="F2BB18"/>
                </a:solidFill>
              </a:rPr>
              <a:t>50% plus cher </a:t>
            </a:r>
            <a:r>
              <a:rPr lang="fr-CA" dirty="0">
                <a:solidFill>
                  <a:srgbClr val="171717"/>
                </a:solidFill>
              </a:rPr>
              <a:t>mettre nos matières résiduelles dans </a:t>
            </a:r>
            <a:r>
              <a:rPr lang="fr-CA" dirty="0" smtClean="0">
                <a:solidFill>
                  <a:srgbClr val="171717"/>
                </a:solidFill>
              </a:rPr>
              <a:t>le </a:t>
            </a:r>
            <a:r>
              <a:rPr lang="fr-CA" dirty="0">
                <a:solidFill>
                  <a:srgbClr val="171717"/>
                </a:solidFill>
              </a:rPr>
              <a:t>bac à ordure au lieu du bac bleu. </a:t>
            </a:r>
          </a:p>
          <a:p>
            <a:pPr>
              <a:spcBef>
                <a:spcPts val="600"/>
              </a:spcBef>
            </a:pPr>
            <a:r>
              <a:rPr lang="fr-CA" dirty="0" smtClean="0">
                <a:solidFill>
                  <a:srgbClr val="171717"/>
                </a:solidFill>
              </a:rPr>
              <a:t>En moyenne, enfouir une tonne de déchets coûte </a:t>
            </a:r>
            <a:r>
              <a:rPr lang="fr-CA" b="1" dirty="0" smtClean="0">
                <a:solidFill>
                  <a:srgbClr val="F2BB18"/>
                </a:solidFill>
              </a:rPr>
              <a:t>90$</a:t>
            </a:r>
            <a:r>
              <a:rPr lang="fr-CA" dirty="0" smtClean="0">
                <a:solidFill>
                  <a:srgbClr val="171717"/>
                </a:solidFill>
              </a:rPr>
              <a:t>, alors qu’une tonne de matières recyclables coûte </a:t>
            </a:r>
            <a:r>
              <a:rPr lang="fr-CA" b="1" dirty="0" smtClean="0">
                <a:solidFill>
                  <a:srgbClr val="F2BB18"/>
                </a:solidFill>
              </a:rPr>
              <a:t>45$</a:t>
            </a:r>
            <a:r>
              <a:rPr lang="fr-CA" b="1" dirty="0" smtClean="0">
                <a:solidFill>
                  <a:srgbClr val="FF0000"/>
                </a:solidFill>
              </a:rPr>
              <a:t> </a:t>
            </a:r>
            <a:r>
              <a:rPr lang="fr-CA" dirty="0" smtClean="0">
                <a:solidFill>
                  <a:srgbClr val="171717"/>
                </a:solidFill>
              </a:rPr>
              <a:t>à traiter. </a:t>
            </a:r>
            <a:endParaRPr lang="fr-CA" dirty="0">
              <a:solidFill>
                <a:srgbClr val="171717"/>
              </a:solidFill>
            </a:endParaRPr>
          </a:p>
        </p:txBody>
      </p:sp>
    </p:spTree>
    <p:extLst>
      <p:ext uri="{BB962C8B-B14F-4D97-AF65-F5344CB8AC3E}">
        <p14:creationId xmlns:p14="http://schemas.microsoft.com/office/powerpoint/2010/main" val="1397385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Pourquoi recycler ? </a:t>
            </a:r>
            <a:endParaRPr lang="fr-CA" sz="4000" dirty="0">
              <a:solidFill>
                <a:srgbClr val="171717"/>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694676448"/>
              </p:ext>
            </p:extLst>
          </p:nvPr>
        </p:nvGraphicFramePr>
        <p:xfrm>
          <a:off x="732206" y="2592358"/>
          <a:ext cx="7555830" cy="1828800"/>
        </p:xfrm>
        <a:graphic>
          <a:graphicData uri="http://schemas.openxmlformats.org/drawingml/2006/table">
            <a:tbl>
              <a:tblPr firstRow="1" bandRow="1">
                <a:tableStyleId>{125E5076-3810-47DD-B79F-674D7AD40C01}</a:tableStyleId>
              </a:tblPr>
              <a:tblGrid>
                <a:gridCol w="2165683">
                  <a:extLst>
                    <a:ext uri="{9D8B030D-6E8A-4147-A177-3AD203B41FA5}">
                      <a16:colId xmlns:a16="http://schemas.microsoft.com/office/drawing/2014/main" val="3570703818"/>
                    </a:ext>
                  </a:extLst>
                </a:gridCol>
                <a:gridCol w="1295976">
                  <a:extLst>
                    <a:ext uri="{9D8B030D-6E8A-4147-A177-3AD203B41FA5}">
                      <a16:colId xmlns:a16="http://schemas.microsoft.com/office/drawing/2014/main" val="1341097306"/>
                    </a:ext>
                  </a:extLst>
                </a:gridCol>
                <a:gridCol w="1237533">
                  <a:extLst>
                    <a:ext uri="{9D8B030D-6E8A-4147-A177-3AD203B41FA5}">
                      <a16:colId xmlns:a16="http://schemas.microsoft.com/office/drawing/2014/main" val="1031674694"/>
                    </a:ext>
                  </a:extLst>
                </a:gridCol>
                <a:gridCol w="1361288">
                  <a:extLst>
                    <a:ext uri="{9D8B030D-6E8A-4147-A177-3AD203B41FA5}">
                      <a16:colId xmlns:a16="http://schemas.microsoft.com/office/drawing/2014/main" val="3201329262"/>
                    </a:ext>
                  </a:extLst>
                </a:gridCol>
                <a:gridCol w="1495350">
                  <a:extLst>
                    <a:ext uri="{9D8B030D-6E8A-4147-A177-3AD203B41FA5}">
                      <a16:colId xmlns:a16="http://schemas.microsoft.com/office/drawing/2014/main" val="784337292"/>
                    </a:ext>
                  </a:extLst>
                </a:gridCol>
              </a:tblGrid>
              <a:tr h="174867">
                <a:tc>
                  <a:txBody>
                    <a:bodyPr/>
                    <a:lstStyle/>
                    <a:p>
                      <a:endParaRPr lang="fr-CA" sz="1400" dirty="0">
                        <a:solidFill>
                          <a:srgbClr val="171717"/>
                        </a:solidFill>
                      </a:endParaRPr>
                    </a:p>
                  </a:txBody>
                  <a:tcPr/>
                </a:tc>
                <a:tc>
                  <a:txBody>
                    <a:bodyPr/>
                    <a:lstStyle/>
                    <a:p>
                      <a:pPr algn="r"/>
                      <a:r>
                        <a:rPr lang="fr-CA" sz="1400" dirty="0" smtClean="0">
                          <a:solidFill>
                            <a:srgbClr val="171717"/>
                          </a:solidFill>
                        </a:rPr>
                        <a:t>$ </a:t>
                      </a:r>
                      <a:r>
                        <a:rPr lang="fr-CA" sz="1400" baseline="0" dirty="0" smtClean="0">
                          <a:solidFill>
                            <a:srgbClr val="171717"/>
                          </a:solidFill>
                        </a:rPr>
                        <a:t>ENFOUIS</a:t>
                      </a:r>
                      <a:endParaRPr lang="fr-CA" sz="1400" dirty="0">
                        <a:solidFill>
                          <a:srgbClr val="171717"/>
                        </a:solidFill>
                      </a:endParaRPr>
                    </a:p>
                  </a:txBody>
                  <a:tcPr/>
                </a:tc>
                <a:tc>
                  <a:txBody>
                    <a:bodyPr/>
                    <a:lstStyle/>
                    <a:p>
                      <a:pPr algn="r"/>
                      <a:r>
                        <a:rPr lang="fr-CA" sz="1400" dirty="0" smtClean="0">
                          <a:solidFill>
                            <a:srgbClr val="171717"/>
                          </a:solidFill>
                        </a:rPr>
                        <a:t>$ </a:t>
                      </a:r>
                      <a:r>
                        <a:rPr lang="fr-CA" sz="1400" baseline="0" dirty="0" smtClean="0">
                          <a:solidFill>
                            <a:srgbClr val="171717"/>
                          </a:solidFill>
                        </a:rPr>
                        <a:t>RECYCLÉ</a:t>
                      </a:r>
                      <a:endParaRPr lang="fr-CA" sz="1400" dirty="0">
                        <a:solidFill>
                          <a:srgbClr val="171717"/>
                        </a:solidFill>
                      </a:endParaRPr>
                    </a:p>
                  </a:txBody>
                  <a:tcPr/>
                </a:tc>
                <a:tc>
                  <a:txBody>
                    <a:bodyPr/>
                    <a:lstStyle/>
                    <a:p>
                      <a:pPr algn="r"/>
                      <a:r>
                        <a:rPr lang="fr-CA" sz="1400" dirty="0" smtClean="0">
                          <a:solidFill>
                            <a:srgbClr val="171717"/>
                          </a:solidFill>
                        </a:rPr>
                        <a:t>$ </a:t>
                      </a:r>
                      <a:r>
                        <a:rPr lang="fr-CA" sz="1400" baseline="0" dirty="0" smtClean="0">
                          <a:solidFill>
                            <a:srgbClr val="171717"/>
                          </a:solidFill>
                        </a:rPr>
                        <a:t>TOTAL</a:t>
                      </a:r>
                      <a:endParaRPr lang="fr-CA" sz="1400" dirty="0">
                        <a:solidFill>
                          <a:srgbClr val="171717"/>
                        </a:solidFill>
                      </a:endParaRPr>
                    </a:p>
                  </a:txBody>
                  <a:tcPr/>
                </a:tc>
                <a:tc>
                  <a:txBody>
                    <a:bodyPr/>
                    <a:lstStyle/>
                    <a:p>
                      <a:pPr algn="r"/>
                      <a:r>
                        <a:rPr lang="fr-CA" sz="1400" dirty="0" smtClean="0">
                          <a:solidFill>
                            <a:srgbClr val="171717"/>
                          </a:solidFill>
                        </a:rPr>
                        <a:t>$</a:t>
                      </a:r>
                      <a:r>
                        <a:rPr lang="fr-CA" sz="1400" baseline="0" dirty="0" smtClean="0">
                          <a:solidFill>
                            <a:srgbClr val="171717"/>
                          </a:solidFill>
                        </a:rPr>
                        <a:t> ÉCONOMISÉ</a:t>
                      </a:r>
                      <a:endParaRPr lang="fr-CA" sz="1400" dirty="0">
                        <a:solidFill>
                          <a:srgbClr val="171717"/>
                        </a:solidFill>
                      </a:endParaRPr>
                    </a:p>
                  </a:txBody>
                  <a:tcPr/>
                </a:tc>
                <a:extLst>
                  <a:ext uri="{0D108BD9-81ED-4DB2-BD59-A6C34878D82A}">
                    <a16:rowId xmlns:a16="http://schemas.microsoft.com/office/drawing/2014/main" val="480457696"/>
                  </a:ext>
                </a:extLst>
              </a:tr>
              <a:tr h="174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dirty="0" smtClean="0"/>
                        <a:t>Personne ne recycle</a:t>
                      </a:r>
                      <a:endParaRPr lang="fr-CA" sz="1400" baseline="0" dirty="0" smtClean="0">
                        <a:solidFill>
                          <a:srgbClr val="171717"/>
                        </a:solidFill>
                      </a:endParaRPr>
                    </a:p>
                  </a:txBody>
                  <a:tcPr/>
                </a:tc>
                <a:tc>
                  <a:txBody>
                    <a:bodyPr/>
                    <a:lstStyle/>
                    <a:p>
                      <a:pPr algn="r"/>
                      <a:r>
                        <a:rPr lang="fr-CA" sz="1600" b="0" dirty="0" smtClean="0">
                          <a:latin typeface="+mj-lt"/>
                        </a:rPr>
                        <a:t>54 869  $ </a:t>
                      </a:r>
                    </a:p>
                  </a:txBody>
                  <a:tcPr marL="7620" marR="7620" marT="7620" marB="0" anchor="ctr"/>
                </a:tc>
                <a:tc>
                  <a:txBody>
                    <a:bodyPr/>
                    <a:lstStyle/>
                    <a:p>
                      <a:pPr algn="r"/>
                      <a:r>
                        <a:rPr lang="fr-CA" sz="1600" b="0" dirty="0" smtClean="0">
                          <a:latin typeface="+mj-lt"/>
                        </a:rPr>
                        <a:t> -    $ </a:t>
                      </a:r>
                    </a:p>
                  </a:txBody>
                  <a:tcPr marL="7620" marR="7620" marT="7620" marB="0" anchor="ctr"/>
                </a:tc>
                <a:tc>
                  <a:txBody>
                    <a:bodyPr/>
                    <a:lstStyle/>
                    <a:p>
                      <a:pPr algn="r"/>
                      <a:r>
                        <a:rPr lang="fr-CA" sz="1600" b="0" dirty="0" smtClean="0">
                          <a:latin typeface="+mj-lt"/>
                        </a:rPr>
                        <a:t> 54 869  $ </a:t>
                      </a:r>
                    </a:p>
                  </a:txBody>
                  <a:tcPr marL="7620" marR="7620" marT="7620" marB="0" anchor="ctr"/>
                </a:tc>
                <a:tc>
                  <a:txBody>
                    <a:bodyPr/>
                    <a:lstStyle/>
                    <a:p>
                      <a:pPr algn="r"/>
                      <a:r>
                        <a:rPr lang="fr-CA" sz="1600" b="0" dirty="0" smtClean="0">
                          <a:latin typeface="+mj-lt"/>
                        </a:rPr>
                        <a:t> -    $ </a:t>
                      </a:r>
                    </a:p>
                  </a:txBody>
                  <a:tcPr marL="7620" marR="7620" marT="7620" marB="0" anchor="ctr"/>
                </a:tc>
                <a:extLst>
                  <a:ext uri="{0D108BD9-81ED-4DB2-BD59-A6C34878D82A}">
                    <a16:rowId xmlns:a16="http://schemas.microsoft.com/office/drawing/2014/main" val="3614854951"/>
                  </a:ext>
                </a:extLst>
              </a:tr>
              <a:tr h="174867">
                <a:tc>
                  <a:txBody>
                    <a:bodyPr/>
                    <a:lstStyle/>
                    <a:p>
                      <a:r>
                        <a:rPr lang="fr-CA" sz="1400" dirty="0" smtClean="0"/>
                        <a:t>5 % des gens recyclent</a:t>
                      </a:r>
                      <a:endParaRPr lang="fr-CA" sz="1400" dirty="0">
                        <a:solidFill>
                          <a:srgbClr val="171717"/>
                        </a:solidFill>
                      </a:endParaRPr>
                    </a:p>
                  </a:txBody>
                  <a:tcPr/>
                </a:tc>
                <a:tc>
                  <a:txBody>
                    <a:bodyPr/>
                    <a:lstStyle/>
                    <a:p>
                      <a:pPr algn="r"/>
                      <a:r>
                        <a:rPr lang="fr-CA" sz="1600" b="0" dirty="0" smtClean="0">
                          <a:latin typeface="+mj-lt"/>
                        </a:rPr>
                        <a:t>53 771  $ </a:t>
                      </a:r>
                    </a:p>
                  </a:txBody>
                  <a:tcPr marL="7620" marR="7620" marT="7620" marB="0" anchor="ctr"/>
                </a:tc>
                <a:tc>
                  <a:txBody>
                    <a:bodyPr/>
                    <a:lstStyle/>
                    <a:p>
                      <a:pPr algn="r"/>
                      <a:r>
                        <a:rPr lang="fr-CA" sz="1600" b="0" dirty="0" smtClean="0">
                          <a:latin typeface="+mj-lt"/>
                        </a:rPr>
                        <a:t> 549  $ </a:t>
                      </a:r>
                    </a:p>
                  </a:txBody>
                  <a:tcPr marL="7620" marR="7620" marT="7620" marB="0" anchor="ctr"/>
                </a:tc>
                <a:tc>
                  <a:txBody>
                    <a:bodyPr/>
                    <a:lstStyle/>
                    <a:p>
                      <a:pPr algn="r"/>
                      <a:r>
                        <a:rPr lang="fr-CA" sz="1600" b="0" dirty="0" smtClean="0">
                          <a:latin typeface="+mj-lt"/>
                        </a:rPr>
                        <a:t> 54 320  $ </a:t>
                      </a:r>
                    </a:p>
                  </a:txBody>
                  <a:tcPr marL="7620" marR="7620" marT="7620" marB="0" anchor="ctr"/>
                </a:tc>
                <a:tc>
                  <a:txBody>
                    <a:bodyPr/>
                    <a:lstStyle/>
                    <a:p>
                      <a:pPr algn="r"/>
                      <a:r>
                        <a:rPr lang="fr-CA" sz="1600" b="0" dirty="0" smtClean="0">
                          <a:latin typeface="+mj-lt"/>
                        </a:rPr>
                        <a:t> 549  $ </a:t>
                      </a:r>
                    </a:p>
                  </a:txBody>
                  <a:tcPr marL="7620" marR="7620" marT="7620" marB="0" anchor="ctr"/>
                </a:tc>
                <a:extLst>
                  <a:ext uri="{0D108BD9-81ED-4DB2-BD59-A6C34878D82A}">
                    <a16:rowId xmlns:a16="http://schemas.microsoft.com/office/drawing/2014/main" val="735830264"/>
                  </a:ext>
                </a:extLst>
              </a:tr>
              <a:tr h="174867">
                <a:tc>
                  <a:txBody>
                    <a:bodyPr/>
                    <a:lstStyle/>
                    <a:p>
                      <a:r>
                        <a:rPr lang="fr-CA" sz="1400" dirty="0" smtClean="0"/>
                        <a:t>25 % des gens recyclent</a:t>
                      </a:r>
                      <a:endParaRPr lang="fr-CA" sz="1400" dirty="0">
                        <a:solidFill>
                          <a:srgbClr val="171717"/>
                        </a:solidFill>
                      </a:endParaRPr>
                    </a:p>
                  </a:txBody>
                  <a:tcPr/>
                </a:tc>
                <a:tc>
                  <a:txBody>
                    <a:bodyPr/>
                    <a:lstStyle/>
                    <a:p>
                      <a:pPr algn="r"/>
                      <a:r>
                        <a:rPr lang="fr-CA" sz="1600" b="0" dirty="0" smtClean="0">
                          <a:latin typeface="+mj-lt"/>
                        </a:rPr>
                        <a:t>49 382  $ </a:t>
                      </a:r>
                    </a:p>
                  </a:txBody>
                  <a:tcPr marL="7620" marR="7620" marT="7620" marB="0" anchor="ctr"/>
                </a:tc>
                <a:tc>
                  <a:txBody>
                    <a:bodyPr/>
                    <a:lstStyle/>
                    <a:p>
                      <a:pPr algn="r"/>
                      <a:r>
                        <a:rPr lang="fr-CA" sz="1600" b="0" dirty="0" smtClean="0">
                          <a:latin typeface="+mj-lt"/>
                        </a:rPr>
                        <a:t> 2 743  $ </a:t>
                      </a:r>
                    </a:p>
                  </a:txBody>
                  <a:tcPr marL="7620" marR="7620" marT="7620" marB="0" anchor="ctr"/>
                </a:tc>
                <a:tc>
                  <a:txBody>
                    <a:bodyPr/>
                    <a:lstStyle/>
                    <a:p>
                      <a:pPr algn="r"/>
                      <a:r>
                        <a:rPr lang="fr-CA" sz="1600" b="0" dirty="0" smtClean="0">
                          <a:latin typeface="+mj-lt"/>
                        </a:rPr>
                        <a:t> 52 125  $ </a:t>
                      </a:r>
                    </a:p>
                  </a:txBody>
                  <a:tcPr marL="7620" marR="7620" marT="7620" marB="0" anchor="ctr"/>
                </a:tc>
                <a:tc>
                  <a:txBody>
                    <a:bodyPr/>
                    <a:lstStyle/>
                    <a:p>
                      <a:pPr algn="r"/>
                      <a:r>
                        <a:rPr lang="fr-CA" sz="1600" b="0" dirty="0" smtClean="0">
                          <a:latin typeface="+mj-lt"/>
                        </a:rPr>
                        <a:t> 2 743  $ </a:t>
                      </a:r>
                    </a:p>
                  </a:txBody>
                  <a:tcPr marL="7620" marR="7620" marT="7620" marB="0" anchor="ctr"/>
                </a:tc>
                <a:extLst>
                  <a:ext uri="{0D108BD9-81ED-4DB2-BD59-A6C34878D82A}">
                    <a16:rowId xmlns:a16="http://schemas.microsoft.com/office/drawing/2014/main" val="4067592202"/>
                  </a:ext>
                </a:extLst>
              </a:tr>
              <a:tr h="174867">
                <a:tc>
                  <a:txBody>
                    <a:bodyPr/>
                    <a:lstStyle/>
                    <a:p>
                      <a:r>
                        <a:rPr lang="fr-CA" sz="1400" dirty="0" smtClean="0"/>
                        <a:t>50 % des gens recyclent</a:t>
                      </a:r>
                      <a:endParaRPr lang="fr-CA" sz="1400" dirty="0">
                        <a:solidFill>
                          <a:srgbClr val="171717"/>
                        </a:solidFill>
                      </a:endParaRPr>
                    </a:p>
                  </a:txBody>
                  <a:tcPr/>
                </a:tc>
                <a:tc>
                  <a:txBody>
                    <a:bodyPr/>
                    <a:lstStyle/>
                    <a:p>
                      <a:pPr algn="r"/>
                      <a:r>
                        <a:rPr lang="fr-CA" sz="1600" b="0" dirty="0" smtClean="0">
                          <a:latin typeface="+mj-lt"/>
                        </a:rPr>
                        <a:t>43 895  $</a:t>
                      </a:r>
                    </a:p>
                  </a:txBody>
                  <a:tcPr marL="7620" marR="7620" marT="7620" marB="0" anchor="ctr"/>
                </a:tc>
                <a:tc>
                  <a:txBody>
                    <a:bodyPr/>
                    <a:lstStyle/>
                    <a:p>
                      <a:pPr algn="r"/>
                      <a:r>
                        <a:rPr lang="fr-CA" sz="1600" b="0" dirty="0" smtClean="0">
                          <a:latin typeface="+mj-lt"/>
                        </a:rPr>
                        <a:t> 5 487  $ </a:t>
                      </a:r>
                    </a:p>
                  </a:txBody>
                  <a:tcPr marL="7620" marR="7620" marT="7620" marB="0" anchor="ctr"/>
                </a:tc>
                <a:tc>
                  <a:txBody>
                    <a:bodyPr/>
                    <a:lstStyle/>
                    <a:p>
                      <a:pPr algn="r"/>
                      <a:r>
                        <a:rPr lang="fr-CA" sz="1600" b="0" dirty="0" smtClean="0">
                          <a:latin typeface="+mj-lt"/>
                        </a:rPr>
                        <a:t> 49 382  $ </a:t>
                      </a:r>
                    </a:p>
                  </a:txBody>
                  <a:tcPr marL="7620" marR="7620" marT="7620" marB="0" anchor="ctr"/>
                </a:tc>
                <a:tc>
                  <a:txBody>
                    <a:bodyPr/>
                    <a:lstStyle/>
                    <a:p>
                      <a:pPr algn="r"/>
                      <a:r>
                        <a:rPr lang="fr-CA" sz="1600" b="0" dirty="0" smtClean="0">
                          <a:latin typeface="+mj-lt"/>
                        </a:rPr>
                        <a:t> 5 487  $ </a:t>
                      </a:r>
                      <a:endParaRPr lang="fr-CA" sz="1600" b="0" dirty="0">
                        <a:latin typeface="+mj-lt"/>
                      </a:endParaRPr>
                    </a:p>
                  </a:txBody>
                  <a:tcPr marL="7620" marR="7620" marT="7620" marB="0" anchor="ctr"/>
                </a:tc>
                <a:extLst>
                  <a:ext uri="{0D108BD9-81ED-4DB2-BD59-A6C34878D82A}">
                    <a16:rowId xmlns:a16="http://schemas.microsoft.com/office/drawing/2014/main" val="981497975"/>
                  </a:ext>
                </a:extLst>
              </a:tr>
              <a:tr h="211027">
                <a:tc>
                  <a:txBody>
                    <a:bodyPr/>
                    <a:lstStyle/>
                    <a:p>
                      <a:r>
                        <a:rPr lang="fr-CA" sz="1400" dirty="0" smtClean="0"/>
                        <a:t>100 % des gens recyclent</a:t>
                      </a:r>
                      <a:endParaRPr lang="fr-CA" sz="1400" dirty="0">
                        <a:solidFill>
                          <a:srgbClr val="171717"/>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600" b="0" dirty="0" smtClean="0">
                          <a:latin typeface="+mj-lt"/>
                        </a:rPr>
                        <a:t>32 921  $ </a:t>
                      </a:r>
                    </a:p>
                  </a:txBody>
                  <a:tcPr marL="7620" marR="7620" marT="7620" marB="0" anchor="ctr"/>
                </a:tc>
                <a:tc>
                  <a:txBody>
                    <a:bodyPr/>
                    <a:lstStyle/>
                    <a:p>
                      <a:pPr algn="r"/>
                      <a:r>
                        <a:rPr lang="fr-CA" sz="1600" b="0" dirty="0" smtClean="0">
                          <a:latin typeface="+mj-lt"/>
                        </a:rPr>
                        <a:t> 10 974  $ </a:t>
                      </a:r>
                    </a:p>
                  </a:txBody>
                  <a:tcPr marL="7620" marR="7620" marT="7620" marB="0" anchor="ctr"/>
                </a:tc>
                <a:tc>
                  <a:txBody>
                    <a:bodyPr/>
                    <a:lstStyle/>
                    <a:p>
                      <a:pPr algn="r"/>
                      <a:r>
                        <a:rPr lang="fr-CA" sz="1600" b="0" dirty="0" smtClean="0">
                          <a:latin typeface="+mj-lt"/>
                        </a:rPr>
                        <a:t> 43 895  $ </a:t>
                      </a:r>
                    </a:p>
                  </a:txBody>
                  <a:tcPr marL="7620" marR="7620" marT="7620" marB="0" anchor="ctr"/>
                </a:tc>
                <a:tc>
                  <a:txBody>
                    <a:bodyPr/>
                    <a:lstStyle/>
                    <a:p>
                      <a:pPr algn="r"/>
                      <a:r>
                        <a:rPr lang="fr-CA" sz="1600" b="0" dirty="0" smtClean="0">
                          <a:latin typeface="+mj-lt"/>
                        </a:rPr>
                        <a:t> 10 974  $ </a:t>
                      </a:r>
                    </a:p>
                  </a:txBody>
                  <a:tcPr marL="7620" marR="7620" marT="7620" marB="0" anchor="ctr"/>
                </a:tc>
                <a:extLst>
                  <a:ext uri="{0D108BD9-81ED-4DB2-BD59-A6C34878D82A}">
                    <a16:rowId xmlns:a16="http://schemas.microsoft.com/office/drawing/2014/main" val="1801499819"/>
                  </a:ext>
                </a:extLst>
              </a:tr>
            </a:tbl>
          </a:graphicData>
        </a:graphic>
      </p:graphicFrame>
      <p:sp>
        <p:nvSpPr>
          <p:cNvPr id="2" name="Rectangle 1"/>
          <p:cNvSpPr/>
          <p:nvPr/>
        </p:nvSpPr>
        <p:spPr>
          <a:xfrm>
            <a:off x="623922" y="1036320"/>
            <a:ext cx="8085221" cy="1477328"/>
          </a:xfrm>
          <a:prstGeom prst="rect">
            <a:avLst/>
          </a:prstGeom>
        </p:spPr>
        <p:txBody>
          <a:bodyPr wrap="square">
            <a:spAutoFit/>
          </a:bodyPr>
          <a:lstStyle/>
          <a:p>
            <a:r>
              <a:rPr lang="fr-CA" b="1" dirty="0">
                <a:solidFill>
                  <a:srgbClr val="171717"/>
                </a:solidFill>
              </a:rPr>
              <a:t>Faisons un bref calcul. </a:t>
            </a:r>
            <a:endParaRPr lang="fr-CA" b="1" dirty="0" smtClean="0">
              <a:solidFill>
                <a:srgbClr val="171717"/>
              </a:solidFill>
            </a:endParaRPr>
          </a:p>
          <a:p>
            <a:r>
              <a:rPr lang="fr-CA" dirty="0" smtClean="0">
                <a:solidFill>
                  <a:srgbClr val="171717"/>
                </a:solidFill>
              </a:rPr>
              <a:t>Supposons que </a:t>
            </a:r>
            <a:r>
              <a:rPr lang="fr-CA" dirty="0">
                <a:solidFill>
                  <a:srgbClr val="171717"/>
                </a:solidFill>
              </a:rPr>
              <a:t>nous avons une communauté de </a:t>
            </a:r>
            <a:r>
              <a:rPr lang="fr-CA" b="1" dirty="0">
                <a:solidFill>
                  <a:srgbClr val="F2BB18"/>
                </a:solidFill>
              </a:rPr>
              <a:t>890</a:t>
            </a:r>
            <a:r>
              <a:rPr lang="fr-CA" dirty="0">
                <a:solidFill>
                  <a:srgbClr val="171717"/>
                </a:solidFill>
              </a:rPr>
              <a:t> personnes. </a:t>
            </a:r>
            <a:endParaRPr lang="fr-CA" dirty="0" smtClean="0">
              <a:solidFill>
                <a:srgbClr val="171717"/>
              </a:solidFill>
            </a:endParaRPr>
          </a:p>
          <a:p>
            <a:r>
              <a:rPr lang="fr-CA" dirty="0" smtClean="0">
                <a:solidFill>
                  <a:srgbClr val="171717"/>
                </a:solidFill>
              </a:rPr>
              <a:t>La </a:t>
            </a:r>
            <a:r>
              <a:rPr lang="fr-CA" dirty="0">
                <a:solidFill>
                  <a:srgbClr val="171717"/>
                </a:solidFill>
              </a:rPr>
              <a:t>moyenne nationale de production de matières résiduelles par habitant par année est de </a:t>
            </a:r>
            <a:r>
              <a:rPr lang="fr-CA" b="1" dirty="0">
                <a:solidFill>
                  <a:srgbClr val="F2BB18"/>
                </a:solidFill>
              </a:rPr>
              <a:t>685 kg</a:t>
            </a:r>
            <a:r>
              <a:rPr lang="fr-CA" dirty="0">
                <a:solidFill>
                  <a:srgbClr val="171717"/>
                </a:solidFill>
              </a:rPr>
              <a:t>. </a:t>
            </a:r>
            <a:r>
              <a:rPr lang="fr-CA" dirty="0" smtClean="0">
                <a:solidFill>
                  <a:srgbClr val="171717"/>
                </a:solidFill>
              </a:rPr>
              <a:t>Considérons également qu’en moyenne, </a:t>
            </a:r>
            <a:r>
              <a:rPr lang="fr-CA" b="1" dirty="0" smtClean="0">
                <a:solidFill>
                  <a:srgbClr val="F2BB18"/>
                </a:solidFill>
              </a:rPr>
              <a:t>40%</a:t>
            </a:r>
            <a:r>
              <a:rPr lang="fr-CA" dirty="0" smtClean="0">
                <a:solidFill>
                  <a:srgbClr val="171717"/>
                </a:solidFill>
              </a:rPr>
              <a:t> de nos matières résiduelles sont </a:t>
            </a:r>
            <a:r>
              <a:rPr lang="fr-CA" b="1" dirty="0" smtClean="0">
                <a:solidFill>
                  <a:srgbClr val="F2BB18"/>
                </a:solidFill>
              </a:rPr>
              <a:t>recyclables</a:t>
            </a:r>
            <a:r>
              <a:rPr lang="fr-CA" dirty="0" smtClean="0">
                <a:solidFill>
                  <a:srgbClr val="171717"/>
                </a:solidFill>
              </a:rPr>
              <a:t>. Voilà </a:t>
            </a:r>
            <a:r>
              <a:rPr lang="fr-CA" dirty="0">
                <a:solidFill>
                  <a:srgbClr val="171717"/>
                </a:solidFill>
              </a:rPr>
              <a:t>quels seraient les coûts pour cette communauté si : </a:t>
            </a:r>
          </a:p>
        </p:txBody>
      </p:sp>
      <p:sp>
        <p:nvSpPr>
          <p:cNvPr id="3" name="Rectangle 2"/>
          <p:cNvSpPr/>
          <p:nvPr/>
        </p:nvSpPr>
        <p:spPr>
          <a:xfrm>
            <a:off x="732206" y="4623916"/>
            <a:ext cx="7868654" cy="2031325"/>
          </a:xfrm>
          <a:prstGeom prst="rect">
            <a:avLst/>
          </a:prstGeom>
        </p:spPr>
        <p:txBody>
          <a:bodyPr wrap="square">
            <a:spAutoFit/>
          </a:bodyPr>
          <a:lstStyle/>
          <a:p>
            <a:r>
              <a:rPr lang="fr-CA" dirty="0" smtClean="0">
                <a:solidFill>
                  <a:srgbClr val="171717"/>
                </a:solidFill>
              </a:rPr>
              <a:t>Vous verrez donc qu’au bout d’une année, avec un taux de participation de </a:t>
            </a:r>
            <a:r>
              <a:rPr lang="fr-CA" b="1" dirty="0" smtClean="0">
                <a:solidFill>
                  <a:srgbClr val="F2BB18"/>
                </a:solidFill>
              </a:rPr>
              <a:t>50%</a:t>
            </a:r>
            <a:r>
              <a:rPr lang="fr-CA" dirty="0" smtClean="0">
                <a:solidFill>
                  <a:srgbClr val="171717"/>
                </a:solidFill>
              </a:rPr>
              <a:t>, ce sont près de </a:t>
            </a:r>
            <a:r>
              <a:rPr lang="fr-CA" b="1" dirty="0" smtClean="0">
                <a:solidFill>
                  <a:srgbClr val="F2BB18"/>
                </a:solidFill>
              </a:rPr>
              <a:t>5500 $</a:t>
            </a:r>
            <a:r>
              <a:rPr lang="fr-CA" dirty="0" smtClean="0">
                <a:solidFill>
                  <a:srgbClr val="171717"/>
                </a:solidFill>
              </a:rPr>
              <a:t> qui sont </a:t>
            </a:r>
            <a:r>
              <a:rPr lang="fr-CA" b="1" dirty="0" smtClean="0">
                <a:solidFill>
                  <a:srgbClr val="F2BB18"/>
                </a:solidFill>
              </a:rPr>
              <a:t>économisés</a:t>
            </a:r>
            <a:r>
              <a:rPr lang="fr-CA" dirty="0" smtClean="0">
                <a:solidFill>
                  <a:srgbClr val="171717"/>
                </a:solidFill>
              </a:rPr>
              <a:t>. Prolongeons cette pratique sur </a:t>
            </a:r>
            <a:r>
              <a:rPr lang="fr-CA" b="1" dirty="0" smtClean="0">
                <a:solidFill>
                  <a:srgbClr val="F2BB18"/>
                </a:solidFill>
              </a:rPr>
              <a:t>10 ans </a:t>
            </a:r>
            <a:r>
              <a:rPr lang="fr-CA" dirty="0" smtClean="0">
                <a:solidFill>
                  <a:srgbClr val="171717"/>
                </a:solidFill>
              </a:rPr>
              <a:t>seulement, et c’est plus de </a:t>
            </a:r>
            <a:r>
              <a:rPr lang="fr-CA" b="1" dirty="0" smtClean="0">
                <a:solidFill>
                  <a:srgbClr val="F2BB18"/>
                </a:solidFill>
              </a:rPr>
              <a:t>55 000 $ </a:t>
            </a:r>
            <a:r>
              <a:rPr lang="fr-CA" dirty="0" smtClean="0">
                <a:solidFill>
                  <a:srgbClr val="171717"/>
                </a:solidFill>
              </a:rPr>
              <a:t>que la communauté aurait en main, et qui pourrait être investis dans des projets pour valoriser ou dynamiser la communauté, et ce, au lieu de traiter nos déchets.  </a:t>
            </a:r>
          </a:p>
          <a:p>
            <a:endParaRPr lang="fr-CA" dirty="0" smtClean="0">
              <a:solidFill>
                <a:srgbClr val="171717"/>
              </a:solidFill>
            </a:endParaRPr>
          </a:p>
          <a:p>
            <a:r>
              <a:rPr lang="fr-CA" dirty="0" smtClean="0">
                <a:solidFill>
                  <a:srgbClr val="171717"/>
                </a:solidFill>
              </a:rPr>
              <a:t>C’est pour cette raison que recycler, </a:t>
            </a:r>
            <a:r>
              <a:rPr lang="fr-CA" b="1" dirty="0" smtClean="0">
                <a:solidFill>
                  <a:srgbClr val="F2BB18"/>
                </a:solidFill>
              </a:rPr>
              <a:t>c’est bien plus payant qu’enfouir </a:t>
            </a:r>
            <a:r>
              <a:rPr lang="fr-CA" dirty="0" smtClean="0">
                <a:solidFill>
                  <a:srgbClr val="171717"/>
                </a:solidFill>
              </a:rPr>
              <a:t>! </a:t>
            </a:r>
            <a:endParaRPr lang="fr-CA" dirty="0">
              <a:solidFill>
                <a:srgbClr val="171717"/>
              </a:solidFill>
            </a:endParaRPr>
          </a:p>
        </p:txBody>
      </p:sp>
    </p:spTree>
    <p:extLst>
      <p:ext uri="{BB962C8B-B14F-4D97-AF65-F5344CB8AC3E}">
        <p14:creationId xmlns:p14="http://schemas.microsoft.com/office/powerpoint/2010/main" val="965334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La nuance entre </a:t>
            </a:r>
            <a:r>
              <a:rPr lang="fr-CA" sz="4000" b="1" dirty="0" smtClean="0">
                <a:solidFill>
                  <a:srgbClr val="F2BB18"/>
                </a:solidFill>
              </a:rPr>
              <a:t>recyclé</a:t>
            </a:r>
            <a:r>
              <a:rPr lang="fr-CA" sz="4000" dirty="0" smtClean="0">
                <a:solidFill>
                  <a:srgbClr val="171717"/>
                </a:solidFill>
              </a:rPr>
              <a:t> et </a:t>
            </a:r>
            <a:r>
              <a:rPr lang="fr-CA" sz="4000" b="1" dirty="0" smtClean="0">
                <a:solidFill>
                  <a:srgbClr val="F2BB18"/>
                </a:solidFill>
              </a:rPr>
              <a:t>recyclable</a:t>
            </a:r>
            <a:endParaRPr lang="fr-CA" sz="4000" b="1" dirty="0">
              <a:solidFill>
                <a:srgbClr val="F2BB18"/>
              </a:solidFill>
            </a:endParaRPr>
          </a:p>
        </p:txBody>
      </p:sp>
    </p:spTree>
    <p:extLst>
      <p:ext uri="{BB962C8B-B14F-4D97-AF65-F5344CB8AC3E}">
        <p14:creationId xmlns:p14="http://schemas.microsoft.com/office/powerpoint/2010/main" val="167746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68140" y="3197413"/>
            <a:ext cx="8626506" cy="2737427"/>
            <a:chOff x="202905" y="1840313"/>
            <a:chExt cx="9629578" cy="2985696"/>
          </a:xfrm>
        </p:grpSpPr>
        <p:sp>
          <p:nvSpPr>
            <p:cNvPr id="8" name="ZoneTexte 7"/>
            <p:cNvSpPr txBox="1"/>
            <p:nvPr>
              <p:custDataLst>
                <p:tags r:id="rId1"/>
              </p:custDataLst>
            </p:nvPr>
          </p:nvSpPr>
          <p:spPr>
            <a:xfrm>
              <a:off x="202905" y="2190682"/>
              <a:ext cx="2376526" cy="566476"/>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Wingdings" panose="05000000000000000000" pitchFamily="2" charset="2"/>
                <a:buChar char="ü"/>
              </a:pPr>
              <a:r>
                <a:rPr lang="fr-CA" sz="2800" dirty="0" smtClean="0">
                  <a:solidFill>
                    <a:srgbClr val="171717"/>
                  </a:solidFill>
                </a:rPr>
                <a:t>Contenants</a:t>
              </a:r>
            </a:p>
          </p:txBody>
        </p:sp>
        <p:pic>
          <p:nvPicPr>
            <p:cNvPr id="9" name="Image 8"/>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875553" y="1969986"/>
              <a:ext cx="1120228" cy="798805"/>
            </a:xfrm>
            <a:prstGeom prst="rect">
              <a:avLst/>
            </a:prstGeom>
          </p:spPr>
        </p:pic>
        <p:pic>
          <p:nvPicPr>
            <p:cNvPr id="10" name="Image 9"/>
            <p:cNvPicPr/>
            <p:nvPr>
              <p:custDataLst>
                <p:tags r:id="rId3"/>
              </p:custDataLst>
            </p:nvPr>
          </p:nvPicPr>
          <p:blipFill rotWithShape="1">
            <a:blip r:embed="rId17" cstate="print">
              <a:extLst>
                <a:ext uri="{28A0092B-C50C-407E-A947-70E740481C1C}">
                  <a14:useLocalDpi xmlns:a14="http://schemas.microsoft.com/office/drawing/2010/main" val="0"/>
                </a:ext>
              </a:extLst>
            </a:blip>
            <a:srcRect t="15143" r="3642" b="14000"/>
            <a:stretch/>
          </p:blipFill>
          <p:spPr>
            <a:xfrm>
              <a:off x="4160272" y="1840313"/>
              <a:ext cx="805819" cy="928477"/>
            </a:xfrm>
            <a:prstGeom prst="rect">
              <a:avLst/>
            </a:prstGeom>
          </p:spPr>
        </p:pic>
        <p:pic>
          <p:nvPicPr>
            <p:cNvPr id="11" name="Image 10"/>
            <p:cNvPicPr/>
            <p:nvPr>
              <p:custDataLst>
                <p:tags r:id="rId4"/>
              </p:custDataLst>
            </p:nvPr>
          </p:nvPicPr>
          <p:blipFill rotWithShape="1">
            <a:blip r:embed="rId18" cstate="print">
              <a:extLst>
                <a:ext uri="{28A0092B-C50C-407E-A947-70E740481C1C}">
                  <a14:useLocalDpi xmlns:a14="http://schemas.microsoft.com/office/drawing/2010/main" val="0"/>
                </a:ext>
              </a:extLst>
            </a:blip>
            <a:srcRect l="4005" t="9960" r="11963" b="5235"/>
            <a:stretch/>
          </p:blipFill>
          <p:spPr>
            <a:xfrm>
              <a:off x="5265410" y="1937370"/>
              <a:ext cx="706973" cy="946894"/>
            </a:xfrm>
            <a:prstGeom prst="rect">
              <a:avLst/>
            </a:prstGeom>
          </p:spPr>
        </p:pic>
        <p:sp>
          <p:nvSpPr>
            <p:cNvPr id="12" name="ZoneTexte 11"/>
            <p:cNvSpPr txBox="1"/>
            <p:nvPr>
              <p:custDataLst>
                <p:tags r:id="rId5"/>
              </p:custDataLst>
            </p:nvPr>
          </p:nvSpPr>
          <p:spPr>
            <a:xfrm>
              <a:off x="202906" y="3154699"/>
              <a:ext cx="2376525" cy="566476"/>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Wingdings" panose="05000000000000000000" pitchFamily="2" charset="2"/>
                <a:buChar char="ü"/>
              </a:pPr>
              <a:r>
                <a:rPr lang="fr-CA" sz="2800" dirty="0" smtClean="0">
                  <a:solidFill>
                    <a:srgbClr val="171717"/>
                  </a:solidFill>
                </a:rPr>
                <a:t>Imprimés</a:t>
              </a:r>
            </a:p>
          </p:txBody>
        </p:sp>
        <p:sp>
          <p:nvSpPr>
            <p:cNvPr id="13" name="ZoneTexte 12"/>
            <p:cNvSpPr txBox="1"/>
            <p:nvPr>
              <p:custDataLst>
                <p:tags r:id="rId6"/>
              </p:custDataLst>
            </p:nvPr>
          </p:nvSpPr>
          <p:spPr>
            <a:xfrm>
              <a:off x="202906" y="4094017"/>
              <a:ext cx="2376525" cy="566476"/>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Wingdings" panose="05000000000000000000" pitchFamily="2" charset="2"/>
                <a:buChar char="ü"/>
              </a:pPr>
              <a:r>
                <a:rPr lang="fr-CA" sz="2800" dirty="0" smtClean="0">
                  <a:solidFill>
                    <a:srgbClr val="171717"/>
                  </a:solidFill>
                </a:rPr>
                <a:t>Emballages</a:t>
              </a:r>
            </a:p>
          </p:txBody>
        </p:sp>
        <p:pic>
          <p:nvPicPr>
            <p:cNvPr id="14" name="Picture 4" descr="RÃ©sultats de recherche d'images pour Â«Â publi sacÂ Â»"/>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875554" y="2953379"/>
              <a:ext cx="792107" cy="9258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p:nvPr>
              <p:custDataLst>
                <p:tags r:id="rId8"/>
              </p:custDataLst>
            </p:nvPr>
          </p:nvPicPr>
          <p:blipFill rotWithShape="1">
            <a:blip r:embed="rId20" cstate="print">
              <a:extLst>
                <a:ext uri="{28A0092B-C50C-407E-A947-70E740481C1C}">
                  <a14:useLocalDpi xmlns:a14="http://schemas.microsoft.com/office/drawing/2010/main" val="0"/>
                </a:ext>
              </a:extLst>
            </a:blip>
            <a:srcRect l="8097" r="15014"/>
            <a:stretch/>
          </p:blipFill>
          <p:spPr>
            <a:xfrm>
              <a:off x="3914155" y="2884263"/>
              <a:ext cx="1113639" cy="1009047"/>
            </a:xfrm>
            <a:prstGeom prst="rect">
              <a:avLst/>
            </a:prstGeom>
          </p:spPr>
        </p:pic>
        <p:pic>
          <p:nvPicPr>
            <p:cNvPr id="16" name="Image 15"/>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2854988" y="4040799"/>
              <a:ext cx="839534" cy="785210"/>
            </a:xfrm>
            <a:prstGeom prst="rect">
              <a:avLst/>
            </a:prstGeom>
          </p:spPr>
        </p:pic>
        <p:pic>
          <p:nvPicPr>
            <p:cNvPr id="17" name="Image 16"/>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3914155" y="4083227"/>
              <a:ext cx="2261888" cy="733674"/>
            </a:xfrm>
            <a:prstGeom prst="rect">
              <a:avLst/>
            </a:prstGeom>
          </p:spPr>
        </p:pic>
        <p:sp>
          <p:nvSpPr>
            <p:cNvPr id="18" name="Accolade fermante 17"/>
            <p:cNvSpPr/>
            <p:nvPr>
              <p:custDataLst>
                <p:tags r:id="rId11"/>
              </p:custDataLst>
            </p:nvPr>
          </p:nvSpPr>
          <p:spPr>
            <a:xfrm>
              <a:off x="6271702" y="1937370"/>
              <a:ext cx="965601" cy="2879531"/>
            </a:xfrm>
            <a:prstGeom prst="rightBrace">
              <a:avLst/>
            </a:prstGeom>
            <a:ln w="28575">
              <a:solidFill>
                <a:srgbClr val="F2BB1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solidFill>
                  <a:srgbClr val="171717"/>
                </a:solidFill>
              </a:endParaRPr>
            </a:p>
          </p:txBody>
        </p:sp>
        <p:sp>
          <p:nvSpPr>
            <p:cNvPr id="19" name="ZoneTexte 18"/>
            <p:cNvSpPr txBox="1"/>
            <p:nvPr>
              <p:custDataLst>
                <p:tags r:id="rId12"/>
              </p:custDataLst>
            </p:nvPr>
          </p:nvSpPr>
          <p:spPr>
            <a:xfrm>
              <a:off x="7667009" y="2151189"/>
              <a:ext cx="2165474" cy="436398"/>
            </a:xfrm>
            <a:prstGeom prst="rect">
              <a:avLst/>
            </a:prstGeom>
            <a:ln w="38100">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CA" sz="2000" dirty="0" smtClean="0">
                  <a:solidFill>
                    <a:srgbClr val="F2BB18"/>
                  </a:solidFill>
                  <a:latin typeface="Arial Rounded MT Bold" panose="020F0704030504030204" pitchFamily="34" charset="0"/>
                </a:rPr>
                <a:t>4 catégories</a:t>
              </a:r>
            </a:p>
          </p:txBody>
        </p:sp>
        <p:sp>
          <p:nvSpPr>
            <p:cNvPr id="20" name="ZoneTexte 19"/>
            <p:cNvSpPr txBox="1"/>
            <p:nvPr>
              <p:custDataLst>
                <p:tags r:id="rId13"/>
              </p:custDataLst>
            </p:nvPr>
          </p:nvSpPr>
          <p:spPr>
            <a:xfrm>
              <a:off x="7604974" y="2684826"/>
              <a:ext cx="2212200" cy="1208485"/>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fr-CA" sz="1600" dirty="0" smtClean="0">
                  <a:solidFill>
                    <a:srgbClr val="171717"/>
                  </a:solidFill>
                </a:rPr>
                <a:t>Papier et carton</a:t>
              </a:r>
            </a:p>
            <a:p>
              <a:pPr marL="457200" indent="-457200">
                <a:buFont typeface="Arial" panose="020B0604020202020204" pitchFamily="34" charset="0"/>
                <a:buChar char="•"/>
              </a:pPr>
              <a:r>
                <a:rPr lang="fr-CA" sz="1600" dirty="0" smtClean="0">
                  <a:solidFill>
                    <a:srgbClr val="171717"/>
                  </a:solidFill>
                </a:rPr>
                <a:t>Verre</a:t>
              </a:r>
            </a:p>
            <a:p>
              <a:pPr marL="457200" indent="-457200">
                <a:buFont typeface="Arial" panose="020B0604020202020204" pitchFamily="34" charset="0"/>
                <a:buChar char="•"/>
              </a:pPr>
              <a:r>
                <a:rPr lang="fr-CA" sz="1600" dirty="0" smtClean="0">
                  <a:solidFill>
                    <a:srgbClr val="171717"/>
                  </a:solidFill>
                </a:rPr>
                <a:t>Métal</a:t>
              </a:r>
            </a:p>
            <a:p>
              <a:pPr marL="457200" indent="-457200">
                <a:buFont typeface="Arial" panose="020B0604020202020204" pitchFamily="34" charset="0"/>
                <a:buChar char="•"/>
              </a:pPr>
              <a:r>
                <a:rPr lang="fr-CA" sz="1600" dirty="0" smtClean="0">
                  <a:solidFill>
                    <a:srgbClr val="171717"/>
                  </a:solidFill>
                </a:rPr>
                <a:t>Plastique</a:t>
              </a:r>
            </a:p>
          </p:txBody>
        </p:sp>
      </p:gr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 bac bleu</a:t>
            </a:r>
            <a:endParaRPr lang="fr-CA" sz="4000" dirty="0">
              <a:solidFill>
                <a:srgbClr val="171717"/>
              </a:solidFill>
            </a:endParaRPr>
          </a:p>
        </p:txBody>
      </p:sp>
      <p:sp>
        <p:nvSpPr>
          <p:cNvPr id="3" name="Rectangle 2"/>
          <p:cNvSpPr/>
          <p:nvPr/>
        </p:nvSpPr>
        <p:spPr>
          <a:xfrm>
            <a:off x="580887" y="1490443"/>
            <a:ext cx="4855749" cy="1200329"/>
          </a:xfrm>
          <a:prstGeom prst="rect">
            <a:avLst/>
          </a:prstGeom>
        </p:spPr>
        <p:txBody>
          <a:bodyPr wrap="square">
            <a:spAutoFit/>
          </a:bodyPr>
          <a:lstStyle/>
          <a:p>
            <a:r>
              <a:rPr lang="fr-CA" dirty="0" smtClean="0">
                <a:solidFill>
                  <a:srgbClr val="171717"/>
                </a:solidFill>
              </a:rPr>
              <a:t>Maintenant, </a:t>
            </a:r>
            <a:r>
              <a:rPr lang="fr-CA" b="1" dirty="0" smtClean="0">
                <a:solidFill>
                  <a:srgbClr val="171717"/>
                </a:solidFill>
              </a:rPr>
              <a:t>on veut recycler !</a:t>
            </a:r>
            <a:r>
              <a:rPr lang="fr-CA" dirty="0" smtClean="0">
                <a:solidFill>
                  <a:srgbClr val="171717"/>
                </a:solidFill>
              </a:rPr>
              <a:t> Comment s’y prendre pour bien trier avec le bac bleu ?</a:t>
            </a:r>
          </a:p>
          <a:p>
            <a:endParaRPr lang="fr-CA" dirty="0">
              <a:solidFill>
                <a:srgbClr val="171717"/>
              </a:solidFill>
            </a:endParaRPr>
          </a:p>
          <a:p>
            <a:r>
              <a:rPr lang="fr-CA" b="1" dirty="0" smtClean="0">
                <a:solidFill>
                  <a:srgbClr val="171717"/>
                </a:solidFill>
              </a:rPr>
              <a:t>Le truc de base à retenir est simple : </a:t>
            </a:r>
            <a:endParaRPr lang="fr-CA" b="1" dirty="0">
              <a:solidFill>
                <a:srgbClr val="171717"/>
              </a:solidFill>
            </a:endParaRPr>
          </a:p>
        </p:txBody>
      </p:sp>
      <p:grpSp>
        <p:nvGrpSpPr>
          <p:cNvPr id="5" name="Groupe 4"/>
          <p:cNvGrpSpPr/>
          <p:nvPr/>
        </p:nvGrpSpPr>
        <p:grpSpPr>
          <a:xfrm>
            <a:off x="6655488" y="1145774"/>
            <a:ext cx="1563647" cy="1932312"/>
            <a:chOff x="5389751" y="1154427"/>
            <a:chExt cx="1563647" cy="1932312"/>
          </a:xfrm>
        </p:grpSpPr>
        <p:pic>
          <p:nvPicPr>
            <p:cNvPr id="4" name="Imag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389751" y="1154427"/>
              <a:ext cx="1563647" cy="1932312"/>
            </a:xfrm>
            <a:prstGeom prst="rect">
              <a:avLst/>
            </a:prstGeom>
          </p:spPr>
        </p:pic>
        <p:pic>
          <p:nvPicPr>
            <p:cNvPr id="25" name="Image 24"/>
            <p:cNvPicPr>
              <a:picLocks noChangeAspect="1"/>
            </p:cNvPicPr>
            <p:nvPr/>
          </p:nvPicPr>
          <p:blipFill rotWithShape="1">
            <a:blip r:embed="rId24" cstate="print">
              <a:extLst>
                <a:ext uri="{28A0092B-C50C-407E-A947-70E740481C1C}">
                  <a14:useLocalDpi xmlns:a14="http://schemas.microsoft.com/office/drawing/2010/main" val="0"/>
                </a:ext>
              </a:extLst>
            </a:blip>
            <a:srcRect l="27942" t="42383" r="35631" b="38984"/>
            <a:stretch/>
          </p:blipFill>
          <p:spPr>
            <a:xfrm rot="5816965">
              <a:off x="6106394" y="1517607"/>
              <a:ext cx="462095" cy="439989"/>
            </a:xfrm>
            <a:prstGeom prst="rect">
              <a:avLst/>
            </a:prstGeom>
          </p:spPr>
        </p:pic>
      </p:grpSp>
      <p:pic>
        <p:nvPicPr>
          <p:cNvPr id="24" name="Picture 2" descr="RÃ©sultats de recherche d'images pour Â«Â sac de recyclage bleuÂ Â»"/>
          <p:cNvPicPr>
            <a:picLocks noChangeAspect="1" noChangeArrowheads="1"/>
          </p:cNvPicPr>
          <p:nvPr/>
        </p:nvPicPr>
        <p:blipFill>
          <a:blip r:embed="rId25" cstate="print">
            <a:extLst>
              <a:ext uri="{BEBA8EAE-BF5A-486C-A8C5-ECC9F3942E4B}">
                <a14:imgProps xmlns:a14="http://schemas.microsoft.com/office/drawing/2010/main">
                  <a14:imgLayer r:embed="rId2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64517" y="2252431"/>
            <a:ext cx="1207535" cy="102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521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 Carton, Carton OndulÃ©, Papier, Structure, Fonds"/>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6363"/>
                    </a14:imgEffect>
                    <a14:imgEffect>
                      <a14:saturation sat="83000"/>
                    </a14:imgEffect>
                    <a14:imgEffect>
                      <a14:brightnessContrast bright="7000" contrast="-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916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5017" y="1045737"/>
            <a:ext cx="3966983" cy="2431435"/>
          </a:xfrm>
          <a:prstGeom prst="rect">
            <a:avLst/>
          </a:prstGeom>
        </p:spPr>
        <p:txBody>
          <a:bodyPr wrap="square">
            <a:spAutoFit/>
          </a:bodyPr>
          <a:lstStyle/>
          <a:p>
            <a:pPr fontAlgn="base"/>
            <a:r>
              <a:rPr lang="fr-CA" sz="2400" b="1" dirty="0" smtClean="0">
                <a:solidFill>
                  <a:srgbClr val="F2BB18"/>
                </a:solidFill>
                <a:latin typeface="Arial Rounded MT Bold" panose="020F0704030504030204" pitchFamily="34" charset="0"/>
              </a:rPr>
              <a:t>Ce qui va dans le bac</a:t>
            </a:r>
            <a:endParaRPr lang="fr-CA" sz="2400" b="1" dirty="0" smtClean="0">
              <a:solidFill>
                <a:srgbClr val="F2BB18"/>
              </a:solidFill>
              <a:latin typeface="Arial Rounded MT Bold" panose="020F0704030504030204" pitchFamily="34" charset="0"/>
            </a:endParaRPr>
          </a:p>
          <a:p>
            <a:pPr marL="285750" indent="-285750" fontAlgn="base">
              <a:buSzPct val="85000"/>
              <a:buFont typeface="Verdana" panose="020B0604030504040204" pitchFamily="34" charset="0"/>
              <a:buChar char="›"/>
            </a:pPr>
            <a:endParaRPr lang="fr-CA" sz="1600" dirty="0" smtClean="0">
              <a:solidFill>
                <a:srgbClr val="171717"/>
              </a:solidFill>
              <a:latin typeface="+mj-lt"/>
            </a:endParaRPr>
          </a:p>
          <a:p>
            <a:pPr marL="285750" indent="-285750" fontAlgn="base">
              <a:buSzPct val="85000"/>
              <a:buFont typeface="Verdana" panose="020B0604030504040204" pitchFamily="34" charset="0"/>
              <a:buChar char="›"/>
            </a:pPr>
            <a:r>
              <a:rPr lang="fr-CA" sz="1600" dirty="0" smtClean="0">
                <a:solidFill>
                  <a:srgbClr val="171717"/>
                </a:solidFill>
                <a:latin typeface="+mj-lt"/>
              </a:rPr>
              <a:t>Journaux</a:t>
            </a:r>
            <a:r>
              <a:rPr lang="fr-CA" sz="1600" dirty="0">
                <a:solidFill>
                  <a:srgbClr val="171717"/>
                </a:solidFill>
                <a:latin typeface="+mj-lt"/>
              </a:rPr>
              <a:t>, circulaires, catalogues, revues et magazines</a:t>
            </a:r>
          </a:p>
          <a:p>
            <a:pPr marL="285750" indent="-285750" fontAlgn="base">
              <a:buSzPct val="85000"/>
              <a:buFont typeface="Verdana" panose="020B0604030504040204" pitchFamily="34" charset="0"/>
              <a:buChar char="›"/>
            </a:pPr>
            <a:r>
              <a:rPr lang="fr-CA" sz="1600" dirty="0">
                <a:solidFill>
                  <a:srgbClr val="171717"/>
                </a:solidFill>
                <a:latin typeface="+mj-lt"/>
              </a:rPr>
              <a:t>Feuilles de papier (même avec agrafe) et enveloppes</a:t>
            </a:r>
          </a:p>
          <a:p>
            <a:pPr marL="285750" indent="-285750" fontAlgn="base">
              <a:buSzPct val="85000"/>
              <a:buFont typeface="Verdana" panose="020B0604030504040204" pitchFamily="34" charset="0"/>
              <a:buChar char="›"/>
            </a:pPr>
            <a:r>
              <a:rPr lang="fr-CA" sz="1600" dirty="0">
                <a:solidFill>
                  <a:srgbClr val="171717"/>
                </a:solidFill>
                <a:latin typeface="+mj-lt"/>
              </a:rPr>
              <a:t>Boîtes de céréales, d’aliments surgelés, de savon à lessive, de chaussures, tubes et rouleaux de cartons, etc</a:t>
            </a:r>
            <a:r>
              <a:rPr lang="fr-CA" sz="1600" dirty="0" smtClean="0">
                <a:solidFill>
                  <a:srgbClr val="171717"/>
                </a:solidFill>
                <a:latin typeface="+mj-lt"/>
              </a:rPr>
              <a:t>.</a:t>
            </a:r>
            <a:endParaRPr lang="fr-CA" sz="1600" dirty="0">
              <a:solidFill>
                <a:srgbClr val="171717"/>
              </a:solidFill>
              <a:latin typeface="+mj-lt"/>
            </a:endParaRPr>
          </a:p>
        </p:txBody>
      </p:sp>
      <p:sp>
        <p:nvSpPr>
          <p:cNvPr id="6" name="Rectangle à coins arrondis 5"/>
          <p:cNvSpPr/>
          <p:nvPr/>
        </p:nvSpPr>
        <p:spPr>
          <a:xfrm>
            <a:off x="421264" y="3905107"/>
            <a:ext cx="2833883" cy="1715971"/>
          </a:xfrm>
          <a:prstGeom prst="wedgeRoundRectCallout">
            <a:avLst>
              <a:gd name="adj1" fmla="val 63446"/>
              <a:gd name="adj2" fmla="val 25654"/>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fr-CA" sz="1200" dirty="0">
                <a:solidFill>
                  <a:srgbClr val="000000"/>
                </a:solidFill>
                <a:latin typeface="+mj-lt"/>
              </a:rPr>
              <a:t>La</a:t>
            </a:r>
            <a:r>
              <a:rPr lang="fr-CA" sz="1200" dirty="0">
                <a:solidFill>
                  <a:srgbClr val="F2BB18"/>
                </a:solidFill>
                <a:latin typeface="+mj-lt"/>
              </a:rPr>
              <a:t> </a:t>
            </a:r>
            <a:r>
              <a:rPr lang="fr-CA" sz="1200" b="1" dirty="0">
                <a:solidFill>
                  <a:srgbClr val="F2BB18"/>
                </a:solidFill>
                <a:latin typeface="+mj-lt"/>
              </a:rPr>
              <a:t>plupart </a:t>
            </a:r>
            <a:r>
              <a:rPr lang="fr-CA" sz="1200" dirty="0">
                <a:solidFill>
                  <a:srgbClr val="000000"/>
                </a:solidFill>
                <a:latin typeface="+mj-lt"/>
              </a:rPr>
              <a:t>des papiers et des cartons vont dans le bac de </a:t>
            </a:r>
            <a:r>
              <a:rPr lang="fr-CA" sz="1200" dirty="0" smtClean="0">
                <a:solidFill>
                  <a:srgbClr val="000000"/>
                </a:solidFill>
                <a:latin typeface="+mj-lt"/>
              </a:rPr>
              <a:t>récupération. Pour </a:t>
            </a:r>
            <a:r>
              <a:rPr lang="fr-CA" sz="1200" dirty="0">
                <a:solidFill>
                  <a:srgbClr val="000000"/>
                </a:solidFill>
                <a:latin typeface="+mj-lt"/>
              </a:rPr>
              <a:t>éviter de </a:t>
            </a:r>
            <a:r>
              <a:rPr lang="fr-CA" sz="1200" b="1" dirty="0">
                <a:solidFill>
                  <a:srgbClr val="F2BB18"/>
                </a:solidFill>
                <a:latin typeface="+mj-lt"/>
              </a:rPr>
              <a:t>contaminer</a:t>
            </a:r>
            <a:r>
              <a:rPr lang="fr-CA" sz="1200" dirty="0">
                <a:solidFill>
                  <a:srgbClr val="000000"/>
                </a:solidFill>
                <a:latin typeface="+mj-lt"/>
              </a:rPr>
              <a:t> les autres matières, il est important de </a:t>
            </a:r>
            <a:r>
              <a:rPr lang="fr-CA" sz="1200" b="1" dirty="0">
                <a:solidFill>
                  <a:srgbClr val="FFC000"/>
                </a:solidFill>
                <a:latin typeface="+mj-lt"/>
              </a:rPr>
              <a:t>ne pas récupérer</a:t>
            </a:r>
            <a:r>
              <a:rPr lang="fr-CA" sz="1200" dirty="0">
                <a:solidFill>
                  <a:srgbClr val="000000"/>
                </a:solidFill>
                <a:latin typeface="+mj-lt"/>
              </a:rPr>
              <a:t> le papier/carton qui est </a:t>
            </a:r>
            <a:r>
              <a:rPr lang="fr-CA" sz="1200" b="1" dirty="0">
                <a:solidFill>
                  <a:srgbClr val="FFC000"/>
                </a:solidFill>
                <a:latin typeface="+mj-lt"/>
              </a:rPr>
              <a:t>imbibé de gras</a:t>
            </a:r>
            <a:r>
              <a:rPr lang="fr-CA" sz="1200" dirty="0">
                <a:solidFill>
                  <a:srgbClr val="000000"/>
                </a:solidFill>
                <a:latin typeface="+mj-lt"/>
              </a:rPr>
              <a:t>. </a:t>
            </a:r>
            <a:r>
              <a:rPr lang="fr-CA" sz="1200" dirty="0" smtClean="0">
                <a:solidFill>
                  <a:srgbClr val="000000"/>
                </a:solidFill>
                <a:latin typeface="+mj-lt"/>
              </a:rPr>
              <a:t>Si tu as </a:t>
            </a:r>
            <a:r>
              <a:rPr lang="fr-CA" sz="1200" dirty="0">
                <a:solidFill>
                  <a:srgbClr val="000000"/>
                </a:solidFill>
                <a:latin typeface="+mj-lt"/>
              </a:rPr>
              <a:t>accès à une collecte des matières organiques, </a:t>
            </a:r>
            <a:r>
              <a:rPr lang="fr-CA" sz="1200" dirty="0" smtClean="0">
                <a:solidFill>
                  <a:srgbClr val="000000"/>
                </a:solidFill>
                <a:latin typeface="+mj-lt"/>
              </a:rPr>
              <a:t>tu peux </a:t>
            </a:r>
            <a:r>
              <a:rPr lang="fr-CA" sz="1200" dirty="0">
                <a:solidFill>
                  <a:srgbClr val="000000"/>
                </a:solidFill>
                <a:latin typeface="+mj-lt"/>
              </a:rPr>
              <a:t>le déposer dans </a:t>
            </a:r>
            <a:r>
              <a:rPr lang="fr-CA" sz="1200" dirty="0" smtClean="0">
                <a:solidFill>
                  <a:srgbClr val="000000"/>
                </a:solidFill>
                <a:latin typeface="+mj-lt"/>
              </a:rPr>
              <a:t>ton </a:t>
            </a:r>
            <a:r>
              <a:rPr lang="fr-CA" sz="1200" dirty="0">
                <a:solidFill>
                  <a:srgbClr val="000000"/>
                </a:solidFill>
                <a:latin typeface="+mj-lt"/>
              </a:rPr>
              <a:t>bac </a:t>
            </a:r>
            <a:r>
              <a:rPr lang="fr-CA" sz="1200" dirty="0" smtClean="0">
                <a:solidFill>
                  <a:srgbClr val="000000"/>
                </a:solidFill>
                <a:latin typeface="+mj-lt"/>
              </a:rPr>
              <a:t>brun !</a:t>
            </a:r>
            <a:endParaRPr lang="fr-CA" sz="1200" dirty="0">
              <a:solidFill>
                <a:srgbClr val="000000"/>
              </a:solidFill>
              <a:latin typeface="+mj-lt"/>
            </a:endParaRPr>
          </a:p>
        </p:txBody>
      </p:sp>
      <p:sp>
        <p:nvSpPr>
          <p:cNvPr id="10" name="Rectangle 9"/>
          <p:cNvSpPr/>
          <p:nvPr/>
        </p:nvSpPr>
        <p:spPr>
          <a:xfrm>
            <a:off x="5032637" y="1045737"/>
            <a:ext cx="3265715" cy="3293209"/>
          </a:xfrm>
          <a:prstGeom prst="rect">
            <a:avLst/>
          </a:prstGeom>
        </p:spPr>
        <p:txBody>
          <a:bodyPr wrap="square">
            <a:spAutoFit/>
          </a:bodyPr>
          <a:lstStyle/>
          <a:p>
            <a:pPr marL="285750" indent="-285750" fontAlgn="base">
              <a:buSzPct val="85000"/>
              <a:buFont typeface="Verdana" panose="020B0604030504040204" pitchFamily="34" charset="0"/>
              <a:buChar char="›"/>
            </a:pPr>
            <a:r>
              <a:rPr lang="fr-CA" sz="1600" dirty="0" smtClean="0">
                <a:solidFill>
                  <a:srgbClr val="171717"/>
                </a:solidFill>
                <a:latin typeface="+mj-lt"/>
              </a:rPr>
              <a:t>Boîtes </a:t>
            </a:r>
            <a:r>
              <a:rPr lang="fr-CA" sz="1600" dirty="0">
                <a:solidFill>
                  <a:srgbClr val="171717"/>
                </a:solidFill>
                <a:latin typeface="+mj-lt"/>
              </a:rPr>
              <a:t>de carton aplaties</a:t>
            </a:r>
          </a:p>
          <a:p>
            <a:pPr marL="285750" indent="-285750" fontAlgn="base">
              <a:buSzPct val="85000"/>
              <a:buFont typeface="Verdana" panose="020B0604030504040204" pitchFamily="34" charset="0"/>
              <a:buChar char="›"/>
            </a:pPr>
            <a:r>
              <a:rPr lang="fr-CA" sz="1600" dirty="0">
                <a:solidFill>
                  <a:srgbClr val="171717"/>
                </a:solidFill>
                <a:latin typeface="+mj-lt"/>
              </a:rPr>
              <a:t>Rouleaux de carton</a:t>
            </a:r>
          </a:p>
          <a:p>
            <a:pPr marL="285750" indent="-285750" fontAlgn="base">
              <a:buSzPct val="85000"/>
              <a:buFont typeface="Verdana" panose="020B0604030504040204" pitchFamily="34" charset="0"/>
              <a:buChar char="›"/>
            </a:pPr>
            <a:r>
              <a:rPr lang="fr-CA" sz="1600" dirty="0">
                <a:solidFill>
                  <a:srgbClr val="171717"/>
                </a:solidFill>
                <a:latin typeface="+mj-lt"/>
              </a:rPr>
              <a:t>Chemises de classement</a:t>
            </a:r>
          </a:p>
          <a:p>
            <a:pPr marL="285750" indent="-285750" fontAlgn="base">
              <a:buSzPct val="85000"/>
              <a:buFont typeface="Verdana" panose="020B0604030504040204" pitchFamily="34" charset="0"/>
              <a:buChar char="›"/>
            </a:pPr>
            <a:r>
              <a:rPr lang="fr-CA" sz="1600" dirty="0">
                <a:solidFill>
                  <a:srgbClr val="171717"/>
                </a:solidFill>
                <a:latin typeface="+mj-lt"/>
              </a:rPr>
              <a:t>Sacs de papier</a:t>
            </a:r>
          </a:p>
          <a:p>
            <a:pPr marL="285750" indent="-285750" fontAlgn="base">
              <a:buSzPct val="85000"/>
              <a:buFont typeface="Verdana" panose="020B0604030504040204" pitchFamily="34" charset="0"/>
              <a:buChar char="›"/>
            </a:pPr>
            <a:r>
              <a:rPr lang="fr-CA" sz="1600" dirty="0">
                <a:solidFill>
                  <a:srgbClr val="171717"/>
                </a:solidFill>
                <a:latin typeface="+mj-lt"/>
              </a:rPr>
              <a:t>Annuaires</a:t>
            </a:r>
          </a:p>
          <a:p>
            <a:pPr marL="285750" indent="-285750" fontAlgn="base">
              <a:buSzPct val="85000"/>
              <a:buFont typeface="Verdana" panose="020B0604030504040204" pitchFamily="34" charset="0"/>
              <a:buChar char="›"/>
            </a:pPr>
            <a:r>
              <a:rPr lang="fr-CA" sz="1600" dirty="0">
                <a:solidFill>
                  <a:srgbClr val="171717"/>
                </a:solidFill>
                <a:latin typeface="+mj-lt"/>
              </a:rPr>
              <a:t>Cartons de lait et de jus à pignon</a:t>
            </a:r>
          </a:p>
          <a:p>
            <a:pPr marL="285750" indent="-285750" fontAlgn="base">
              <a:buSzPct val="85000"/>
              <a:buFont typeface="Verdana" panose="020B0604030504040204" pitchFamily="34" charset="0"/>
              <a:buChar char="›"/>
            </a:pPr>
            <a:r>
              <a:rPr lang="fr-CA" sz="1600" dirty="0">
                <a:solidFill>
                  <a:srgbClr val="171717"/>
                </a:solidFill>
                <a:latin typeface="+mj-lt"/>
              </a:rPr>
              <a:t>Contenants aseptiques (ex. : contenants de type </a:t>
            </a:r>
            <a:r>
              <a:rPr lang="fr-CA" sz="1600" dirty="0" err="1">
                <a:solidFill>
                  <a:srgbClr val="171717"/>
                </a:solidFill>
                <a:latin typeface="+mj-lt"/>
              </a:rPr>
              <a:t>Tetra</a:t>
            </a:r>
            <a:r>
              <a:rPr lang="fr-CA" sz="1600" dirty="0">
                <a:solidFill>
                  <a:srgbClr val="171717"/>
                </a:solidFill>
                <a:latin typeface="+mj-lt"/>
              </a:rPr>
              <a:t> </a:t>
            </a:r>
            <a:r>
              <a:rPr lang="fr-CA" sz="1600" dirty="0" err="1">
                <a:solidFill>
                  <a:srgbClr val="171717"/>
                </a:solidFill>
                <a:latin typeface="+mj-lt"/>
              </a:rPr>
              <a:t>Pak</a:t>
            </a:r>
            <a:r>
              <a:rPr lang="fr-CA" sz="1600" dirty="0">
                <a:solidFill>
                  <a:srgbClr val="171717"/>
                </a:solidFill>
                <a:latin typeface="+mj-lt"/>
              </a:rPr>
              <a:t>)</a:t>
            </a:r>
          </a:p>
          <a:p>
            <a:pPr marL="285750" indent="-285750" fontAlgn="base">
              <a:buSzPct val="85000"/>
              <a:buFont typeface="Verdana" panose="020B0604030504040204" pitchFamily="34" charset="0"/>
              <a:buChar char="›"/>
            </a:pPr>
            <a:r>
              <a:rPr lang="fr-CA" sz="1600" dirty="0">
                <a:solidFill>
                  <a:srgbClr val="171717"/>
                </a:solidFill>
                <a:latin typeface="+mj-lt"/>
              </a:rPr>
              <a:t>Cartons d’œufs</a:t>
            </a:r>
          </a:p>
          <a:p>
            <a:pPr marL="285750" indent="-285750" fontAlgn="base">
              <a:buSzPct val="85000"/>
              <a:buFont typeface="Verdana" panose="020B0604030504040204" pitchFamily="34" charset="0"/>
              <a:buChar char="›"/>
            </a:pPr>
            <a:r>
              <a:rPr lang="fr-CA" sz="1600" dirty="0">
                <a:solidFill>
                  <a:srgbClr val="171717"/>
                </a:solidFill>
                <a:latin typeface="+mj-lt"/>
              </a:rPr>
              <a:t>Sacs de papier brun d’épicerie</a:t>
            </a:r>
          </a:p>
          <a:p>
            <a:pPr marL="285750" indent="-285750" fontAlgn="base">
              <a:buSzPct val="85000"/>
              <a:buFont typeface="Verdana" panose="020B0604030504040204" pitchFamily="34" charset="0"/>
              <a:buChar char="›"/>
            </a:pPr>
            <a:r>
              <a:rPr lang="fr-CA" sz="1600" dirty="0">
                <a:solidFill>
                  <a:srgbClr val="171717"/>
                </a:solidFill>
                <a:latin typeface="+mj-lt"/>
              </a:rPr>
              <a:t>Encarts promotionnels</a:t>
            </a:r>
          </a:p>
          <a:p>
            <a:pPr marL="285750" indent="-285750" fontAlgn="base">
              <a:buSzPct val="85000"/>
              <a:buFont typeface="Verdana" panose="020B0604030504040204" pitchFamily="34" charset="0"/>
              <a:buChar char="›"/>
            </a:pPr>
            <a:r>
              <a:rPr lang="fr-CA" sz="1600" dirty="0">
                <a:solidFill>
                  <a:srgbClr val="171717"/>
                </a:solidFill>
                <a:latin typeface="+mj-lt"/>
              </a:rPr>
              <a:t>Factures</a:t>
            </a:r>
          </a:p>
          <a:p>
            <a:pPr marL="285750" indent="-285750" fontAlgn="base">
              <a:buSzPct val="85000"/>
              <a:buFont typeface="Verdana" panose="020B0604030504040204" pitchFamily="34" charset="0"/>
              <a:buChar char="›"/>
            </a:pPr>
            <a:r>
              <a:rPr lang="fr-CA" sz="1600" dirty="0">
                <a:solidFill>
                  <a:srgbClr val="171717"/>
                </a:solidFill>
                <a:latin typeface="+mj-lt"/>
              </a:rPr>
              <a:t>Billets de </a:t>
            </a:r>
            <a:r>
              <a:rPr lang="fr-CA" sz="1600" dirty="0" smtClean="0">
                <a:solidFill>
                  <a:srgbClr val="171717"/>
                </a:solidFill>
                <a:latin typeface="+mj-lt"/>
              </a:rPr>
              <a:t>loterie</a:t>
            </a:r>
            <a:endParaRPr lang="fr-CA" sz="1600" dirty="0">
              <a:solidFill>
                <a:srgbClr val="171717"/>
              </a:solidFill>
              <a:latin typeface="+mj-lt"/>
            </a:endParaRPr>
          </a:p>
        </p:txBody>
      </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à coins arrondis 10"/>
          <p:cNvSpPr/>
          <p:nvPr/>
        </p:nvSpPr>
        <p:spPr>
          <a:xfrm>
            <a:off x="6055974" y="4427621"/>
            <a:ext cx="2920903" cy="2110997"/>
          </a:xfrm>
          <a:prstGeom prst="wedgeRoundRectCallout">
            <a:avLst>
              <a:gd name="adj1" fmla="val -64570"/>
              <a:gd name="adj2" fmla="val -11122"/>
              <a:gd name="adj3" fmla="val 16667"/>
            </a:avLst>
          </a:prstGeom>
          <a:solidFill>
            <a:schemeClr val="bg1"/>
          </a:solidFill>
          <a:ln w="57150">
            <a:solidFill>
              <a:srgbClr val="D9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fr-CA" sz="1200" b="1" dirty="0">
                <a:solidFill>
                  <a:srgbClr val="D96727"/>
                </a:solidFill>
                <a:latin typeface="+mj-lt"/>
              </a:rPr>
              <a:t>ATTENTION ! </a:t>
            </a:r>
            <a:r>
              <a:rPr lang="fr-CA" sz="1200" dirty="0">
                <a:solidFill>
                  <a:srgbClr val="000000"/>
                </a:solidFill>
                <a:latin typeface="+mj-lt"/>
              </a:rPr>
              <a:t>Ne sont pas recyclables ; le papier ciré, les autocollants, le papier peint, le papier photographique, le papier d’emballage métallisé, les enveloppes matelassées, les couches et les objets constitués de différentes matières comme les </a:t>
            </a:r>
            <a:r>
              <a:rPr lang="fr-CA" sz="1200" dirty="0" smtClean="0">
                <a:solidFill>
                  <a:srgbClr val="000000"/>
                </a:solidFill>
                <a:latin typeface="+mj-lt"/>
              </a:rPr>
              <a:t>cartables d’école.</a:t>
            </a:r>
          </a:p>
          <a:p>
            <a:pPr fontAlgn="base"/>
            <a:endParaRPr lang="fr-CA" sz="1200" dirty="0">
              <a:solidFill>
                <a:srgbClr val="000000"/>
              </a:solidFill>
              <a:latin typeface="+mj-lt"/>
            </a:endParaRPr>
          </a:p>
          <a:p>
            <a:pPr fontAlgn="base"/>
            <a:endParaRPr lang="fr-CA" sz="1200" dirty="0" smtClean="0">
              <a:solidFill>
                <a:srgbClr val="000000"/>
              </a:solidFill>
              <a:latin typeface="+mj-lt"/>
            </a:endParaRPr>
          </a:p>
          <a:p>
            <a:pPr fontAlgn="base"/>
            <a:endParaRPr lang="fr-CA" sz="1200" dirty="0">
              <a:solidFill>
                <a:srgbClr val="000000"/>
              </a:solidFill>
              <a:latin typeface="+mj-lt"/>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148" y="4821905"/>
            <a:ext cx="2633703" cy="2103952"/>
          </a:xfrm>
          <a:prstGeom prst="rect">
            <a:avLst/>
          </a:prstGeom>
        </p:spPr>
      </p:pic>
      <p:pic>
        <p:nvPicPr>
          <p:cNvPr id="2052" name="Picture 4" descr="RÃ©sultats de recherche d'images pour Â«Â school binder png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5339" y="5915131"/>
            <a:ext cx="1576733" cy="872761"/>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a:xfrm>
            <a:off x="1" y="324675"/>
            <a:ext cx="9144000" cy="711645"/>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dirty="0" smtClean="0">
                <a:solidFill>
                  <a:srgbClr val="171717"/>
                </a:solidFill>
              </a:rPr>
              <a:t>Recycler avec le bac bleu : </a:t>
            </a:r>
            <a:r>
              <a:rPr lang="fr-CA" sz="4000" b="1" dirty="0" smtClean="0">
                <a:solidFill>
                  <a:srgbClr val="171717"/>
                </a:solidFill>
              </a:rPr>
              <a:t>le papier et carton</a:t>
            </a:r>
            <a:endParaRPr lang="fr-CA" sz="4000" b="1" dirty="0">
              <a:solidFill>
                <a:srgbClr val="171717"/>
              </a:solidFill>
            </a:endParaRPr>
          </a:p>
        </p:txBody>
      </p:sp>
    </p:spTree>
    <p:extLst>
      <p:ext uri="{BB962C8B-B14F-4D97-AF65-F5344CB8AC3E}">
        <p14:creationId xmlns:p14="http://schemas.microsoft.com/office/powerpoint/2010/main" val="28083245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8"/>
</p:tagLst>
</file>

<file path=ppt/tags/tag10.xml><?xml version="1.0" encoding="utf-8"?>
<p:tagLst xmlns:a="http://schemas.openxmlformats.org/drawingml/2006/main" xmlns:r="http://schemas.openxmlformats.org/officeDocument/2006/relationships" xmlns:p="http://schemas.openxmlformats.org/presentationml/2006/main">
  <p:tag name="NUM" val="17"/>
</p:tagLst>
</file>

<file path=ppt/tags/tag11.xml><?xml version="1.0" encoding="utf-8"?>
<p:tagLst xmlns:a="http://schemas.openxmlformats.org/drawingml/2006/main" xmlns:r="http://schemas.openxmlformats.org/officeDocument/2006/relationships" xmlns:p="http://schemas.openxmlformats.org/presentationml/2006/main">
  <p:tag name="NUM" val="18"/>
</p:tagLst>
</file>

<file path=ppt/tags/tag12.xml><?xml version="1.0" encoding="utf-8"?>
<p:tagLst xmlns:a="http://schemas.openxmlformats.org/drawingml/2006/main" xmlns:r="http://schemas.openxmlformats.org/officeDocument/2006/relationships" xmlns:p="http://schemas.openxmlformats.org/presentationml/2006/main">
  <p:tag name="NUM" val="19"/>
</p:tagLst>
</file>

<file path=ppt/tags/tag13.xml><?xml version="1.0" encoding="utf-8"?>
<p:tagLst xmlns:a="http://schemas.openxmlformats.org/drawingml/2006/main" xmlns:r="http://schemas.openxmlformats.org/officeDocument/2006/relationships" xmlns:p="http://schemas.openxmlformats.org/presentationml/2006/main">
  <p:tag name="NUM" val="20"/>
</p:tagLst>
</file>

<file path=ppt/tags/tag14.xml><?xml version="1.0" encoding="utf-8"?>
<p:tagLst xmlns:a="http://schemas.openxmlformats.org/drawingml/2006/main" xmlns:r="http://schemas.openxmlformats.org/officeDocument/2006/relationships" xmlns:p="http://schemas.openxmlformats.org/presentationml/2006/main">
  <p:tag name="NUM" val="15"/>
</p:tagLst>
</file>

<file path=ppt/tags/tag2.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11"/>
</p:tagLst>
</file>

<file path=ppt/tags/tag5.xml><?xml version="1.0" encoding="utf-8"?>
<p:tagLst xmlns:a="http://schemas.openxmlformats.org/drawingml/2006/main" xmlns:r="http://schemas.openxmlformats.org/officeDocument/2006/relationships" xmlns:p="http://schemas.openxmlformats.org/presentationml/2006/main">
  <p:tag name="NUM" val="12"/>
</p:tagLst>
</file>

<file path=ppt/tags/tag6.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14"/>
</p:tagLst>
</file>

<file path=ppt/tags/tag8.xml><?xml version="1.0" encoding="utf-8"?>
<p:tagLst xmlns:a="http://schemas.openxmlformats.org/drawingml/2006/main" xmlns:r="http://schemas.openxmlformats.org/officeDocument/2006/relationships" xmlns:p="http://schemas.openxmlformats.org/presentationml/2006/main">
  <p:tag name="NUM" val="15"/>
</p:tagLst>
</file>

<file path=ppt/tags/tag9.xml><?xml version="1.0" encoding="utf-8"?>
<p:tagLst xmlns:a="http://schemas.openxmlformats.org/drawingml/2006/main" xmlns:r="http://schemas.openxmlformats.org/officeDocument/2006/relationships" xmlns:p="http://schemas.openxmlformats.org/presentationml/2006/main">
  <p:tag name="NUM" val="1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étropolitain">
  <a:themeElements>
    <a:clrScheme name="Personnalisé 13">
      <a:dk1>
        <a:srgbClr val="FFFFFF"/>
      </a:dk1>
      <a:lt1>
        <a:sysClr val="window" lastClr="FFFFFF"/>
      </a:lt1>
      <a:dk2>
        <a:srgbClr val="455F51"/>
      </a:dk2>
      <a:lt2>
        <a:srgbClr val="E3DED1"/>
      </a:lt2>
      <a:accent1>
        <a:srgbClr val="0770B1"/>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6311DA854B44595DF7EE133048D3F" ma:contentTypeVersion="25" ma:contentTypeDescription="Crée un document." ma:contentTypeScope="" ma:versionID="1d9bed1010ca322f04b9f7f0095797e3">
  <xsd:schema xmlns:xsd="http://www.w3.org/2001/XMLSchema" xmlns:xs="http://www.w3.org/2001/XMLSchema" xmlns:p="http://schemas.microsoft.com/office/2006/metadata/properties" xmlns:ns2="1c100512-6263-4d20-a870-5f24a1a3764a" xmlns:ns3="32d18d87-bd83-412f-a782-79d7f63fe6b9" targetNamespace="http://schemas.microsoft.com/office/2006/metadata/properties" ma:root="true" ma:fieldsID="ceb76a47f9af07cbec020eb79ce2996d" ns2:_="" ns3:_="">
    <xsd:import namespace="1c100512-6263-4d20-a870-5f24a1a3764a"/>
    <xsd:import namespace="32d18d87-bd83-412f-a782-79d7f63fe6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Cote" minOccurs="0"/>
                <xsd:element ref="ns2:Datedefermeture" minOccurs="0"/>
                <xsd:element ref="ns2:Ann_x00e9_efinanci_x00e8_re" minOccurs="0"/>
                <xsd:element ref="ns2:Contractant" minOccurs="0"/>
                <xsd:element ref="ns2:_x00c9_quipe" minOccurs="0"/>
                <xsd:element ref="ns2:Fournisseur" minOccurs="0"/>
                <xsd:element ref="ns2:Traducteur_x002e_e" minOccurs="0"/>
                <xsd:element ref="ns2:Type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00512-6263-4d20-a870-5f24a1a3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ee0338e-0b98-41eb-b388-a607f52118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Cote" ma:index="25" nillable="true" ma:displayName="Cote" ma:format="Dropdown" ma:internalName="Cote">
      <xsd:simpleType>
        <xsd:restriction base="dms:Choice">
          <xsd:enumeration value="A340 Rapports administratifs"/>
          <xsd:enumeration value="A413 Rencontres administratives régulières"/>
          <xsd:enumeration value="A640 Contrats de services"/>
          <xsd:enumeration value="A650 Droits d'auteurs"/>
          <xsd:enumeration value="C113 Paiement des factures"/>
          <xsd:enumeration value="C114 Suivi des fournisseurs"/>
          <xsd:enumeration value="G110 Messagerie interne"/>
          <xsd:enumeration value="G121 Gestion de l'intranet"/>
          <xsd:enumeration value="G122 Gestion de teams"/>
          <xsd:enumeration value="G123 Gestion des nouvelles internes"/>
          <xsd:enumeration value="G124 Conception d'outils de travail"/>
          <xsd:enumeration value="G211 Identité visuelle"/>
          <xsd:enumeration value="G212 Gestion du site internet"/>
          <xsd:enumeration value="G213 Planification de communication"/>
          <xsd:enumeration value="G214 Réseaux sociaux"/>
          <xsd:enumeration value="G221 Relations médiatiques"/>
          <xsd:enumeration value="G222 Relations avec les organismes externes"/>
          <xsd:enumeration value="G223 Relations avec les Premières Nations"/>
          <xsd:enumeration value="K210 Traductions"/>
        </xsd:restriction>
      </xsd:simpleType>
    </xsd:element>
    <xsd:element name="Datedefermeture" ma:index="26" nillable="true" ma:displayName="Date de fermeture" ma:format="DateOnly" ma:internalName="Datedefermeture">
      <xsd:simpleType>
        <xsd:restriction base="dms:DateTime"/>
      </xsd:simpleType>
    </xsd:element>
    <xsd:element name="Ann_x00e9_efinanci_x00e8_re" ma:index="27" nillable="true" ma:displayName="Année financière" ma:format="Dropdown" ma:internalName="Ann_x00e9_efinanci_x00e8_re">
      <xsd:simpleType>
        <xsd:restriction base="dms:Choice">
          <xsd:enumeration value="2023-2024"/>
          <xsd:enumeration value="2022-2023"/>
          <xsd:enumeration value="2021-2022"/>
          <xsd:enumeration value="2020-2021"/>
          <xsd:enumeration value="2019-2020"/>
          <xsd:enumeration value="2018-2019"/>
          <xsd:enumeration value="2017-2018"/>
          <xsd:enumeration value="2016-2017"/>
        </xsd:restriction>
      </xsd:simpleType>
    </xsd:element>
    <xsd:element name="Contractant" ma:index="28" nillable="true" ma:displayName="Contractant" ma:format="Dropdown" ma:internalName="Contractant">
      <xsd:simpleType>
        <xsd:restriction base="dms:Text">
          <xsd:maxLength value="255"/>
        </xsd:restriction>
      </xsd:simpleType>
    </xsd:element>
    <xsd:element name="_x00c9_quipe" ma:index="29" nillable="true" ma:displayName="Équipe" ma:format="Dropdown" ma:internalName="_x00c9_quipe">
      <xsd:complexType>
        <xsd:complexContent>
          <xsd:extension base="dms:MultiChoice">
            <xsd:sequence>
              <xsd:element name="Value" maxOccurs="unbounded" minOccurs="0" nillable="true">
                <xsd:simpleType>
                  <xsd:restriction base="dms:Choice">
                    <xsd:enumeration value="Administration"/>
                    <xsd:enumeration value="Changements climatiques"/>
                    <xsd:enumeration value="Communication"/>
                    <xsd:enumeration value="Conservation et biodiversité"/>
                    <xsd:enumeration value="Consultations"/>
                    <xsd:enumeration value="Environnement et Eau"/>
                    <xsd:enumeration value="ERA"/>
                    <xsd:enumeration value="Finances"/>
                    <xsd:enumeration value="Géomatique"/>
                    <xsd:enumeration value="Gestion documentaire"/>
                    <xsd:enumeration value="Matières résiduelles"/>
                    <xsd:enumeration value="PCG"/>
                    <xsd:enumeration value="Ressources humaines"/>
                  </xsd:restriction>
                </xsd:simpleType>
              </xsd:element>
            </xsd:sequence>
          </xsd:extension>
        </xsd:complexContent>
      </xsd:complexType>
    </xsd:element>
    <xsd:element name="Fournisseur" ma:index="30" nillable="true" ma:displayName="Fournisseur" ma:format="Dropdown" ma:internalName="Fournisseur">
      <xsd:simpleType>
        <xsd:restriction base="dms:Text">
          <xsd:maxLength value="255"/>
        </xsd:restriction>
      </xsd:simpleType>
    </xsd:element>
    <xsd:element name="Traducteur_x002e_e" ma:index="31" nillable="true" ma:displayName="Traducteur" ma:format="Dropdown" ma:internalName="Traducteur_x002e_e">
      <xsd:simpleType>
        <xsd:restriction base="dms:Text">
          <xsd:maxLength value="255"/>
        </xsd:restriction>
      </xsd:simpleType>
    </xsd:element>
    <xsd:element name="Typededocument" ma:index="32" nillable="true" ma:displayName="Type de document" ma:format="Dropdown" ma:internalName="Typededocument">
      <xsd:simpleType>
        <xsd:restriction base="dms:Choice">
          <xsd:enumeration value="Communiqué de presse"/>
          <xsd:enumeration value="Contrat"/>
          <xsd:enumeration value="Courriel"/>
          <xsd:enumeration value="Document de support"/>
          <xsd:enumeration value="Entente"/>
          <xsd:enumeration value="Facture"/>
          <xsd:enumeration value="Formulaire"/>
          <xsd:enumeration value="Gabarit"/>
          <xsd:enumeration value="Lettre ou avis"/>
          <xsd:enumeration value="Politique ou directive"/>
          <xsd:enumeration value="Procédure ou guide"/>
          <xsd:enumeration value="Rapport d'activités"/>
          <xsd:enumeration value="Référence externe"/>
          <xsd:enumeration value="Référence interne"/>
          <xsd:enumeration value="Schéma"/>
          <xsd:enumeration value="Soumission"/>
        </xsd:restriction>
      </xsd:simpleType>
    </xsd:element>
  </xsd:schema>
  <xsd:schema xmlns:xsd="http://www.w3.org/2001/XMLSchema" xmlns:xs="http://www.w3.org/2001/XMLSchema" xmlns:dms="http://schemas.microsoft.com/office/2006/documentManagement/types" xmlns:pc="http://schemas.microsoft.com/office/infopath/2007/PartnerControls" targetNamespace="32d18d87-bd83-412f-a782-79d7f63fe6b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e6b9c8c-bbe7-4244-8735-6c748268de5f}" ma:internalName="TaxCatchAll" ma:showField="CatchAllData" ma:web="32d18d87-bd83-412f-a782-79d7f63fe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d18d87-bd83-412f-a782-79d7f63fe6b9" xsi:nil="true"/>
    <lcf76f155ced4ddcb4097134ff3c332f xmlns="1c100512-6263-4d20-a870-5f24a1a3764a">
      <Terms xmlns="http://schemas.microsoft.com/office/infopath/2007/PartnerControls"/>
    </lcf76f155ced4ddcb4097134ff3c332f>
    <MediaLengthInSeconds xmlns="1c100512-6263-4d20-a870-5f24a1a3764a" xsi:nil="true"/>
    <SharedWithUsers xmlns="32d18d87-bd83-412f-a782-79d7f63fe6b9">
      <UserInfo>
        <DisplayName/>
        <AccountId xsi:nil="true"/>
        <AccountType/>
      </UserInfo>
    </SharedWithUsers>
    <Datedefermeture xmlns="1c100512-6263-4d20-a870-5f24a1a3764a" xsi:nil="true"/>
    <Contractant xmlns="1c100512-6263-4d20-a870-5f24a1a3764a" xsi:nil="true"/>
    <Fournisseur xmlns="1c100512-6263-4d20-a870-5f24a1a3764a" xsi:nil="true"/>
    <Ann_x00e9_efinanci_x00e8_re xmlns="1c100512-6263-4d20-a870-5f24a1a3764a" xsi:nil="true"/>
    <_x00c9_quipe xmlns="1c100512-6263-4d20-a870-5f24a1a3764a" xsi:nil="true"/>
    <Cote xmlns="1c100512-6263-4d20-a870-5f24a1a3764a" xsi:nil="true"/>
    <Traducteur_x002e_e xmlns="1c100512-6263-4d20-a870-5f24a1a3764a" xsi:nil="true"/>
    <Typededocument xmlns="1c100512-6263-4d20-a870-5f24a1a3764a" xsi:nil="true"/>
  </documentManagement>
</p:properties>
</file>

<file path=customXml/itemProps1.xml><?xml version="1.0" encoding="utf-8"?>
<ds:datastoreItem xmlns:ds="http://schemas.openxmlformats.org/officeDocument/2006/customXml" ds:itemID="{037EF223-6188-4EFC-B05D-51A3DCE4BE40}"/>
</file>

<file path=customXml/itemProps2.xml><?xml version="1.0" encoding="utf-8"?>
<ds:datastoreItem xmlns:ds="http://schemas.openxmlformats.org/officeDocument/2006/customXml" ds:itemID="{0B6DB9B1-AC58-4098-BA29-DBDC7B03A395}"/>
</file>

<file path=customXml/itemProps3.xml><?xml version="1.0" encoding="utf-8"?>
<ds:datastoreItem xmlns:ds="http://schemas.openxmlformats.org/officeDocument/2006/customXml" ds:itemID="{C8FB3EBB-BD2B-49FB-B79E-E8B3B2932C56}"/>
</file>

<file path=docProps/app.xml><?xml version="1.0" encoding="utf-8"?>
<Properties xmlns="http://schemas.openxmlformats.org/officeDocument/2006/extended-properties" xmlns:vt="http://schemas.openxmlformats.org/officeDocument/2006/docPropsVTypes">
  <Template/>
  <TotalTime>644</TotalTime>
  <Words>2431</Words>
  <Application>Microsoft Office PowerPoint</Application>
  <PresentationFormat>Affichage à l'écran (4:3)</PresentationFormat>
  <Paragraphs>354</Paragraphs>
  <Slides>28</Slides>
  <Notes>22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28</vt:i4>
      </vt:variant>
    </vt:vector>
  </HeadingPairs>
  <TitlesOfParts>
    <vt:vector size="36" baseType="lpstr">
      <vt:lpstr>Arial</vt:lpstr>
      <vt:lpstr>Arial Rounded MT Bold</vt:lpstr>
      <vt:lpstr>Calibri</vt:lpstr>
      <vt:lpstr>Calibri Light</vt:lpstr>
      <vt:lpstr>Verdana</vt:lpstr>
      <vt:lpstr>Wingdings</vt:lpstr>
      <vt:lpstr>Thème Office</vt:lpstr>
      <vt:lpstr>Métropolitain</vt:lpstr>
      <vt:lpstr>Bien trier nos déchets :  …Ça va ou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 trier déchets :  Ça va ou ?</dc:title>
  <dc:creator>Chloe Leduc</dc:creator>
  <cp:lastModifiedBy>Chloe Leduc</cp:lastModifiedBy>
  <cp:revision>73</cp:revision>
  <dcterms:created xsi:type="dcterms:W3CDTF">2019-08-29T17:25:02Z</dcterms:created>
  <dcterms:modified xsi:type="dcterms:W3CDTF">2019-09-05T16:32:28Z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0x010100F236311DA854B44595DF7EE133048D3F</vt:lpwstr>
  </property>
  <property fmtid="{D5CDD505-2E9C-101B-9397-08002B2CF9AE}" pid="3" name="Order">
    <vt:lpwstr>2558200.00000000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