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57" r:id="rId3"/>
    <p:sldId id="264" r:id="rId4"/>
    <p:sldId id="261" r:id="rId5"/>
    <p:sldId id="266" r:id="rId6"/>
    <p:sldId id="262" r:id="rId7"/>
    <p:sldId id="258" r:id="rId8"/>
    <p:sldId id="267" r:id="rId9"/>
    <p:sldId id="263" r:id="rId10"/>
    <p:sldId id="265" r:id="rId11"/>
    <p:sldId id="269" r:id="rId12"/>
    <p:sldId id="270" r:id="rId13"/>
    <p:sldId id="272" r:id="rId14"/>
    <p:sldId id="271" r:id="rId15"/>
    <p:sldId id="260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94" autoAdjust="0"/>
  </p:normalViewPr>
  <p:slideViewPr>
    <p:cSldViewPr snapToGrid="0">
      <p:cViewPr varScale="1">
        <p:scale>
          <a:sx n="110" d="100"/>
          <a:sy n="110" d="100"/>
        </p:scale>
        <p:origin x="10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C8689-7701-40A1-BFCA-999B9EB04520}" type="datetimeFigureOut">
              <a:rPr lang="fr-CA" smtClean="0"/>
              <a:t>2019-10-16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D6F5B-7379-4A52-B6BA-B7D94E2E883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068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72F1-AF22-445E-8FD1-A5C234A4A395}" type="datetime1">
              <a:rPr lang="fr-FR" smtClean="0"/>
              <a:t>16/10/2019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75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95B5-BCAB-43EF-B34D-7F24B5BFE6F0}" type="datetime1">
              <a:rPr lang="fr-FR" smtClean="0"/>
              <a:t>16/10/2019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31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2665-451E-499C-896D-1984023AB07A}" type="datetime1">
              <a:rPr lang="fr-FR" smtClean="0"/>
              <a:t>16/10/2019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26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B0E8-2737-45B9-A062-87C8DB957FCA}" type="datetime1">
              <a:rPr lang="fr-FR" smtClean="0"/>
              <a:t>16/10/2019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41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6375F-E885-49A3-9D3D-035E96DD1245}" type="datetime1">
              <a:rPr lang="fr-FR" smtClean="0"/>
              <a:t>16/10/2019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13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14C-D369-4552-A910-0BF579ED1384}" type="datetime1">
              <a:rPr lang="fr-FR" smtClean="0"/>
              <a:t>16/10/2019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3568-43C6-4D23-8FE0-A5E2A746EE70}" type="datetime1">
              <a:rPr lang="fr-FR" smtClean="0"/>
              <a:t>16/10/2019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66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5B4-89FE-4D59-A690-4ED379896BC8}" type="datetime1">
              <a:rPr lang="fr-FR" smtClean="0"/>
              <a:t>16/10/2019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12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F7D9E-8A9A-429A-A2AC-F0EB25FEE3D1}" type="datetime1">
              <a:rPr lang="fr-FR" smtClean="0"/>
              <a:t>16/10/2019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3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EE4B-3171-4FE4-A8FB-C2DED2940B92}" type="datetime1">
              <a:rPr lang="fr-FR" smtClean="0"/>
              <a:t>16/10/2019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8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3D2C-3B2D-4749-9A3E-8686F48F942B}" type="datetime1">
              <a:rPr lang="fr-FR" smtClean="0"/>
              <a:t>16/10/2019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Trousse pédagogique à la rescousse du territoire | IDDPNQL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CD4C-AC37-E748-9D38-69C834BE0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1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CDEBB0F4-365C-4746-B15A-F304E279A5CB}" type="datetimeFigureOut">
              <a:rPr lang="fr-CA" smtClean="0"/>
              <a:t>2019-10-16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BF197116-D1D9-463F-A0DC-815317D210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4037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erracycle.com/fr-CA/zero_waste_boxes/pens-pencils-and-markers-fr-ca" TargetMode="Externa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dribbble.com/shots/3729512-Jars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76457" y="1771084"/>
            <a:ext cx="4633797" cy="1933012"/>
          </a:xfrm>
        </p:spPr>
        <p:txBody>
          <a:bodyPr>
            <a:normAutofit/>
          </a:bodyPr>
          <a:lstStyle/>
          <a:p>
            <a:r>
              <a:rPr lang="fr-CA" sz="6000" dirty="0">
                <a:latin typeface="Arial Rounded MT Bold" panose="020F0704030504030204" pitchFamily="34" charset="0"/>
              </a:rPr>
              <a:t>Objectif zéro déchet!</a:t>
            </a:r>
            <a:endParaRPr lang="fr-CA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5090" y="4181774"/>
            <a:ext cx="4408366" cy="919720"/>
          </a:xfrm>
        </p:spPr>
        <p:txBody>
          <a:bodyPr/>
          <a:lstStyle/>
          <a:p>
            <a:pPr algn="l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Matériel informatif à l’intention des professeurs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l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24" y="395355"/>
            <a:ext cx="3413586" cy="59977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511285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TROUSSE PÉDAGOGIQUE À LA RESCOUSSE DU TERRITOIRE | IDDPNQL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247" y="131571"/>
            <a:ext cx="737610" cy="872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0" y="3840884"/>
            <a:ext cx="1091597" cy="9522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03"/>
          <a:stretch/>
        </p:blipFill>
        <p:spPr>
          <a:xfrm rot="699764">
            <a:off x="450004" y="4992834"/>
            <a:ext cx="985620" cy="162458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6418">
            <a:off x="351133" y="272456"/>
            <a:ext cx="423673" cy="8351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4568">
            <a:off x="3427153" y="5423445"/>
            <a:ext cx="548641" cy="82905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886">
            <a:off x="7755717" y="5109078"/>
            <a:ext cx="1265076" cy="186845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5392">
            <a:off x="3343606" y="262330"/>
            <a:ext cx="1804573" cy="25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252596"/>
            <a:ext cx="8451272" cy="92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Le zéro déchet… en classe !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932" y="1425615"/>
            <a:ext cx="82261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dirty="0">
                <a:solidFill>
                  <a:srgbClr val="000000"/>
                </a:solidFill>
              </a:rPr>
              <a:t>Le </a:t>
            </a:r>
            <a:r>
              <a:rPr lang="fr-CA" b="1" dirty="0">
                <a:solidFill>
                  <a:srgbClr val="FFC000"/>
                </a:solidFill>
              </a:rPr>
              <a:t>défi #2 </a:t>
            </a:r>
            <a:r>
              <a:rPr lang="fr-CA" dirty="0">
                <a:solidFill>
                  <a:srgbClr val="000000"/>
                </a:solidFill>
              </a:rPr>
              <a:t>sur le «</a:t>
            </a:r>
            <a:r>
              <a:rPr lang="fr-CA" b="1" dirty="0">
                <a:solidFill>
                  <a:srgbClr val="FFC000"/>
                </a:solidFill>
              </a:rPr>
              <a:t> Zéro déchet</a:t>
            </a:r>
            <a:r>
              <a:rPr lang="fr-CA" dirty="0">
                <a:solidFill>
                  <a:srgbClr val="000000"/>
                </a:solidFill>
              </a:rPr>
              <a:t> » consiste à </a:t>
            </a:r>
            <a:r>
              <a:rPr lang="fr-CA" b="1" dirty="0">
                <a:solidFill>
                  <a:srgbClr val="FFC000"/>
                </a:solidFill>
              </a:rPr>
              <a:t>réduire</a:t>
            </a:r>
            <a:r>
              <a:rPr lang="fr-CA" dirty="0">
                <a:solidFill>
                  <a:srgbClr val="000000"/>
                </a:solidFill>
              </a:rPr>
              <a:t> la quantité de matières résiduelles retrouvées dans les poubelles de la classe.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dirty="0">
                <a:solidFill>
                  <a:srgbClr val="000000"/>
                </a:solidFill>
              </a:rPr>
              <a:t>Après avoir récolté et pesé </a:t>
            </a:r>
            <a:r>
              <a:rPr lang="fr-CA">
                <a:solidFill>
                  <a:srgbClr val="000000"/>
                </a:solidFill>
              </a:rPr>
              <a:t>les déchets </a:t>
            </a:r>
            <a:r>
              <a:rPr lang="fr-CA" dirty="0">
                <a:solidFill>
                  <a:srgbClr val="000000"/>
                </a:solidFill>
              </a:rPr>
              <a:t>en classe, analysez ce que vous avez créé. De quel type de déchets s'agissait-il ? L'épicerie ? De la nourriture ? De l’emballage ? Pensez à la façon dont vous pourriez réduire la quantité de déchets.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0" y="3487658"/>
            <a:ext cx="4048125" cy="3370342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4572000" y="3487658"/>
            <a:ext cx="3686175" cy="2077953"/>
          </a:xfrm>
          <a:prstGeom prst="wedgeRoundRectCallout">
            <a:avLst>
              <a:gd name="adj1" fmla="val -63664"/>
              <a:gd name="adj2" fmla="val -6554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dirty="0">
                <a:solidFill>
                  <a:srgbClr val="000000"/>
                </a:solidFill>
              </a:rPr>
              <a:t>Mais que peut-on concrètement faire afin de réduire nos déchets produits </a:t>
            </a:r>
            <a:r>
              <a:rPr lang="fr-CA" b="1" dirty="0">
                <a:solidFill>
                  <a:srgbClr val="FFC000"/>
                </a:solidFill>
              </a:rPr>
              <a:t>en classe </a:t>
            </a:r>
            <a:r>
              <a:rPr lang="fr-CA" dirty="0">
                <a:solidFill>
                  <a:srgbClr val="000000"/>
                </a:solidFill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dirty="0">
                <a:solidFill>
                  <a:srgbClr val="000000"/>
                </a:solidFill>
              </a:rPr>
              <a:t>Nous avons quelques idées pour vous !</a:t>
            </a:r>
          </a:p>
        </p:txBody>
      </p:sp>
    </p:spTree>
    <p:extLst>
      <p:ext uri="{BB962C8B-B14F-4D97-AF65-F5344CB8AC3E}">
        <p14:creationId xmlns:p14="http://schemas.microsoft.com/office/powerpoint/2010/main" val="28471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252596"/>
            <a:ext cx="8451272" cy="92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Le zéro déchet… en classe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628775"/>
            <a:ext cx="2850356" cy="42672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1968103" y="4942753"/>
            <a:ext cx="2108597" cy="13570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Un bac à papiers brouillons pour réutiliser ce qui n’est utilisé que d’un côté ! </a:t>
            </a:r>
          </a:p>
        </p:txBody>
      </p:sp>
      <p:pic>
        <p:nvPicPr>
          <p:cNvPr id="6146" name="Picture 2" descr="https://zerowasteclassroomdotorg.files.wordpress.com/2019/04/image.png?w=820&amp;h=312&amp;cro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055875"/>
            <a:ext cx="4942251" cy="188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5039040" y="1113853"/>
            <a:ext cx="3027219" cy="123374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Du matériel de nettoyage réutilisable (chiffons et produits rechargeables ou faits maison et non toxiques).</a:t>
            </a:r>
          </a:p>
        </p:txBody>
      </p:sp>
      <p:pic>
        <p:nvPicPr>
          <p:cNvPr id="6152" name="Picture 8" descr="RÃ©sultats de recherche d'images pour Â«Â station de tri dÃ©chetÂ 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32" y="4459912"/>
            <a:ext cx="2347325" cy="23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à coins arrondis 13"/>
          <p:cNvSpPr/>
          <p:nvPr/>
        </p:nvSpPr>
        <p:spPr>
          <a:xfrm>
            <a:off x="4231798" y="4261490"/>
            <a:ext cx="2680651" cy="16344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Si ce n’est déjà le cas, manifestez votre intérêt à la direction afin d’avoir des stations de tri (recyclage et compostage) dans l’école</a:t>
            </a:r>
          </a:p>
        </p:txBody>
      </p:sp>
    </p:spTree>
    <p:extLst>
      <p:ext uri="{BB962C8B-B14F-4D97-AF65-F5344CB8AC3E}">
        <p14:creationId xmlns:p14="http://schemas.microsoft.com/office/powerpoint/2010/main" val="9486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252596"/>
            <a:ext cx="8451272" cy="92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Le zéro déchet… en classe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59" y="3875450"/>
            <a:ext cx="2692111" cy="26694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691" y="1243013"/>
            <a:ext cx="3128309" cy="2319338"/>
          </a:xfrm>
          <a:prstGeom prst="rect">
            <a:avLst/>
          </a:prstGeom>
        </p:spPr>
      </p:pic>
      <p:pic>
        <p:nvPicPr>
          <p:cNvPr id="5124" name="Picture 4" descr="https://suffusedsupper.files.wordpress.com/2018/05/img_9530.jpg?w=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243013"/>
            <a:ext cx="3552825" cy="47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5591281" y="4990307"/>
            <a:ext cx="2552700" cy="14287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Demandez à votre école une boîte </a:t>
            </a:r>
            <a:r>
              <a:rPr lang="fr-CA" sz="1600" dirty="0" err="1">
                <a:solidFill>
                  <a:schemeClr val="accent1"/>
                </a:solidFill>
              </a:rPr>
              <a:t>TerraCycle</a:t>
            </a:r>
            <a:r>
              <a:rPr lang="fr-CA" sz="1600" dirty="0">
                <a:solidFill>
                  <a:schemeClr val="accent1"/>
                </a:solidFill>
              </a:rPr>
              <a:t> pour la récupération des crayons : </a:t>
            </a:r>
            <a:r>
              <a:rPr lang="fr-CA" sz="1600" dirty="0">
                <a:solidFill>
                  <a:schemeClr val="accent1"/>
                </a:solidFill>
                <a:hlinkClick r:id="rId5"/>
              </a:rPr>
              <a:t>ici</a:t>
            </a:r>
            <a:r>
              <a:rPr lang="fr-CA" sz="16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552450" y="1080443"/>
            <a:ext cx="1616673" cy="12216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Créer son propre colorant pour de futurs bricolages !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288217" y="3724921"/>
            <a:ext cx="2426658" cy="148525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Dans les projets de bricolage et d’art, inclure le plus possible des matières recyclées.</a:t>
            </a:r>
          </a:p>
        </p:txBody>
      </p:sp>
    </p:spTree>
    <p:extLst>
      <p:ext uri="{BB962C8B-B14F-4D97-AF65-F5344CB8AC3E}">
        <p14:creationId xmlns:p14="http://schemas.microsoft.com/office/powerpoint/2010/main" val="3103362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252596"/>
            <a:ext cx="8451272" cy="92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Le zéro déchet… en classe !</a:t>
            </a:r>
          </a:p>
        </p:txBody>
      </p:sp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0" y="1614893"/>
            <a:ext cx="2422798" cy="24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346364" y="819151"/>
            <a:ext cx="1939635" cy="26098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Réutiliser des petits contenant de colle liquide et les remplir lorsqu’il sont vides (à partir d’un gros format).</a:t>
            </a:r>
          </a:p>
          <a:p>
            <a:pPr algn="ctr"/>
            <a:endParaRPr lang="fr-CA" sz="1600" dirty="0">
              <a:solidFill>
                <a:schemeClr val="accent1"/>
              </a:solidFill>
            </a:endParaRPr>
          </a:p>
          <a:p>
            <a:pPr algn="ctr"/>
            <a:endParaRPr lang="fr-CA" sz="1600" dirty="0">
              <a:solidFill>
                <a:schemeClr val="accent1"/>
              </a:solidFill>
            </a:endParaRPr>
          </a:p>
        </p:txBody>
      </p:sp>
      <p:pic>
        <p:nvPicPr>
          <p:cNvPr id="9220" name="Picture 4" descr="RÃ©sultats de recherche d'images pour Â«Â zero waste teacherÂ Â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10087" r="7619" b="3433"/>
          <a:stretch/>
        </p:blipFill>
        <p:spPr bwMode="auto">
          <a:xfrm>
            <a:off x="5230253" y="2124076"/>
            <a:ext cx="3762049" cy="27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5580348" y="990600"/>
            <a:ext cx="3079463" cy="12775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Noter la performance des classes (défi #2) en inscrivant le poids des déchets.</a:t>
            </a:r>
          </a:p>
        </p:txBody>
      </p:sp>
      <p:pic>
        <p:nvPicPr>
          <p:cNvPr id="9224" name="Picture 8" descr="RÃ©sultats de recherche d'images pour Â«Â school glue pngÂ 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7" y="2635990"/>
            <a:ext cx="2203167" cy="20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e plus en plus d'Ã©coles ontariennes organisent des lunchs sans dÃ©chet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58" y="4732825"/>
            <a:ext cx="3514442" cy="19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3690521" y="5162567"/>
            <a:ext cx="3079463" cy="12775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>
                <a:solidFill>
                  <a:schemeClr val="accent1"/>
                </a:solidFill>
              </a:rPr>
              <a:t>Inviter les élèves à faire, lors du défi #2, une journée « lunch zéro déchet » ! </a:t>
            </a:r>
          </a:p>
        </p:txBody>
      </p:sp>
    </p:spTree>
    <p:extLst>
      <p:ext uri="{BB962C8B-B14F-4D97-AF65-F5344CB8AC3E}">
        <p14:creationId xmlns:p14="http://schemas.microsoft.com/office/powerpoint/2010/main" val="254144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432481"/>
            <a:ext cx="8451272" cy="5606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Le zéro déchet, tout un processus !</a:t>
            </a:r>
          </a:p>
        </p:txBody>
      </p:sp>
      <p:pic>
        <p:nvPicPr>
          <p:cNvPr id="8194" name="Picture 2" descr="https://lh6.googleusercontent.com/P374hlk1NaIefQISsZU63RjdV5QpEakZfc4Es01r4CYxQKdBVlgmmDGxj2zZU72B1PlF5e5h6CG8ivzD7Uot-e2AU2krVHa3i63kO5HydM_ccxyITG_qyg6qDNizS7i50ta6lIIlYf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715767"/>
            <a:ext cx="42164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49800" y="4883148"/>
            <a:ext cx="421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mois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déchets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après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avoir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réalisé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défi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Zéro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déchets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” avec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ses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étudiants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Rebecca </a:t>
            </a:r>
            <a:r>
              <a:rPr lang="en-US" sz="1400" i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Newburn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endParaRPr lang="fr-CA" sz="1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14301" y="1649091"/>
            <a:ext cx="4457699" cy="3884933"/>
          </a:xfrm>
          <a:prstGeom prst="wedgeRoundRectCallout">
            <a:avLst>
              <a:gd name="adj1" fmla="val -1615"/>
              <a:gd name="adj2" fmla="val 59815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accent1"/>
                </a:solidFill>
              </a:rPr>
              <a:t>Le zéro déchet est un </a:t>
            </a:r>
            <a:r>
              <a:rPr lang="fr-CA" sz="1600" b="1" dirty="0">
                <a:solidFill>
                  <a:srgbClr val="F2BB18"/>
                </a:solidFill>
              </a:rPr>
              <a:t>monde sans fonds</a:t>
            </a:r>
            <a:r>
              <a:rPr lang="fr-CA" sz="1600" dirty="0">
                <a:solidFill>
                  <a:schemeClr val="accent1"/>
                </a:solidFill>
              </a:rPr>
              <a:t>… On a jamais complètement terminé, car on peut toujours faire quelque chose de plus 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accent1"/>
                </a:solidFill>
              </a:rPr>
              <a:t>Rappelez-vous que l’objectif n’est pas d’être parfait. Ajoutez un petit changement de plus chaque fois que vous et votre classe êtes prêts.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1600" dirty="0">
                <a:solidFill>
                  <a:schemeClr val="accent1"/>
                </a:solidFill>
              </a:rPr>
              <a:t>C’est tout un cheminement, et chaque geste, (même petit) compte. Au fond… un objet ne devient déchet que si on le décide.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1600" b="1" dirty="0">
                <a:solidFill>
                  <a:srgbClr val="F2BB18"/>
                </a:solidFill>
              </a:rPr>
              <a:t>Agir aujourd'hui, c'est aussi s'occuper de préserver la planète de demain 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/>
          <a:stretch/>
        </p:blipFill>
        <p:spPr>
          <a:xfrm>
            <a:off x="3495567" y="4500511"/>
            <a:ext cx="1809858" cy="23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6"/>
          <a:stretch/>
        </p:blipFill>
        <p:spPr>
          <a:xfrm flipH="1">
            <a:off x="-45721" y="-58783"/>
            <a:ext cx="9235441" cy="6975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33018" y="443207"/>
            <a:ext cx="6372582" cy="7266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chemeClr val="accent6"/>
                </a:solidFill>
              </a:rPr>
              <a:t>Bien trier, pour commencer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33018" y="1386308"/>
            <a:ext cx="5964654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CA" dirty="0">
                <a:solidFill>
                  <a:schemeClr val="accent1">
                    <a:lumMod val="75000"/>
                  </a:schemeClr>
                </a:solidFill>
              </a:rPr>
              <a:t>La démarche zéro déchet a pour but de réduire la production de déchets à la source, pour minimiser notre impact sur l’environnement.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CA" dirty="0">
                <a:solidFill>
                  <a:schemeClr val="accent1">
                    <a:lumMod val="75000"/>
                  </a:schemeClr>
                </a:solidFill>
              </a:rPr>
              <a:t>Le défi #2 permet aux élèves de prendre connaissance de la quantité de déchets qui est générée avant et après le défi. Comme quoi les petits gestes font réellement une différence !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CA" dirty="0">
                <a:solidFill>
                  <a:schemeClr val="accent1">
                    <a:lumMod val="75000"/>
                  </a:schemeClr>
                </a:solidFill>
              </a:rPr>
              <a:t>Les autres défis de la </a:t>
            </a:r>
            <a:r>
              <a:rPr lang="fr-CA" i="1" dirty="0">
                <a:solidFill>
                  <a:schemeClr val="accent1">
                    <a:lumMod val="75000"/>
                  </a:schemeClr>
                </a:solidFill>
              </a:rPr>
              <a:t>Trousse pédagogique </a:t>
            </a:r>
            <a:r>
              <a:rPr lang="fr-CA" dirty="0">
                <a:solidFill>
                  <a:schemeClr val="accent1">
                    <a:lumMod val="75000"/>
                  </a:schemeClr>
                </a:solidFill>
              </a:rPr>
              <a:t>vous équipent aussi à régler le problème de nos déchets à la source : dans notre façon de consommer et dans notre façon de gérer nos déchets.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"/>
            </a:pPr>
            <a:r>
              <a:rPr lang="fr-CA" sz="1600" b="1" dirty="0">
                <a:solidFill>
                  <a:schemeClr val="accent1">
                    <a:lumMod val="75000"/>
                  </a:schemeClr>
                </a:solidFill>
              </a:rPr>
              <a:t>Défi 1 : </a:t>
            </a:r>
            <a:r>
              <a:rPr lang="fr-CA" sz="1600" dirty="0">
                <a:solidFill>
                  <a:schemeClr val="accent1">
                    <a:lumMod val="75000"/>
                  </a:schemeClr>
                </a:solidFill>
              </a:rPr>
              <a:t>Bien trier nos déchets : ça va où ?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"/>
            </a:pPr>
            <a:r>
              <a:rPr lang="fr-CA" sz="1600" b="1" dirty="0">
                <a:solidFill>
                  <a:schemeClr val="accent1">
                    <a:lumMod val="75000"/>
                  </a:schemeClr>
                </a:solidFill>
              </a:rPr>
              <a:t>Défi 2 : </a:t>
            </a:r>
            <a:r>
              <a:rPr lang="fr-CA" sz="1600" dirty="0">
                <a:solidFill>
                  <a:schemeClr val="accent1">
                    <a:lumMod val="75000"/>
                  </a:schemeClr>
                </a:solidFill>
              </a:rPr>
              <a:t>Le zéro déchet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"/>
            </a:pPr>
            <a:r>
              <a:rPr lang="fr-CA" sz="1600" b="1" dirty="0">
                <a:solidFill>
                  <a:schemeClr val="accent1">
                    <a:lumMod val="75000"/>
                  </a:schemeClr>
                </a:solidFill>
              </a:rPr>
              <a:t>Défi 3 : </a:t>
            </a:r>
            <a:r>
              <a:rPr lang="fr-CA" sz="1600" dirty="0">
                <a:solidFill>
                  <a:schemeClr val="accent1">
                    <a:lumMod val="75000"/>
                  </a:schemeClr>
                </a:solidFill>
              </a:rPr>
              <a:t>Les Résidus Domestiques Dangereux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"/>
            </a:pPr>
            <a:r>
              <a:rPr lang="fr-CA" sz="1600" b="1" dirty="0">
                <a:solidFill>
                  <a:schemeClr val="accent1">
                    <a:lumMod val="75000"/>
                  </a:schemeClr>
                </a:solidFill>
              </a:rPr>
              <a:t>Défi 4 : </a:t>
            </a:r>
            <a:r>
              <a:rPr lang="fr-CA" sz="1600" dirty="0">
                <a:solidFill>
                  <a:schemeClr val="accent1">
                    <a:lumMod val="75000"/>
                  </a:schemeClr>
                </a:solidFill>
              </a:rPr>
              <a:t>Le compostage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"/>
            </a:pPr>
            <a:r>
              <a:rPr lang="fr-CA" sz="1600" b="1" dirty="0">
                <a:solidFill>
                  <a:schemeClr val="accent1">
                    <a:lumMod val="75000"/>
                  </a:schemeClr>
                </a:solidFill>
              </a:rPr>
              <a:t>Défi 5 : </a:t>
            </a:r>
            <a:r>
              <a:rPr lang="fr-CA" sz="1600" dirty="0">
                <a:solidFill>
                  <a:schemeClr val="accent1">
                    <a:lumMod val="75000"/>
                  </a:schemeClr>
                </a:solidFill>
              </a:rPr>
              <a:t>Comprendre nos déchets : mon empreinte écologique</a:t>
            </a:r>
          </a:p>
        </p:txBody>
      </p:sp>
    </p:spTree>
    <p:extLst>
      <p:ext uri="{BB962C8B-B14F-4D97-AF65-F5344CB8AC3E}">
        <p14:creationId xmlns:p14="http://schemas.microsoft.com/office/powerpoint/2010/main" val="320111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6"/>
          <a:stretch/>
        </p:blipFill>
        <p:spPr>
          <a:xfrm flipH="1">
            <a:off x="-45721" y="-58783"/>
            <a:ext cx="9235441" cy="697556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80851" y="324675"/>
            <a:ext cx="8234499" cy="711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chemeClr val="accent6"/>
                </a:solidFill>
              </a:rPr>
              <a:t>Un mot pour le professeur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82" y="1251857"/>
            <a:ext cx="5950132" cy="393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200"/>
              </a:spcBef>
              <a:spcAft>
                <a:spcPts val="600"/>
              </a:spcAft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Cette présentation a été conçue pour offrir du bagage informatif supplémentaire au professeur avant de commencer les activités des défis de la </a:t>
            </a:r>
            <a:r>
              <a:rPr lang="fr-CA" sz="1600" i="1" dirty="0">
                <a:solidFill>
                  <a:schemeClr val="accent6"/>
                </a:solidFill>
                <a:latin typeface="+mj-lt"/>
              </a:rPr>
              <a:t>Trousse pédagogique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. </a:t>
            </a:r>
          </a:p>
          <a:p>
            <a:pPr marL="742950" lvl="1" indent="-285750" defTabSz="9144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"/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À utiliser comme un guide de référence pour pouvoir approfondir les thématiques des défis abordés dans la </a:t>
            </a:r>
            <a:r>
              <a:rPr lang="fr-CA" sz="1600" i="1" dirty="0">
                <a:solidFill>
                  <a:schemeClr val="accent6"/>
                </a:solidFill>
                <a:latin typeface="+mj-lt"/>
              </a:rPr>
              <a:t>Trousse pédagogique</a:t>
            </a:r>
            <a:endParaRPr lang="fr-CA" sz="1600" dirty="0">
              <a:solidFill>
                <a:schemeClr val="accent6"/>
              </a:solidFill>
              <a:latin typeface="+mj-lt"/>
            </a:endParaRPr>
          </a:p>
          <a:p>
            <a:pPr marL="742950" lvl="1" indent="-285750" defTabSz="9144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"/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La présentation PowerPoint est conçue spécifiquement pour les </a:t>
            </a:r>
            <a:r>
              <a:rPr lang="fr-CA" sz="1600" dirty="0" err="1">
                <a:solidFill>
                  <a:schemeClr val="accent6"/>
                </a:solidFill>
                <a:latin typeface="+mj-lt"/>
              </a:rPr>
              <a:t>professeur.e.s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, mais elle peut être utilisée sans problème, en tout ou en partie, comme support visuel avec les élèves </a:t>
            </a:r>
          </a:p>
          <a:p>
            <a:pPr marL="742950" lvl="1" indent="-285750" defTabSz="9144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"/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Structure de la présentation</a:t>
            </a:r>
          </a:p>
          <a:p>
            <a:pPr marL="1257300" lvl="2" indent="-342900" defTabSz="9144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Le zéro déchet</a:t>
            </a:r>
          </a:p>
          <a:p>
            <a:pPr marL="1257300" lvl="2" indent="-342900" defTabSz="9144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  <a:defRPr/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Le défi… en classe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562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0" t="8572" r="150" b="43947"/>
          <a:stretch/>
        </p:blipFill>
        <p:spPr>
          <a:xfrm>
            <a:off x="-3" y="1305057"/>
            <a:ext cx="9144001" cy="2894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324675"/>
            <a:ext cx="9143999" cy="711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dirty="0">
                <a:solidFill>
                  <a:schemeClr val="accent6"/>
                </a:solidFill>
              </a:rPr>
              <a:t>Rappel : comprendre nos déchets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00601" y="4468249"/>
            <a:ext cx="69427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Avant d’entrer dans le </a:t>
            </a:r>
            <a:r>
              <a:rPr lang="fr-CA" b="1" dirty="0">
                <a:solidFill>
                  <a:srgbClr val="F2BB18"/>
                </a:solidFill>
              </a:rPr>
              <a:t>zéro déchet</a:t>
            </a:r>
            <a:r>
              <a:rPr lang="fr-CA" dirty="0">
                <a:solidFill>
                  <a:schemeClr val="accent1"/>
                </a:solidFill>
              </a:rPr>
              <a:t>, il faut évidemment comprendre pourquoi notre production de matières résiduelles est problématique. </a:t>
            </a:r>
          </a:p>
          <a:p>
            <a:pPr>
              <a:spcBef>
                <a:spcPts val="600"/>
              </a:spcBef>
            </a:pPr>
            <a:endParaRPr lang="fr-CA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Pour ce faire, nous vous invitons à voir ou revoir la présentation : </a:t>
            </a:r>
          </a:p>
          <a:p>
            <a:pPr>
              <a:spcBef>
                <a:spcPts val="600"/>
              </a:spcBef>
            </a:pPr>
            <a:r>
              <a:rPr lang="fr-CA" i="1" dirty="0">
                <a:solidFill>
                  <a:srgbClr val="F2BB18"/>
                </a:solidFill>
              </a:rPr>
              <a:t>0. Comprendre nos déchets.pptx</a:t>
            </a:r>
          </a:p>
        </p:txBody>
      </p:sp>
    </p:spTree>
    <p:extLst>
      <p:ext uri="{BB962C8B-B14F-4D97-AF65-F5344CB8AC3E}">
        <p14:creationId xmlns:p14="http://schemas.microsoft.com/office/powerpoint/2010/main" val="289732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Ã©sultats de recherche d'images pour Â«Â zero waste illustrationÂ Â»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b="17628"/>
          <a:stretch/>
        </p:blipFill>
        <p:spPr bwMode="auto">
          <a:xfrm>
            <a:off x="27501" y="3289662"/>
            <a:ext cx="4418706" cy="35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0" y="324675"/>
            <a:ext cx="9143999" cy="711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dirty="0">
                <a:solidFill>
                  <a:schemeClr val="accent6"/>
                </a:solidFill>
              </a:rPr>
              <a:t>Le zéro déchet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00601" y="1264412"/>
            <a:ext cx="694279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Le </a:t>
            </a:r>
            <a:r>
              <a:rPr lang="fr-CA" b="1" dirty="0">
                <a:solidFill>
                  <a:srgbClr val="F2BB18"/>
                </a:solidFill>
              </a:rPr>
              <a:t>zéro déchet </a:t>
            </a:r>
            <a:r>
              <a:rPr lang="fr-CA" dirty="0">
                <a:solidFill>
                  <a:schemeClr val="accent1"/>
                </a:solidFill>
              </a:rPr>
              <a:t>est un mouvement qui existe depuis le début des années 2000 seulement, en réponse à la quantité </a:t>
            </a:r>
            <a:r>
              <a:rPr lang="fr-CA" b="1" dirty="0">
                <a:solidFill>
                  <a:srgbClr val="F2BB18"/>
                </a:solidFill>
              </a:rPr>
              <a:t>phénoménale</a:t>
            </a:r>
            <a:r>
              <a:rPr lang="fr-CA" dirty="0">
                <a:solidFill>
                  <a:schemeClr val="accent1"/>
                </a:solidFill>
              </a:rPr>
              <a:t> de déchets et de pollutions produites par notre société. 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Le </a:t>
            </a:r>
            <a:r>
              <a:rPr lang="fr-CA" i="1" dirty="0">
                <a:solidFill>
                  <a:schemeClr val="accent1"/>
                </a:solidFill>
              </a:rPr>
              <a:t>zéro déchet</a:t>
            </a:r>
            <a:r>
              <a:rPr lang="fr-CA" dirty="0">
                <a:solidFill>
                  <a:schemeClr val="accent1"/>
                </a:solidFill>
              </a:rPr>
              <a:t> propose d’aller </a:t>
            </a:r>
            <a:r>
              <a:rPr lang="fr-CA" b="1" dirty="0">
                <a:solidFill>
                  <a:srgbClr val="F2BB18"/>
                </a:solidFill>
              </a:rPr>
              <a:t>plus loin encore </a:t>
            </a:r>
            <a:r>
              <a:rPr lang="fr-CA" dirty="0">
                <a:solidFill>
                  <a:schemeClr val="accent1"/>
                </a:solidFill>
              </a:rPr>
              <a:t>que de simplement </a:t>
            </a:r>
            <a:r>
              <a:rPr lang="fr-CA" b="1" dirty="0">
                <a:solidFill>
                  <a:srgbClr val="F2BB18"/>
                </a:solidFill>
              </a:rPr>
              <a:t>bien trier </a:t>
            </a:r>
            <a:r>
              <a:rPr lang="fr-CA" dirty="0">
                <a:solidFill>
                  <a:schemeClr val="accent1"/>
                </a:solidFill>
              </a:rPr>
              <a:t>les matières que l’on consomme. 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Il propose de </a:t>
            </a:r>
            <a:r>
              <a:rPr lang="fr-CA" b="1" dirty="0">
                <a:solidFill>
                  <a:srgbClr val="F2BB18"/>
                </a:solidFill>
              </a:rPr>
              <a:t>consommer différemment</a:t>
            </a:r>
            <a:r>
              <a:rPr lang="fr-CA" dirty="0">
                <a:solidFill>
                  <a:schemeClr val="accent1"/>
                </a:solidFill>
              </a:rPr>
              <a:t>, d’adapter mode de vie aux réalités environnementales dans lesquelles nous vivons. 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En tant qu’étudiant, en tant que parent ou enseignant, on peut tous faire un petit quelque chose !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7938" y="4520024"/>
            <a:ext cx="426261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« Nous n'avons pas besoin d'être une </a:t>
            </a:r>
            <a:r>
              <a:rPr lang="fr-CA" sz="2000" dirty="0">
                <a:solidFill>
                  <a:srgbClr val="F2BB18"/>
                </a:solidFill>
                <a:latin typeface="Arial Rounded MT Bold" panose="020F0704030504030204" pitchFamily="34" charset="0"/>
              </a:rPr>
              <a:t>poignée</a:t>
            </a:r>
            <a:r>
              <a:rPr lang="fr-CA" sz="20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 de gens à pratiquer le zéro déchet à la </a:t>
            </a:r>
            <a:r>
              <a:rPr lang="fr-CA" sz="2000" dirty="0">
                <a:solidFill>
                  <a:srgbClr val="F2BB18"/>
                </a:solidFill>
                <a:latin typeface="Arial Rounded MT Bold" panose="020F0704030504030204" pitchFamily="34" charset="0"/>
              </a:rPr>
              <a:t>perfection</a:t>
            </a:r>
            <a:r>
              <a:rPr lang="fr-CA" sz="20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… nous avons besoin d’être des </a:t>
            </a:r>
            <a:r>
              <a:rPr lang="fr-CA" sz="2000" dirty="0">
                <a:solidFill>
                  <a:srgbClr val="F2BB18"/>
                </a:solidFill>
                <a:latin typeface="Arial Rounded MT Bold" panose="020F0704030504030204" pitchFamily="34" charset="0"/>
              </a:rPr>
              <a:t>millions</a:t>
            </a:r>
            <a:r>
              <a:rPr lang="fr-CA" sz="20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 à le pratiquer de façon </a:t>
            </a:r>
            <a:r>
              <a:rPr lang="fr-CA" sz="2000" dirty="0">
                <a:solidFill>
                  <a:srgbClr val="F2BB18"/>
                </a:solidFill>
                <a:latin typeface="Arial Rounded MT Bold" panose="020F0704030504030204" pitchFamily="34" charset="0"/>
              </a:rPr>
              <a:t>imparfaite </a:t>
            </a:r>
            <a:r>
              <a:rPr lang="fr-CA" sz="20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! »</a:t>
            </a:r>
          </a:p>
          <a:p>
            <a:pPr algn="r"/>
            <a:r>
              <a:rPr lang="fr-CA" sz="1400" dirty="0">
                <a:solidFill>
                  <a:srgbClr val="1C1E21"/>
                </a:solidFill>
                <a:latin typeface="Arial Rounded MT Bold" panose="020F0704030504030204" pitchFamily="34" charset="0"/>
              </a:rPr>
              <a:t>- Anne-Marie Bonneau</a:t>
            </a:r>
            <a:endParaRPr lang="fr-CA" sz="1400" dirty="0">
              <a:latin typeface="Arial Rounded MT Bold" panose="020F0704030504030204" pitchFamily="34" charset="0"/>
            </a:endParaRPr>
          </a:p>
        </p:txBody>
      </p:sp>
      <p:pic>
        <p:nvPicPr>
          <p:cNvPr id="2054" name="Picture 6" descr="RÃ©sultats de recherche d'images pour Â«Â line of peopleÂ Â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45" y="4130613"/>
            <a:ext cx="3004377" cy="27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0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324675"/>
            <a:ext cx="9143999" cy="711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dirty="0">
                <a:solidFill>
                  <a:schemeClr val="accent6"/>
                </a:solidFill>
              </a:rPr>
              <a:t>Le zéro déchet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323805" y="1514694"/>
            <a:ext cx="4506687" cy="516042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b="1" dirty="0">
                <a:solidFill>
                  <a:srgbClr val="FFC000"/>
                </a:solidFill>
              </a:rPr>
              <a:t>Une vision claire 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fr-CA" dirty="0"/>
              <a:t> Un futur sans déchets et produits toxiques.</a:t>
            </a:r>
            <a:endParaRPr lang="fr-CA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b="1" dirty="0">
                <a:solidFill>
                  <a:srgbClr val="FFC000"/>
                </a:solidFill>
              </a:rPr>
              <a:t>Pourquoi ?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dirty="0"/>
              <a:t>Parce que les déchets augmentent la pression sur l’environnement et posent un risque pour la vitalité de nos communautés. </a:t>
            </a:r>
            <a:endParaRPr lang="fr-CA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CA" b="1" dirty="0">
                <a:solidFill>
                  <a:srgbClr val="FFC000"/>
                </a:solidFill>
              </a:rPr>
              <a:t>Les objectifs 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fr-CA" b="1" dirty="0"/>
              <a:t> Zéro </a:t>
            </a:r>
            <a:r>
              <a:rPr lang="fr-CA" dirty="0"/>
              <a:t>déchets produits par les individus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fr-CA" b="1" dirty="0"/>
              <a:t> Aucun </a:t>
            </a:r>
            <a:r>
              <a:rPr lang="fr-CA" dirty="0"/>
              <a:t>gaspillage des ressources (énergie, matérielles et humaines)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fr-CA" dirty="0"/>
              <a:t> </a:t>
            </a:r>
            <a:r>
              <a:rPr lang="fr-CA" b="1" dirty="0"/>
              <a:t>Zéro </a:t>
            </a:r>
            <a:r>
              <a:rPr lang="fr-CA" dirty="0"/>
              <a:t>déchets et émission de pollution dans le milieu de la production et de la transformation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›"/>
            </a:pPr>
            <a:r>
              <a:rPr lang="fr-CA" b="1" dirty="0"/>
              <a:t>Aucune</a:t>
            </a:r>
            <a:r>
              <a:rPr lang="fr-CA" dirty="0"/>
              <a:t> utilisation de produits toxiques (dans les procédés et produits)</a:t>
            </a:r>
          </a:p>
        </p:txBody>
      </p:sp>
      <p:pic>
        <p:nvPicPr>
          <p:cNvPr id="3082" name="Picture 10" descr="RÃ©sultats de recherche d'images pour Â«Â zero waste lunchÂ Â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6" y="1599003"/>
            <a:ext cx="2961322" cy="29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59" y="4389120"/>
            <a:ext cx="2261062" cy="2926080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2050499" y="4367648"/>
            <a:ext cx="1959798" cy="842554"/>
          </a:xfrm>
          <a:prstGeom prst="wedgeRoundRectCallout">
            <a:avLst>
              <a:gd name="adj1" fmla="val -78631"/>
              <a:gd name="adj2" fmla="val 32012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fr-CA" sz="1400" dirty="0">
                <a:solidFill>
                  <a:schemeClr val="accent6"/>
                </a:solidFill>
                <a:latin typeface="+mj-lt"/>
              </a:rPr>
              <a:t>Faire un lunch </a:t>
            </a:r>
            <a:r>
              <a:rPr lang="fr-CA" sz="1400" b="1" dirty="0">
                <a:solidFill>
                  <a:srgbClr val="FFC000"/>
                </a:solidFill>
                <a:latin typeface="+mj-lt"/>
              </a:rPr>
              <a:t>zéro déchet</a:t>
            </a:r>
            <a:r>
              <a:rPr lang="fr-CA" sz="1400" dirty="0">
                <a:solidFill>
                  <a:schemeClr val="accent6"/>
                </a:solidFill>
                <a:latin typeface="+mj-lt"/>
              </a:rPr>
              <a:t>, c’est plus facile qu’on pense ! </a:t>
            </a:r>
          </a:p>
        </p:txBody>
      </p:sp>
    </p:spTree>
    <p:extLst>
      <p:ext uri="{BB962C8B-B14F-4D97-AF65-F5344CB8AC3E}">
        <p14:creationId xmlns:p14="http://schemas.microsoft.com/office/powerpoint/2010/main" val="3948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8"/>
          <a:stretch/>
        </p:blipFill>
        <p:spPr>
          <a:xfrm>
            <a:off x="0" y="4789843"/>
            <a:ext cx="2218014" cy="2068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0" y="324675"/>
            <a:ext cx="9143999" cy="711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dirty="0">
                <a:solidFill>
                  <a:schemeClr val="accent6"/>
                </a:solidFill>
              </a:rPr>
              <a:t>Viser « zéro»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81" y="3664296"/>
            <a:ext cx="5231481" cy="29557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4766" y="1151142"/>
            <a:ext cx="856923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Les adeptes du zéro déchet </a:t>
            </a:r>
            <a:r>
              <a:rPr lang="fr-CA" b="1" dirty="0">
                <a:solidFill>
                  <a:srgbClr val="F2BB18"/>
                </a:solidFill>
              </a:rPr>
              <a:t>minimisent leur consommation </a:t>
            </a:r>
            <a:r>
              <a:rPr lang="fr-CA" dirty="0">
                <a:solidFill>
                  <a:schemeClr val="accent1"/>
                </a:solidFill>
              </a:rPr>
              <a:t>et </a:t>
            </a:r>
            <a:r>
              <a:rPr lang="fr-CA" b="1" dirty="0">
                <a:solidFill>
                  <a:srgbClr val="F2BB18"/>
                </a:solidFill>
              </a:rPr>
              <a:t>maximisent la réutilisation et le recyclage</a:t>
            </a:r>
            <a:r>
              <a:rPr lang="fr-CA" dirty="0">
                <a:solidFill>
                  <a:schemeClr val="accent1"/>
                </a:solidFill>
              </a:rPr>
              <a:t> de leurs matières résiduelles. 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Le « zéro » déchet est un </a:t>
            </a:r>
            <a:r>
              <a:rPr lang="fr-CA" b="1" dirty="0">
                <a:solidFill>
                  <a:srgbClr val="FFC000"/>
                </a:solidFill>
              </a:rPr>
              <a:t>objectif</a:t>
            </a:r>
            <a:r>
              <a:rPr lang="fr-CA" dirty="0">
                <a:solidFill>
                  <a:schemeClr val="accent1"/>
                </a:solidFill>
              </a:rPr>
              <a:t> plutôt qu’une finalité. Les personnes qui réussissent réellement à ne produire </a:t>
            </a:r>
            <a:r>
              <a:rPr lang="fr-CA" b="1" dirty="0">
                <a:solidFill>
                  <a:srgbClr val="FFC000"/>
                </a:solidFill>
              </a:rPr>
              <a:t>aucun</a:t>
            </a:r>
            <a:r>
              <a:rPr lang="fr-CA" b="1" dirty="0">
                <a:solidFill>
                  <a:schemeClr val="accent1"/>
                </a:solidFill>
              </a:rPr>
              <a:t> </a:t>
            </a:r>
            <a:r>
              <a:rPr lang="fr-CA" dirty="0">
                <a:solidFill>
                  <a:schemeClr val="accent1"/>
                </a:solidFill>
              </a:rPr>
              <a:t>déchets sont peu nombreuses. 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Par contre, beaucoup adoptent des comportements qui tendent vers le </a:t>
            </a:r>
            <a:r>
              <a:rPr lang="fr-CA" b="1" dirty="0">
                <a:solidFill>
                  <a:srgbClr val="F2BB18"/>
                </a:solidFill>
              </a:rPr>
              <a:t>zéro </a:t>
            </a:r>
            <a:r>
              <a:rPr lang="fr-CA" b="1" dirty="0">
                <a:solidFill>
                  <a:srgbClr val="FFC000"/>
                </a:solidFill>
              </a:rPr>
              <a:t>déchet</a:t>
            </a:r>
            <a:r>
              <a:rPr lang="fr-CA" dirty="0">
                <a:solidFill>
                  <a:schemeClr val="accent1"/>
                </a:solidFill>
              </a:rPr>
              <a:t> et réussissent à réduire considérablement leur production de matières résiduelles.</a:t>
            </a:r>
          </a:p>
          <a:p>
            <a:pPr>
              <a:spcBef>
                <a:spcPts val="600"/>
              </a:spcBef>
            </a:pPr>
            <a:r>
              <a:rPr lang="fr-CA" dirty="0">
                <a:solidFill>
                  <a:schemeClr val="accent1"/>
                </a:solidFill>
              </a:rPr>
              <a:t>Au bout d’un an, leurs déchets « ultimes » sont très minimes ! 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16500" y="3528122"/>
            <a:ext cx="1959798" cy="1607527"/>
          </a:xfrm>
          <a:prstGeom prst="wedgeRoundRectCallout">
            <a:avLst>
              <a:gd name="adj1" fmla="val -20642"/>
              <a:gd name="adj2" fmla="val 61768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fr-CA" sz="1400" dirty="0">
                <a:solidFill>
                  <a:schemeClr val="accent6"/>
                </a:solidFill>
                <a:latin typeface="+mj-lt"/>
              </a:rPr>
              <a:t>Ici, on voit les déchets « ultimes » </a:t>
            </a:r>
            <a:r>
              <a:rPr lang="fr-CA" sz="1400" b="1" dirty="0">
                <a:solidFill>
                  <a:srgbClr val="FFC000"/>
                </a:solidFill>
                <a:latin typeface="+mj-lt"/>
              </a:rPr>
              <a:t>d’une année au complet </a:t>
            </a:r>
            <a:r>
              <a:rPr lang="fr-CA" sz="1400" dirty="0">
                <a:solidFill>
                  <a:schemeClr val="accent6"/>
                </a:solidFill>
                <a:latin typeface="+mj-lt"/>
              </a:rPr>
              <a:t>pour </a:t>
            </a:r>
            <a:r>
              <a:rPr lang="fr-CA" sz="1400" b="1" dirty="0">
                <a:solidFill>
                  <a:srgbClr val="FFC000"/>
                </a:solidFill>
                <a:latin typeface="+mj-lt"/>
              </a:rPr>
              <a:t>une personne</a:t>
            </a:r>
            <a:r>
              <a:rPr lang="fr-CA" sz="1400" dirty="0">
                <a:solidFill>
                  <a:schemeClr val="accent6"/>
                </a:solidFill>
                <a:latin typeface="+mj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fr-CA" sz="1400" dirty="0">
                <a:solidFill>
                  <a:schemeClr val="accent6"/>
                </a:solidFill>
                <a:latin typeface="+mj-lt"/>
              </a:rPr>
              <a:t>…Ça entre dans ce </a:t>
            </a:r>
            <a:r>
              <a:rPr lang="fr-CA" sz="1400" b="1" dirty="0">
                <a:solidFill>
                  <a:srgbClr val="FFC000"/>
                </a:solidFill>
                <a:latin typeface="+mj-lt"/>
              </a:rPr>
              <a:t>petit pot Masson </a:t>
            </a:r>
            <a:r>
              <a:rPr lang="fr-CA" sz="1400" dirty="0">
                <a:solidFill>
                  <a:schemeClr val="accent6"/>
                </a:solidFill>
                <a:latin typeface="+mj-l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15628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5"/>
          <a:stretch/>
        </p:blipFill>
        <p:spPr>
          <a:xfrm>
            <a:off x="20810" y="38370"/>
            <a:ext cx="9102380" cy="6819629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302508" y="332509"/>
            <a:ext cx="6421169" cy="3579469"/>
          </a:xfrm>
          <a:prstGeom prst="wedgeRoundRectCallout">
            <a:avLst>
              <a:gd name="adj1" fmla="val -32288"/>
              <a:gd name="adj2" fmla="val 61388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Dans notre temps, le zéro déchet, ça n’existait pas…</a:t>
            </a:r>
            <a:br>
              <a:rPr lang="fr-CA" sz="1600" dirty="0">
                <a:solidFill>
                  <a:schemeClr val="accent6"/>
                </a:solidFill>
                <a:latin typeface="+mj-lt"/>
              </a:rPr>
            </a:br>
            <a:r>
              <a:rPr lang="fr-CA" sz="1600" b="1" dirty="0">
                <a:solidFill>
                  <a:srgbClr val="F2BB18"/>
                </a:solidFill>
                <a:latin typeface="+mj-lt"/>
              </a:rPr>
              <a:t>Parce qu’on en avait pas besoin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 ! </a:t>
            </a:r>
          </a:p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Pour se loger, se nourrir, se déplacer et s’habiller, nos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ancêtres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 utilisaient les matériaux trouvés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dans la nature 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pour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fabriquer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 tout ce dont ils avaient besoin. </a:t>
            </a:r>
          </a:p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Quand un objet avait terminé sa vie, il retournait à la nature, sans laisser de trace. Ils étaient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biodégradables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Aujourd’hui, on ne peut plus faire ça avec nos objets. La plupart sont polluants car ils sont composés de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matériaux complexes</a:t>
            </a:r>
            <a:r>
              <a:rPr lang="fr-CA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 synthétiques</a:t>
            </a:r>
            <a:r>
              <a:rPr lang="fr-CA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et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chimiques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. C’est pourquoi maintenant, </a:t>
            </a:r>
            <a:r>
              <a:rPr lang="fr-CA" sz="1600" b="1" dirty="0">
                <a:solidFill>
                  <a:srgbClr val="F2BB18"/>
                </a:solidFill>
                <a:latin typeface="+mj-lt"/>
              </a:rPr>
              <a:t>on a besoin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 du recyclage, des écocentre et du compostage ! Ça nous permet de ne rien gaspiller et de respecter la Terre-Mère malgré notre mode de vie moderne !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777">
            <a:off x="410268" y="4336622"/>
            <a:ext cx="2203996" cy="23595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62">
            <a:off x="5871305" y="3262987"/>
            <a:ext cx="2876798" cy="3722915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6888938" y="433137"/>
            <a:ext cx="1959798" cy="2766347"/>
          </a:xfrm>
          <a:prstGeom prst="wedgeRoundRectCallout">
            <a:avLst>
              <a:gd name="adj1" fmla="val -20642"/>
              <a:gd name="adj2" fmla="val 61768"/>
              <a:gd name="adj3" fmla="val 16667"/>
            </a:avLst>
          </a:prstGeom>
          <a:solidFill>
            <a:schemeClr val="bg1"/>
          </a:solidFill>
          <a:ln w="57150">
            <a:solidFill>
              <a:srgbClr val="F2BB1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Tu as bien raison ! </a:t>
            </a:r>
          </a:p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Et tu sais quoi ? Une chose est certaine. </a:t>
            </a:r>
          </a:p>
          <a:p>
            <a:pPr>
              <a:spcBef>
                <a:spcPts val="600"/>
              </a:spcBef>
            </a:pPr>
            <a:r>
              <a:rPr lang="fr-CA" sz="1600" dirty="0">
                <a:solidFill>
                  <a:schemeClr val="accent6"/>
                </a:solidFill>
                <a:latin typeface="+mj-lt"/>
              </a:rPr>
              <a:t>Hier comme aujourd’hui</a:t>
            </a:r>
            <a:r>
              <a:rPr lang="fr-CA" sz="1600" b="1" dirty="0">
                <a:solidFill>
                  <a:schemeClr val="accent6"/>
                </a:solidFill>
                <a:latin typeface="+mj-lt"/>
              </a:rPr>
              <a:t> ; </a:t>
            </a:r>
          </a:p>
          <a:p>
            <a:pPr>
              <a:spcBef>
                <a:spcPts val="600"/>
              </a:spcBef>
            </a:pPr>
            <a:r>
              <a:rPr lang="fr-CA" sz="1600" b="1" dirty="0">
                <a:solidFill>
                  <a:srgbClr val="F2BB18"/>
                </a:solidFill>
                <a:latin typeface="+mj-lt"/>
              </a:rPr>
              <a:t>le meilleur déchet est celui qu’on ne produit pas</a:t>
            </a:r>
            <a:r>
              <a:rPr lang="fr-CA" sz="1600" dirty="0">
                <a:solidFill>
                  <a:schemeClr val="accent6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703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346364" y="252596"/>
            <a:ext cx="8451272" cy="920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dirty="0">
                <a:solidFill>
                  <a:schemeClr val="accent6"/>
                </a:solidFill>
              </a:rPr>
              <a:t>« L’</a:t>
            </a:r>
            <a:r>
              <a:rPr lang="fr-CA" sz="3200" b="1" dirty="0">
                <a:solidFill>
                  <a:srgbClr val="FFC000"/>
                </a:solidFill>
              </a:rPr>
              <a:t>indifférence</a:t>
            </a:r>
            <a:r>
              <a:rPr lang="fr-CA" sz="3200" dirty="0">
                <a:solidFill>
                  <a:schemeClr val="accent6"/>
                </a:solidFill>
              </a:rPr>
              <a:t> humaine est le plus grand adversaire pour la santé de notre planète »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79273" y="1630241"/>
            <a:ext cx="51354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2400" b="1" dirty="0">
                <a:solidFill>
                  <a:schemeClr val="accent1"/>
                </a:solidFill>
              </a:rPr>
              <a:t>Comment faire sa part ?</a:t>
            </a:r>
          </a:p>
          <a:p>
            <a:pPr marL="285750" indent="-285750">
              <a:buFont typeface="Verdana" panose="020B0604030504040204" pitchFamily="34" charset="0"/>
              <a:buChar char="›"/>
            </a:pPr>
            <a:r>
              <a:rPr lang="fr-CA" dirty="0">
                <a:solidFill>
                  <a:schemeClr val="accent1"/>
                </a:solidFill>
              </a:rPr>
              <a:t>Être conscient de la problématique et de son impact individuel</a:t>
            </a:r>
          </a:p>
          <a:p>
            <a:pPr marL="285750" indent="-285750">
              <a:buFont typeface="Verdana" panose="020B0604030504040204" pitchFamily="34" charset="0"/>
              <a:buChar char="›"/>
            </a:pPr>
            <a:r>
              <a:rPr lang="fr-CA" dirty="0">
                <a:solidFill>
                  <a:schemeClr val="accent1"/>
                </a:solidFill>
              </a:rPr>
              <a:t>Réduire notre production de déchets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Refuser</a:t>
            </a:r>
            <a:r>
              <a:rPr lang="fr-CA" dirty="0">
                <a:solidFill>
                  <a:schemeClr val="accent1"/>
                </a:solidFill>
              </a:rPr>
              <a:t> – ce dont on a pas besoin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Réduire </a:t>
            </a:r>
            <a:r>
              <a:rPr lang="fr-CA" dirty="0">
                <a:solidFill>
                  <a:schemeClr val="accent1"/>
                </a:solidFill>
              </a:rPr>
              <a:t>– notre consommation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Réutiliser</a:t>
            </a:r>
            <a:r>
              <a:rPr lang="fr-CA" dirty="0">
                <a:solidFill>
                  <a:schemeClr val="accent1"/>
                </a:solidFill>
              </a:rPr>
              <a:t> – ce qui est en bon état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Réparer</a:t>
            </a:r>
            <a:r>
              <a:rPr lang="fr-CA" dirty="0">
                <a:solidFill>
                  <a:schemeClr val="accent1"/>
                </a:solidFill>
              </a:rPr>
              <a:t> – au lieu de jeter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Recycler</a:t>
            </a:r>
            <a:r>
              <a:rPr lang="fr-CA" dirty="0">
                <a:solidFill>
                  <a:schemeClr val="accent1"/>
                </a:solidFill>
              </a:rPr>
              <a:t> – pour donner une deuxième vie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accent1"/>
                </a:solidFill>
              </a:rPr>
              <a:t>Valoriser</a:t>
            </a:r>
            <a:r>
              <a:rPr lang="fr-CA" dirty="0">
                <a:solidFill>
                  <a:schemeClr val="accent1"/>
                </a:solidFill>
              </a:rPr>
              <a:t> – et composter</a:t>
            </a:r>
          </a:p>
          <a:p>
            <a:pPr marL="285750" indent="-285750">
              <a:buFont typeface="Verdana" panose="020B0604030504040204" pitchFamily="34" charset="0"/>
              <a:buChar char="›"/>
            </a:pPr>
            <a:r>
              <a:rPr lang="fr-CA" dirty="0">
                <a:solidFill>
                  <a:schemeClr val="accent1"/>
                </a:solidFill>
              </a:rPr>
              <a:t>Demander aux entreprises de produire des produits plus écoresponsables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accent1"/>
                </a:solidFill>
              </a:rPr>
              <a:t>Afin d’éviter tout ce qui est à usage unique, jetable et composé de produits toxiques, et les remplacer par des produits durables et de longue durée.  </a:t>
            </a:r>
          </a:p>
        </p:txBody>
      </p:sp>
      <p:pic>
        <p:nvPicPr>
          <p:cNvPr id="9" name="Picture 2" descr="assorted-color disposable cup 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58169" y="2383781"/>
            <a:ext cx="5048749" cy="3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6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07950" cap="sq" cmpd="sng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324675"/>
            <a:ext cx="9143999" cy="7116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000" dirty="0">
                <a:solidFill>
                  <a:schemeClr val="accent6"/>
                </a:solidFill>
              </a:rPr>
              <a:t>Le zéro déchet</a:t>
            </a:r>
          </a:p>
          <a:p>
            <a:pPr algn="ctr"/>
            <a:r>
              <a:rPr lang="fr-CA" sz="1300" dirty="0">
                <a:solidFill>
                  <a:schemeClr val="accent6"/>
                </a:solidFill>
              </a:rPr>
              <a:t>Selon l’Association Québécoise du Zéro Déchet (AQZD)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5006" y="1297290"/>
            <a:ext cx="5452023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fr-CA" sz="1600" b="1" u="sng" dirty="0">
                <a:solidFill>
                  <a:srgbClr val="F2BB18"/>
                </a:solidFill>
                <a:latin typeface="+mj-lt"/>
              </a:rPr>
              <a:t>Refuser</a:t>
            </a:r>
          </a:p>
          <a:p>
            <a:pPr algn="r">
              <a:spcBef>
                <a:spcPts val="600"/>
              </a:spcBef>
            </a:pPr>
            <a:r>
              <a:rPr lang="fr-CA" sz="1400" dirty="0">
                <a:solidFill>
                  <a:schemeClr val="accent6"/>
                </a:solidFill>
                <a:latin typeface="+mj-lt"/>
              </a:rPr>
              <a:t>Dire non a un bien plus grand impact qu’on ne peut l’imaginer ! Non à la publicité dans votre boîte aux lettres, non aux échantillons gratuits, non aux sacs en plastique, non à la tasse en plastique ou en carton, etc. </a:t>
            </a:r>
          </a:p>
          <a:p>
            <a:pPr algn="r">
              <a:spcBef>
                <a:spcPts val="600"/>
              </a:spcBef>
            </a:pPr>
            <a:r>
              <a:rPr lang="fr-CA" sz="1600" b="1" dirty="0">
                <a:solidFill>
                  <a:srgbClr val="F2BB18"/>
                </a:solidFill>
                <a:latin typeface="+mj-lt"/>
              </a:rPr>
              <a:t>Réduire</a:t>
            </a:r>
          </a:p>
          <a:p>
            <a:pPr algn="r">
              <a:spcBef>
                <a:spcPts val="600"/>
              </a:spcBef>
            </a:pPr>
            <a:r>
              <a:rPr lang="fr-CA" sz="1400" dirty="0">
                <a:solidFill>
                  <a:srgbClr val="4A4A4A"/>
                </a:solidFill>
                <a:latin typeface="+mj-lt"/>
              </a:rPr>
              <a:t>Acheter pour acheter ? Encore une fois : non ! Il est important de se poser des questions lorsque nous décidons d’acheter quelque chose. En as-tu vraiment besoin ? Est-ce nécessaire ? </a:t>
            </a:r>
          </a:p>
          <a:p>
            <a:pPr algn="r">
              <a:spcBef>
                <a:spcPts val="600"/>
              </a:spcBef>
            </a:pPr>
            <a:r>
              <a:rPr lang="fr-CA" sz="1600" b="1" dirty="0">
                <a:solidFill>
                  <a:srgbClr val="F2BB18"/>
                </a:solidFill>
                <a:latin typeface="+mj-lt"/>
              </a:rPr>
              <a:t>Réutiliser</a:t>
            </a:r>
          </a:p>
          <a:p>
            <a:pPr algn="r">
              <a:spcBef>
                <a:spcPts val="600"/>
              </a:spcBef>
            </a:pPr>
            <a:r>
              <a:rPr lang="fr-CA" sz="1400" dirty="0">
                <a:solidFill>
                  <a:srgbClr val="4A4A4A"/>
                </a:solidFill>
                <a:latin typeface="+mj-lt"/>
              </a:rPr>
              <a:t>Pourquoi ne pas acheter des </a:t>
            </a:r>
            <a:r>
              <a:rPr lang="fr-CA" sz="1400" b="1" dirty="0">
                <a:solidFill>
                  <a:srgbClr val="363636"/>
                </a:solidFill>
                <a:latin typeface="+mj-lt"/>
              </a:rPr>
              <a:t>produits que l’on peut réutiliser à l’infini</a:t>
            </a:r>
            <a:r>
              <a:rPr lang="fr-CA" sz="1400" dirty="0">
                <a:solidFill>
                  <a:srgbClr val="4A4A4A"/>
                </a:solidFill>
                <a:latin typeface="+mj-lt"/>
              </a:rPr>
              <a:t> ? </a:t>
            </a:r>
          </a:p>
          <a:p>
            <a:pPr algn="r">
              <a:spcBef>
                <a:spcPts val="600"/>
              </a:spcBef>
            </a:pPr>
            <a:r>
              <a:rPr lang="fr-CA" sz="1600" b="1" u="sng" dirty="0">
                <a:solidFill>
                  <a:srgbClr val="F2BB18"/>
                </a:solidFill>
                <a:latin typeface="+mj-lt"/>
              </a:rPr>
              <a:t>Réparer</a:t>
            </a:r>
          </a:p>
          <a:p>
            <a:pPr algn="r">
              <a:spcBef>
                <a:spcPts val="600"/>
              </a:spcBef>
            </a:pPr>
            <a:r>
              <a:rPr lang="fr-CA" sz="1400" b="1" dirty="0">
                <a:solidFill>
                  <a:srgbClr val="363636"/>
                </a:solidFill>
                <a:latin typeface="+mj-lt"/>
              </a:rPr>
              <a:t>La réparation contribue au prolongement de la durée de vie des produits</a:t>
            </a:r>
            <a:r>
              <a:rPr lang="fr-CA" sz="1400" dirty="0">
                <a:solidFill>
                  <a:srgbClr val="4A4A4A"/>
                </a:solidFill>
                <a:latin typeface="+mj-lt"/>
              </a:rPr>
              <a:t> et participe à la réduction des consommations de ressources et à la réduction de la production des déchets.</a:t>
            </a:r>
          </a:p>
          <a:p>
            <a:pPr algn="r">
              <a:spcBef>
                <a:spcPts val="600"/>
              </a:spcBef>
            </a:pPr>
            <a:r>
              <a:rPr lang="fr-CA" sz="1600" b="1" dirty="0">
                <a:solidFill>
                  <a:srgbClr val="F2BB18"/>
                </a:solidFill>
                <a:latin typeface="+mj-lt"/>
              </a:rPr>
              <a:t>Recycler</a:t>
            </a:r>
          </a:p>
          <a:p>
            <a:pPr algn="r">
              <a:spcBef>
                <a:spcPts val="600"/>
              </a:spcBef>
            </a:pPr>
            <a:r>
              <a:rPr lang="fr-CA" sz="1400" dirty="0">
                <a:solidFill>
                  <a:srgbClr val="4A4A4A"/>
                </a:solidFill>
                <a:latin typeface="+mj-lt"/>
              </a:rPr>
              <a:t>Lorsque vous avez des déchets,</a:t>
            </a:r>
            <a:r>
              <a:rPr lang="fr-CA" sz="1400" b="1" dirty="0">
                <a:solidFill>
                  <a:srgbClr val="363636"/>
                </a:solidFill>
                <a:latin typeface="+mj-lt"/>
              </a:rPr>
              <a:t> il est important de pouvoir recycler les matières en vue de leur réinsertion dans le cycle de production.</a:t>
            </a:r>
          </a:p>
          <a:p>
            <a:pPr algn="r">
              <a:spcBef>
                <a:spcPts val="600"/>
              </a:spcBef>
            </a:pPr>
            <a:r>
              <a:rPr lang="fr-CA" sz="1600" b="1" dirty="0">
                <a:solidFill>
                  <a:srgbClr val="F2BB18"/>
                </a:solidFill>
                <a:latin typeface="+mj-lt"/>
              </a:rPr>
              <a:t>Valoriser (composter)</a:t>
            </a:r>
          </a:p>
          <a:p>
            <a:pPr algn="r">
              <a:spcBef>
                <a:spcPts val="600"/>
              </a:spcBef>
            </a:pPr>
            <a:r>
              <a:rPr lang="fr-CA" sz="1400" dirty="0">
                <a:solidFill>
                  <a:srgbClr val="4A4A4A"/>
                </a:solidFill>
                <a:latin typeface="+mj-lt"/>
              </a:rPr>
              <a:t>Ne jeter pas vos déchets organiques à la poubelle! Renseignez vous sur les solutions de compostage proposées près de chez vous.</a:t>
            </a:r>
          </a:p>
        </p:txBody>
      </p:sp>
      <p:pic>
        <p:nvPicPr>
          <p:cNvPr id="4102" name="Picture 6" descr="RÃ©sultats de recherche d'images pour Â«Â zero waste sketchÂ Â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7421" r="19831" b="13944"/>
          <a:stretch/>
        </p:blipFill>
        <p:spPr bwMode="auto">
          <a:xfrm>
            <a:off x="5695949" y="1952625"/>
            <a:ext cx="3228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04538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Personnalisé 14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4D4D4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36311DA854B44595DF7EE133048D3F" ma:contentTypeVersion="25" ma:contentTypeDescription="Crée un document." ma:contentTypeScope="" ma:versionID="1d9bed1010ca322f04b9f7f0095797e3">
  <xsd:schema xmlns:xsd="http://www.w3.org/2001/XMLSchema" xmlns:xs="http://www.w3.org/2001/XMLSchema" xmlns:p="http://schemas.microsoft.com/office/2006/metadata/properties" xmlns:ns2="1c100512-6263-4d20-a870-5f24a1a3764a" xmlns:ns3="32d18d87-bd83-412f-a782-79d7f63fe6b9" targetNamespace="http://schemas.microsoft.com/office/2006/metadata/properties" ma:root="true" ma:fieldsID="ceb76a47f9af07cbec020eb79ce2996d" ns2:_="" ns3:_="">
    <xsd:import namespace="1c100512-6263-4d20-a870-5f24a1a3764a"/>
    <xsd:import namespace="32d18d87-bd83-412f-a782-79d7f63fe6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Cote" minOccurs="0"/>
                <xsd:element ref="ns2:Datedefermeture" minOccurs="0"/>
                <xsd:element ref="ns2:Ann_x00e9_efinanci_x00e8_re" minOccurs="0"/>
                <xsd:element ref="ns2:Contractant" minOccurs="0"/>
                <xsd:element ref="ns2:_x00c9_quipe" minOccurs="0"/>
                <xsd:element ref="ns2:Fournisseur" minOccurs="0"/>
                <xsd:element ref="ns2:Traducteur_x002e_e" minOccurs="0"/>
                <xsd:element ref="ns2:Typede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00512-6263-4d20-a870-5f24a1a376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ee0338e-0b98-41eb-b388-a607f52118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te" ma:index="25" nillable="true" ma:displayName="Cote" ma:format="Dropdown" ma:internalName="Cote">
      <xsd:simpleType>
        <xsd:restriction base="dms:Choice">
          <xsd:enumeration value="A340 Rapports administratifs"/>
          <xsd:enumeration value="A413 Rencontres administratives régulières"/>
          <xsd:enumeration value="A640 Contrats de services"/>
          <xsd:enumeration value="A650 Droits d'auteurs"/>
          <xsd:enumeration value="C113 Paiement des factures"/>
          <xsd:enumeration value="C114 Suivi des fournisseurs"/>
          <xsd:enumeration value="G110 Messagerie interne"/>
          <xsd:enumeration value="G121 Gestion de l'intranet"/>
          <xsd:enumeration value="G122 Gestion de teams"/>
          <xsd:enumeration value="G123 Gestion des nouvelles internes"/>
          <xsd:enumeration value="G124 Conception d'outils de travail"/>
          <xsd:enumeration value="G211 Identité visuelle"/>
          <xsd:enumeration value="G212 Gestion du site internet"/>
          <xsd:enumeration value="G213 Planification de communication"/>
          <xsd:enumeration value="G214 Réseaux sociaux"/>
          <xsd:enumeration value="G221 Relations médiatiques"/>
          <xsd:enumeration value="G222 Relations avec les organismes externes"/>
          <xsd:enumeration value="G223 Relations avec les Premières Nations"/>
          <xsd:enumeration value="K210 Traductions"/>
        </xsd:restriction>
      </xsd:simpleType>
    </xsd:element>
    <xsd:element name="Datedefermeture" ma:index="26" nillable="true" ma:displayName="Date de fermeture" ma:format="DateOnly" ma:internalName="Datedefermeture">
      <xsd:simpleType>
        <xsd:restriction base="dms:DateTime"/>
      </xsd:simpleType>
    </xsd:element>
    <xsd:element name="Ann_x00e9_efinanci_x00e8_re" ma:index="27" nillable="true" ma:displayName="Année financière" ma:format="Dropdown" ma:internalName="Ann_x00e9_efinanci_x00e8_re">
      <xsd:simpleType>
        <xsd:restriction base="dms:Choice">
          <xsd:enumeration value="2023-2024"/>
          <xsd:enumeration value="2022-2023"/>
          <xsd:enumeration value="2021-2022"/>
          <xsd:enumeration value="2020-2021"/>
          <xsd:enumeration value="2019-2020"/>
          <xsd:enumeration value="2018-2019"/>
          <xsd:enumeration value="2017-2018"/>
          <xsd:enumeration value="2016-2017"/>
        </xsd:restriction>
      </xsd:simpleType>
    </xsd:element>
    <xsd:element name="Contractant" ma:index="28" nillable="true" ma:displayName="Contractant" ma:format="Dropdown" ma:internalName="Contractant">
      <xsd:simpleType>
        <xsd:restriction base="dms:Text">
          <xsd:maxLength value="255"/>
        </xsd:restriction>
      </xsd:simpleType>
    </xsd:element>
    <xsd:element name="_x00c9_quipe" ma:index="29" nillable="true" ma:displayName="Équipe" ma:format="Dropdown" ma:internalName="_x00c9_qui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"/>
                    <xsd:enumeration value="Changements climatiques"/>
                    <xsd:enumeration value="Communication"/>
                    <xsd:enumeration value="Conservation et biodiversité"/>
                    <xsd:enumeration value="Consultations"/>
                    <xsd:enumeration value="Environnement et Eau"/>
                    <xsd:enumeration value="ERA"/>
                    <xsd:enumeration value="Finances"/>
                    <xsd:enumeration value="Géomatique"/>
                    <xsd:enumeration value="Gestion documentaire"/>
                    <xsd:enumeration value="Matières résiduelles"/>
                    <xsd:enumeration value="PCG"/>
                    <xsd:enumeration value="Ressources humaines"/>
                  </xsd:restriction>
                </xsd:simpleType>
              </xsd:element>
            </xsd:sequence>
          </xsd:extension>
        </xsd:complexContent>
      </xsd:complexType>
    </xsd:element>
    <xsd:element name="Fournisseur" ma:index="30" nillable="true" ma:displayName="Fournisseur" ma:format="Dropdown" ma:internalName="Fournisseur">
      <xsd:simpleType>
        <xsd:restriction base="dms:Text">
          <xsd:maxLength value="255"/>
        </xsd:restriction>
      </xsd:simpleType>
    </xsd:element>
    <xsd:element name="Traducteur_x002e_e" ma:index="31" nillable="true" ma:displayName="Traducteur" ma:format="Dropdown" ma:internalName="Traducteur_x002e_e">
      <xsd:simpleType>
        <xsd:restriction base="dms:Text">
          <xsd:maxLength value="255"/>
        </xsd:restriction>
      </xsd:simpleType>
    </xsd:element>
    <xsd:element name="Typededocument" ma:index="32" nillable="true" ma:displayName="Type de document" ma:format="Dropdown" ma:internalName="Typededocument">
      <xsd:simpleType>
        <xsd:restriction base="dms:Choice">
          <xsd:enumeration value="Communiqué de presse"/>
          <xsd:enumeration value="Contrat"/>
          <xsd:enumeration value="Courriel"/>
          <xsd:enumeration value="Document de support"/>
          <xsd:enumeration value="Entente"/>
          <xsd:enumeration value="Facture"/>
          <xsd:enumeration value="Formulaire"/>
          <xsd:enumeration value="Gabarit"/>
          <xsd:enumeration value="Lettre ou avis"/>
          <xsd:enumeration value="Politique ou directive"/>
          <xsd:enumeration value="Procédure ou guide"/>
          <xsd:enumeration value="Rapport d'activités"/>
          <xsd:enumeration value="Référence externe"/>
          <xsd:enumeration value="Référence interne"/>
          <xsd:enumeration value="Schéma"/>
          <xsd:enumeration value="Soumiss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18d87-bd83-412f-a782-79d7f63fe6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e6b9c8c-bbe7-4244-8735-6c748268de5f}" ma:internalName="TaxCatchAll" ma:showField="CatchAllData" ma:web="32d18d87-bd83-412f-a782-79d7f63fe6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defermeture xmlns="1c100512-6263-4d20-a870-5f24a1a3764a" xsi:nil="true"/>
    <Contractant xmlns="1c100512-6263-4d20-a870-5f24a1a3764a" xsi:nil="true"/>
    <Fournisseur xmlns="1c100512-6263-4d20-a870-5f24a1a3764a" xsi:nil="true"/>
    <TaxCatchAll xmlns="32d18d87-bd83-412f-a782-79d7f63fe6b9" xsi:nil="true"/>
    <Ann_x00e9_efinanci_x00e8_re xmlns="1c100512-6263-4d20-a870-5f24a1a3764a" xsi:nil="true"/>
    <_x00c9_quipe xmlns="1c100512-6263-4d20-a870-5f24a1a3764a" xsi:nil="true"/>
    <lcf76f155ced4ddcb4097134ff3c332f xmlns="1c100512-6263-4d20-a870-5f24a1a3764a">
      <Terms xmlns="http://schemas.microsoft.com/office/infopath/2007/PartnerControls"/>
    </lcf76f155ced4ddcb4097134ff3c332f>
    <Cote xmlns="1c100512-6263-4d20-a870-5f24a1a3764a" xsi:nil="true"/>
    <Traducteur_x002e_e xmlns="1c100512-6263-4d20-a870-5f24a1a3764a" xsi:nil="true"/>
    <Typededocument xmlns="1c100512-6263-4d20-a870-5f24a1a3764a" xsi:nil="true"/>
  </documentManagement>
</p:properties>
</file>

<file path=customXml/itemProps1.xml><?xml version="1.0" encoding="utf-8"?>
<ds:datastoreItem xmlns:ds="http://schemas.openxmlformats.org/officeDocument/2006/customXml" ds:itemID="{A5FE9680-3C08-4BCD-894C-1E5C378811C7}"/>
</file>

<file path=customXml/itemProps2.xml><?xml version="1.0" encoding="utf-8"?>
<ds:datastoreItem xmlns:ds="http://schemas.openxmlformats.org/officeDocument/2006/customXml" ds:itemID="{8E38DCE6-D603-44F4-BD5B-61855BD76B90}"/>
</file>

<file path=customXml/itemProps3.xml><?xml version="1.0" encoding="utf-8"?>
<ds:datastoreItem xmlns:ds="http://schemas.openxmlformats.org/officeDocument/2006/customXml" ds:itemID="{0EEDE3BC-926E-41EA-9C18-DFF902C6B3F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1012</Words>
  <Application>Microsoft Office PowerPoint</Application>
  <PresentationFormat>Affichage à l'écran (4:3)</PresentationFormat>
  <Paragraphs>106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Verdana</vt:lpstr>
      <vt:lpstr>Wingdings</vt:lpstr>
      <vt:lpstr>Métropolitain</vt:lpstr>
      <vt:lpstr>Objectif zéro déchet!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 trier déchets :  Ça va ou ?</dc:title>
  <dc:creator>Chloe Leduc</dc:creator>
  <cp:lastModifiedBy>Marie Dallaire</cp:lastModifiedBy>
  <cp:revision>45</cp:revision>
  <dcterms:created xsi:type="dcterms:W3CDTF">2019-08-29T17:25:02Z</dcterms:created>
  <dcterms:modified xsi:type="dcterms:W3CDTF">2019-10-16T13:35:03Z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0x010100F236311DA854B44595DF7EE133048D3F</vt:lpwstr>
  </property>
</Properties>
</file>