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s/slide6.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1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app.xml" ContentType="application/vnd.openxmlformats-officedocument.extended-properties+xml"/>
  <Override PartName="/ppt/tags/tag13.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4.xml" ContentType="application/vnd.openxmlformats-officedocument.presentationml.tags+xml"/>
  <Override PartName="/ppt/tags/tag9.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31"/>
  </p:notesMasterIdLst>
  <p:sldIdLst>
    <p:sldId id="256" r:id="rId3"/>
    <p:sldId id="268" r:id="rId4"/>
    <p:sldId id="260" r:id="rId5"/>
    <p:sldId id="273" r:id="rId6"/>
    <p:sldId id="285" r:id="rId7"/>
    <p:sldId id="274" r:id="rId8"/>
    <p:sldId id="287" r:id="rId9"/>
    <p:sldId id="272" r:id="rId10"/>
    <p:sldId id="276" r:id="rId11"/>
    <p:sldId id="293" r:id="rId12"/>
    <p:sldId id="290" r:id="rId13"/>
    <p:sldId id="277" r:id="rId14"/>
    <p:sldId id="278" r:id="rId15"/>
    <p:sldId id="292" r:id="rId16"/>
    <p:sldId id="275" r:id="rId17"/>
    <p:sldId id="289" r:id="rId18"/>
    <p:sldId id="286" r:id="rId19"/>
    <p:sldId id="291" r:id="rId20"/>
    <p:sldId id="288" r:id="rId21"/>
    <p:sldId id="294" r:id="rId22"/>
    <p:sldId id="295" r:id="rId23"/>
    <p:sldId id="279" r:id="rId24"/>
    <p:sldId id="280" r:id="rId25"/>
    <p:sldId id="282" r:id="rId26"/>
    <p:sldId id="283" r:id="rId27"/>
    <p:sldId id="296" r:id="rId28"/>
    <p:sldId id="297" r:id="rId29"/>
    <p:sldId id="271"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B18"/>
    <a:srgbClr val="171717"/>
    <a:srgbClr val="D96727"/>
    <a:srgbClr val="0770B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40" autoAdjust="0"/>
    <p:restoredTop sz="83429" autoAdjust="0"/>
  </p:normalViewPr>
  <p:slideViewPr>
    <p:cSldViewPr snapToGrid="0">
      <p:cViewPr varScale="1">
        <p:scale>
          <a:sx n="61" d="100"/>
          <a:sy n="61" d="100"/>
        </p:scale>
        <p:origin x="18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8689-7701-40A1-BFCA-999B9EB04520}" type="datetimeFigureOut">
              <a:rPr lang="fr-CA" smtClean="0"/>
              <a:t>2019-10-30</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D6F5B-7379-4A52-B6BA-B7D94E2E8831}" type="slidenum">
              <a:rPr lang="fr-CA" smtClean="0"/>
              <a:t>‹N°›</a:t>
            </a:fld>
            <a:endParaRPr lang="fr-CA"/>
          </a:p>
        </p:txBody>
      </p:sp>
    </p:spTree>
    <p:extLst>
      <p:ext uri="{BB962C8B-B14F-4D97-AF65-F5344CB8AC3E}">
        <p14:creationId xmlns:p14="http://schemas.microsoft.com/office/powerpoint/2010/main" val="144068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3</a:t>
            </a:fld>
            <a:endParaRPr lang="fr-CA"/>
          </a:p>
        </p:txBody>
      </p:sp>
    </p:spTree>
    <p:extLst>
      <p:ext uri="{BB962C8B-B14F-4D97-AF65-F5344CB8AC3E}">
        <p14:creationId xmlns:p14="http://schemas.microsoft.com/office/powerpoint/2010/main" val="1829727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13</a:t>
            </a:fld>
            <a:endParaRPr lang="fr-CA"/>
          </a:p>
        </p:txBody>
      </p:sp>
    </p:spTree>
    <p:extLst>
      <p:ext uri="{BB962C8B-B14F-4D97-AF65-F5344CB8AC3E}">
        <p14:creationId xmlns:p14="http://schemas.microsoft.com/office/powerpoint/2010/main" val="2078451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14</a:t>
            </a:fld>
            <a:endParaRPr lang="fr-CA"/>
          </a:p>
        </p:txBody>
      </p:sp>
    </p:spTree>
    <p:extLst>
      <p:ext uri="{BB962C8B-B14F-4D97-AF65-F5344CB8AC3E}">
        <p14:creationId xmlns:p14="http://schemas.microsoft.com/office/powerpoint/2010/main" val="18133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15</a:t>
            </a:fld>
            <a:endParaRPr lang="fr-CA"/>
          </a:p>
        </p:txBody>
      </p:sp>
    </p:spTree>
    <p:extLst>
      <p:ext uri="{BB962C8B-B14F-4D97-AF65-F5344CB8AC3E}">
        <p14:creationId xmlns:p14="http://schemas.microsoft.com/office/powerpoint/2010/main" val="212493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16</a:t>
            </a:fld>
            <a:endParaRPr lang="fr-CA"/>
          </a:p>
        </p:txBody>
      </p:sp>
    </p:spTree>
    <p:extLst>
      <p:ext uri="{BB962C8B-B14F-4D97-AF65-F5344CB8AC3E}">
        <p14:creationId xmlns:p14="http://schemas.microsoft.com/office/powerpoint/2010/main" val="1450719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17</a:t>
            </a:fld>
            <a:endParaRPr lang="fr-CA"/>
          </a:p>
        </p:txBody>
      </p:sp>
    </p:spTree>
    <p:extLst>
      <p:ext uri="{BB962C8B-B14F-4D97-AF65-F5344CB8AC3E}">
        <p14:creationId xmlns:p14="http://schemas.microsoft.com/office/powerpoint/2010/main" val="75668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18</a:t>
            </a:fld>
            <a:endParaRPr lang="fr-CA"/>
          </a:p>
        </p:txBody>
      </p:sp>
    </p:spTree>
    <p:extLst>
      <p:ext uri="{BB962C8B-B14F-4D97-AF65-F5344CB8AC3E}">
        <p14:creationId xmlns:p14="http://schemas.microsoft.com/office/powerpoint/2010/main" val="76941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19</a:t>
            </a:fld>
            <a:endParaRPr lang="fr-CA"/>
          </a:p>
        </p:txBody>
      </p:sp>
    </p:spTree>
    <p:extLst>
      <p:ext uri="{BB962C8B-B14F-4D97-AF65-F5344CB8AC3E}">
        <p14:creationId xmlns:p14="http://schemas.microsoft.com/office/powerpoint/2010/main" val="1894222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20</a:t>
            </a:fld>
            <a:endParaRPr lang="fr-CA"/>
          </a:p>
        </p:txBody>
      </p:sp>
    </p:spTree>
    <p:extLst>
      <p:ext uri="{BB962C8B-B14F-4D97-AF65-F5344CB8AC3E}">
        <p14:creationId xmlns:p14="http://schemas.microsoft.com/office/powerpoint/2010/main" val="232924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21</a:t>
            </a:fld>
            <a:endParaRPr lang="fr-CA"/>
          </a:p>
        </p:txBody>
      </p:sp>
    </p:spTree>
    <p:extLst>
      <p:ext uri="{BB962C8B-B14F-4D97-AF65-F5344CB8AC3E}">
        <p14:creationId xmlns:p14="http://schemas.microsoft.com/office/powerpoint/2010/main" val="4186364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22</a:t>
            </a:fld>
            <a:endParaRPr lang="fr-CA"/>
          </a:p>
        </p:txBody>
      </p:sp>
    </p:spTree>
    <p:extLst>
      <p:ext uri="{BB962C8B-B14F-4D97-AF65-F5344CB8AC3E}">
        <p14:creationId xmlns:p14="http://schemas.microsoft.com/office/powerpoint/2010/main" val="161815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4</a:t>
            </a:fld>
            <a:endParaRPr lang="fr-CA"/>
          </a:p>
        </p:txBody>
      </p:sp>
    </p:spTree>
    <p:extLst>
      <p:ext uri="{BB962C8B-B14F-4D97-AF65-F5344CB8AC3E}">
        <p14:creationId xmlns:p14="http://schemas.microsoft.com/office/powerpoint/2010/main" val="2614740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23</a:t>
            </a:fld>
            <a:endParaRPr lang="fr-CA"/>
          </a:p>
        </p:txBody>
      </p:sp>
    </p:spTree>
    <p:extLst>
      <p:ext uri="{BB962C8B-B14F-4D97-AF65-F5344CB8AC3E}">
        <p14:creationId xmlns:p14="http://schemas.microsoft.com/office/powerpoint/2010/main" val="50140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24</a:t>
            </a:fld>
            <a:endParaRPr lang="fr-CA"/>
          </a:p>
        </p:txBody>
      </p:sp>
    </p:spTree>
    <p:extLst>
      <p:ext uri="{BB962C8B-B14F-4D97-AF65-F5344CB8AC3E}">
        <p14:creationId xmlns:p14="http://schemas.microsoft.com/office/powerpoint/2010/main" val="235368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25</a:t>
            </a:fld>
            <a:endParaRPr lang="fr-CA"/>
          </a:p>
        </p:txBody>
      </p:sp>
    </p:spTree>
    <p:extLst>
      <p:ext uri="{BB962C8B-B14F-4D97-AF65-F5344CB8AC3E}">
        <p14:creationId xmlns:p14="http://schemas.microsoft.com/office/powerpoint/2010/main" val="296361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5</a:t>
            </a:fld>
            <a:endParaRPr lang="fr-CA"/>
          </a:p>
        </p:txBody>
      </p:sp>
    </p:spTree>
    <p:extLst>
      <p:ext uri="{BB962C8B-B14F-4D97-AF65-F5344CB8AC3E}">
        <p14:creationId xmlns:p14="http://schemas.microsoft.com/office/powerpoint/2010/main" val="193807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6</a:t>
            </a:fld>
            <a:endParaRPr lang="fr-CA"/>
          </a:p>
        </p:txBody>
      </p:sp>
    </p:spTree>
    <p:extLst>
      <p:ext uri="{BB962C8B-B14F-4D97-AF65-F5344CB8AC3E}">
        <p14:creationId xmlns:p14="http://schemas.microsoft.com/office/powerpoint/2010/main" val="182660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8</a:t>
            </a:fld>
            <a:endParaRPr lang="fr-CA"/>
          </a:p>
        </p:txBody>
      </p:sp>
    </p:spTree>
    <p:extLst>
      <p:ext uri="{BB962C8B-B14F-4D97-AF65-F5344CB8AC3E}">
        <p14:creationId xmlns:p14="http://schemas.microsoft.com/office/powerpoint/2010/main" val="101526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9</a:t>
            </a:fld>
            <a:endParaRPr lang="fr-CA"/>
          </a:p>
        </p:txBody>
      </p:sp>
    </p:spTree>
    <p:extLst>
      <p:ext uri="{BB962C8B-B14F-4D97-AF65-F5344CB8AC3E}">
        <p14:creationId xmlns:p14="http://schemas.microsoft.com/office/powerpoint/2010/main" val="146212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10</a:t>
            </a:fld>
            <a:endParaRPr lang="fr-CA"/>
          </a:p>
        </p:txBody>
      </p:sp>
    </p:spTree>
    <p:extLst>
      <p:ext uri="{BB962C8B-B14F-4D97-AF65-F5344CB8AC3E}">
        <p14:creationId xmlns:p14="http://schemas.microsoft.com/office/powerpoint/2010/main" val="1476670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11</a:t>
            </a:fld>
            <a:endParaRPr lang="fr-CA"/>
          </a:p>
        </p:txBody>
      </p:sp>
    </p:spTree>
    <p:extLst>
      <p:ext uri="{BB962C8B-B14F-4D97-AF65-F5344CB8AC3E}">
        <p14:creationId xmlns:p14="http://schemas.microsoft.com/office/powerpoint/2010/main" val="212713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639E2468-4D81-4655-8DC5-D7B9199DB117}" type="slidenum">
              <a:rPr lang="fr-CA" smtClean="0"/>
              <a:t>12</a:t>
            </a:fld>
            <a:endParaRPr lang="fr-CA"/>
          </a:p>
        </p:txBody>
      </p:sp>
    </p:spTree>
    <p:extLst>
      <p:ext uri="{BB962C8B-B14F-4D97-AF65-F5344CB8AC3E}">
        <p14:creationId xmlns:p14="http://schemas.microsoft.com/office/powerpoint/2010/main" val="410089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fr-CA"/>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2019-10-30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167905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2019-10-30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0233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2019-10-30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2004018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7" name="Date Placeholder 6"/>
          <p:cNvSpPr>
            <a:spLocks noGrp="1"/>
          </p:cNvSpPr>
          <p:nvPr>
            <p:ph type="dt" sz="half" idx="10"/>
          </p:nvPr>
        </p:nvSpPr>
        <p:spPr/>
        <p:txBody>
          <a:bodyPr/>
          <a:lstStyle/>
          <a:p>
            <a:fld id="{7D4372F1-AF22-445E-8FD1-A5C234A4A395}" type="datetime1">
              <a:rPr lang="fr-FR" smtClean="0"/>
              <a:t>30/10/2019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120275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96B0E8-2737-45B9-A062-87C8DB957FCA}" type="datetime1">
              <a:rPr lang="fr-FR" smtClean="0"/>
              <a:t>30/10/2019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1181412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tx1"/>
                </a:solidFill>
              </a:defRPr>
            </a:lvl1pPr>
          </a:lstStyle>
          <a:p>
            <a:r>
              <a:rPr lang="fr-FR"/>
              <a:t>Modifiez le style du titre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3956375F-E885-49A3-9D3D-035E96DD1245}" type="datetime1">
              <a:rPr lang="fr-FR" smtClean="0"/>
              <a:t>30/10/2019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288813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67C114C-D369-4552-A910-0BF579ED1384}" type="datetime1">
              <a:rPr lang="fr-FR" smtClean="0"/>
              <a:t>30/10/2019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2551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ECF3568-43C6-4D23-8FE0-A5E2A746EE70}" type="datetime1">
              <a:rPr lang="fr-FR" smtClean="0"/>
              <a:t>30/10/2019</a:t>
            </a:fld>
            <a:endParaRPr lang="fr-FR"/>
          </a:p>
        </p:txBody>
      </p:sp>
      <p:sp>
        <p:nvSpPr>
          <p:cNvPr id="8" name="Footer Placeholder 7"/>
          <p:cNvSpPr>
            <a:spLocks noGrp="1"/>
          </p:cNvSpPr>
          <p:nvPr>
            <p:ph type="ftr" sz="quarter" idx="11"/>
          </p:nvPr>
        </p:nvSpPr>
        <p:spPr/>
        <p:txBody>
          <a:bodyPr/>
          <a:lstStyle/>
          <a:p>
            <a:r>
              <a:rPr lang="fr-CA"/>
              <a:t>Trousse pédagogique à la rescousse du territoire | IDDPNQL</a:t>
            </a:r>
            <a:endParaRPr lang="fr-FR"/>
          </a:p>
        </p:txBody>
      </p:sp>
      <p:sp>
        <p:nvSpPr>
          <p:cNvPr id="9" name="Slide Number Placeholder 8"/>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201667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4FAE5B4-89FE-4D59-A690-4ED379896BC8}" type="datetime1">
              <a:rPr lang="fr-FR" smtClean="0"/>
              <a:t>30/10/2019</a:t>
            </a:fld>
            <a:endParaRPr lang="fr-FR"/>
          </a:p>
        </p:txBody>
      </p:sp>
      <p:sp>
        <p:nvSpPr>
          <p:cNvPr id="4" name="Footer Placeholder 3"/>
          <p:cNvSpPr>
            <a:spLocks noGrp="1"/>
          </p:cNvSpPr>
          <p:nvPr>
            <p:ph type="ftr" sz="quarter" idx="11"/>
          </p:nvPr>
        </p:nvSpPr>
        <p:spPr/>
        <p:txBody>
          <a:bodyPr/>
          <a:lstStyle/>
          <a:p>
            <a:r>
              <a:rPr lang="fr-CA"/>
              <a:t>Trousse pédagogique à la rescousse du territoire | IDDPNQL</a:t>
            </a:r>
            <a:endParaRPr lang="fr-FR"/>
          </a:p>
        </p:txBody>
      </p:sp>
      <p:sp>
        <p:nvSpPr>
          <p:cNvPr id="5" name="Slide Number Placeholder 4"/>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44312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7D9E-8A9A-429A-A2AC-F0EB25FEE3D1}" type="datetime1">
              <a:rPr lang="fr-FR" smtClean="0"/>
              <a:t>30/10/2019</a:t>
            </a:fld>
            <a:endParaRPr lang="fr-FR"/>
          </a:p>
        </p:txBody>
      </p:sp>
      <p:sp>
        <p:nvSpPr>
          <p:cNvPr id="3" name="Footer Placeholder 2"/>
          <p:cNvSpPr>
            <a:spLocks noGrp="1"/>
          </p:cNvSpPr>
          <p:nvPr>
            <p:ph type="ftr" sz="quarter" idx="11"/>
          </p:nvPr>
        </p:nvSpPr>
        <p:spPr/>
        <p:txBody>
          <a:bodyPr/>
          <a:lstStyle/>
          <a:p>
            <a:r>
              <a:rPr lang="fr-CA"/>
              <a:t>Trousse pédagogique à la rescousse du territoire | IDDPNQL</a:t>
            </a:r>
            <a:endParaRPr lang="fr-FR"/>
          </a:p>
        </p:txBody>
      </p:sp>
      <p:sp>
        <p:nvSpPr>
          <p:cNvPr id="4" name="Slide Number Placeholder 3"/>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6843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a:t>Modifier les styles du texte du masque</a:t>
            </a:r>
          </a:p>
        </p:txBody>
      </p:sp>
      <p:sp>
        <p:nvSpPr>
          <p:cNvPr id="5" name="Date Placeholder 4"/>
          <p:cNvSpPr>
            <a:spLocks noGrp="1"/>
          </p:cNvSpPr>
          <p:nvPr>
            <p:ph type="dt" sz="half" idx="10"/>
          </p:nvPr>
        </p:nvSpPr>
        <p:spPr/>
        <p:txBody>
          <a:bodyPr/>
          <a:lstStyle/>
          <a:p>
            <a:fld id="{7355EE4B-3171-4FE4-A8FB-C2DED2940B92}" type="datetime1">
              <a:rPr lang="fr-FR" smtClean="0"/>
              <a:t>30/10/2019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C03CD4C-AC37-E748-9D38-69C834BE0D3B}" type="slidenum">
              <a:rPr lang="fr-FR" smtClean="0"/>
              <a:t>‹N°›</a:t>
            </a:fld>
            <a:endParaRPr lang="fr-FR"/>
          </a:p>
        </p:txBody>
      </p:sp>
    </p:spTree>
    <p:extLst>
      <p:ext uri="{BB962C8B-B14F-4D97-AF65-F5344CB8AC3E}">
        <p14:creationId xmlns:p14="http://schemas.microsoft.com/office/powerpoint/2010/main" val="59388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2019-10-30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1999872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chemeClr val="tx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C0C3D2C-3B2D-4749-9A3E-8686F48F942B}" type="datetime1">
              <a:rPr lang="fr-FR" smtClean="0"/>
              <a:t>30/10/2019</a:t>
            </a:fld>
            <a:endParaRPr lang="fr-FR"/>
          </a:p>
        </p:txBody>
      </p:sp>
      <p:sp>
        <p:nvSpPr>
          <p:cNvPr id="6" name="Footer Placeholder 5"/>
          <p:cNvSpPr>
            <a:spLocks noGrp="1"/>
          </p:cNvSpPr>
          <p:nvPr>
            <p:ph type="ftr" sz="quarter" idx="11"/>
          </p:nvPr>
        </p:nvSpPr>
        <p:spPr/>
        <p:txBody>
          <a:bodyPr/>
          <a:lstStyle/>
          <a:p>
            <a:r>
              <a:rPr lang="fr-CA"/>
              <a:t>Trousse pédagogique à la rescousse du territoire | IDDPNQL</a:t>
            </a:r>
            <a:endParaRPr lang="fr-FR"/>
          </a:p>
        </p:txBody>
      </p:sp>
      <p:sp>
        <p:nvSpPr>
          <p:cNvPr id="7" name="Slide Number Placeholder 6"/>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3599019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3995B5-BCAB-43EF-B34D-7F24B5BFE6F0}" type="datetime1">
              <a:rPr lang="fr-FR" smtClean="0"/>
              <a:t>30/10/2019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1938313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4302665-451E-499C-896D-1984023AB07A}" type="datetime1">
              <a:rPr lang="fr-FR" smtClean="0"/>
              <a:t>30/10/2019</a:t>
            </a:fld>
            <a:endParaRPr lang="fr-FR"/>
          </a:p>
        </p:txBody>
      </p:sp>
      <p:sp>
        <p:nvSpPr>
          <p:cNvPr id="5" name="Footer Placeholder 4"/>
          <p:cNvSpPr>
            <a:spLocks noGrp="1"/>
          </p:cNvSpPr>
          <p:nvPr>
            <p:ph type="ftr" sz="quarter" idx="11"/>
          </p:nvPr>
        </p:nvSpPr>
        <p:spPr/>
        <p:txBody>
          <a:bodyPr/>
          <a:lstStyle/>
          <a:p>
            <a:r>
              <a:rPr lang="fr-CA"/>
              <a:t>Trousse pédagogique à la rescousse du territoire | IDDPNQL</a:t>
            </a:r>
            <a:endParaRPr lang="fr-FR"/>
          </a:p>
        </p:txBody>
      </p:sp>
      <p:sp>
        <p:nvSpPr>
          <p:cNvPr id="6" name="Slide Number Placeholder 5"/>
          <p:cNvSpPr>
            <a:spLocks noGrp="1"/>
          </p:cNvSpPr>
          <p:nvPr>
            <p:ph type="sldNum" sz="quarter" idx="12"/>
          </p:nvPr>
        </p:nvSpPr>
        <p:spPr/>
        <p:txBody>
          <a:bodyPr/>
          <a:lstStyle/>
          <a:p>
            <a:fld id="{2C03CD4C-AC37-E748-9D38-69C834BE0D3B}" type="slidenum">
              <a:rPr lang="fr-FR" smtClean="0"/>
              <a:t>‹N°›</a:t>
            </a:fld>
            <a:endParaRPr lang="fr-FR"/>
          </a:p>
        </p:txBody>
      </p:sp>
    </p:spTree>
    <p:extLst>
      <p:ext uri="{BB962C8B-B14F-4D97-AF65-F5344CB8AC3E}">
        <p14:creationId xmlns:p14="http://schemas.microsoft.com/office/powerpoint/2010/main" val="297926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fr-CA"/>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DEBB0F4-365C-4746-B15A-F304E279A5CB}" type="datetimeFigureOut">
              <a:rPr lang="fr-CA" smtClean="0"/>
              <a:t>2019-10-30</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450509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CDEBB0F4-365C-4746-B15A-F304E279A5CB}" type="datetimeFigureOut">
              <a:rPr lang="fr-CA" smtClean="0"/>
              <a:t>2019-10-30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18142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CDEBB0F4-365C-4746-B15A-F304E279A5CB}" type="datetimeFigureOut">
              <a:rPr lang="fr-CA" smtClean="0"/>
              <a:t>2019-10-30</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2175291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CDEBB0F4-365C-4746-B15A-F304E279A5CB}" type="datetimeFigureOut">
              <a:rPr lang="fr-CA" smtClean="0"/>
              <a:t>2019-10-30</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90846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EBB0F4-365C-4746-B15A-F304E279A5CB}" type="datetimeFigureOut">
              <a:rPr lang="fr-CA" smtClean="0"/>
              <a:t>2019-10-30</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641686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DEBB0F4-365C-4746-B15A-F304E279A5CB}" type="datetimeFigureOut">
              <a:rPr lang="fr-CA" smtClean="0"/>
              <a:t>2019-10-30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392295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fr-CA"/>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CA"/>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DEBB0F4-365C-4746-B15A-F304E279A5CB}" type="datetimeFigureOut">
              <a:rPr lang="fr-CA" smtClean="0"/>
              <a:t>2019-10-30</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BF197116-D1D9-463F-A0DC-815317D21075}" type="slidenum">
              <a:rPr lang="fr-CA" smtClean="0"/>
              <a:t>‹N°›</a:t>
            </a:fld>
            <a:endParaRPr lang="fr-CA"/>
          </a:p>
        </p:txBody>
      </p:sp>
    </p:spTree>
    <p:extLst>
      <p:ext uri="{BB962C8B-B14F-4D97-AF65-F5344CB8AC3E}">
        <p14:creationId xmlns:p14="http://schemas.microsoft.com/office/powerpoint/2010/main" val="1141653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EBB0F4-365C-4746-B15A-F304E279A5CB}" type="datetimeFigureOut">
              <a:rPr lang="fr-CA" smtClean="0"/>
              <a:t>2019-10-30</a:t>
            </a:fld>
            <a:endParaRPr lang="fr-CA"/>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197116-D1D9-463F-A0DC-815317D21075}" type="slidenum">
              <a:rPr lang="fr-CA" smtClean="0"/>
              <a:t>‹N°›</a:t>
            </a:fld>
            <a:endParaRPr lang="fr-CA"/>
          </a:p>
        </p:txBody>
      </p:sp>
    </p:spTree>
    <p:extLst>
      <p:ext uri="{BB962C8B-B14F-4D97-AF65-F5344CB8AC3E}">
        <p14:creationId xmlns:p14="http://schemas.microsoft.com/office/powerpoint/2010/main" val="28467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CDEBB0F4-365C-4746-B15A-F304E279A5CB}" type="datetimeFigureOut">
              <a:rPr lang="fr-CA" smtClean="0"/>
              <a:t>2019-10-30</a:t>
            </a:fld>
            <a:endParaRPr lang="fr-CA"/>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fr-CA"/>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tx1">
                    <a:alpha val="20000"/>
                  </a:schemeClr>
                </a:solidFill>
                <a:latin typeface="+mj-lt"/>
              </a:defRPr>
            </a:lvl1pPr>
          </a:lstStyle>
          <a:p>
            <a:fld id="{BF197116-D1D9-463F-A0DC-815317D21075}" type="slidenum">
              <a:rPr lang="fr-CA" smtClean="0"/>
              <a:t>‹N°›</a:t>
            </a:fld>
            <a:endParaRPr lang="fr-CA"/>
          </a:p>
        </p:txBody>
      </p:sp>
    </p:spTree>
    <p:extLst>
      <p:ext uri="{BB962C8B-B14F-4D97-AF65-F5344CB8AC3E}">
        <p14:creationId xmlns:p14="http://schemas.microsoft.com/office/powerpoint/2010/main" val="329403718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8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4.tiff"/><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85.jpeg"/><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8.png"/><Relationship Id="rId26" Type="http://schemas.microsoft.com/office/2007/relationships/hdphoto" Target="../media/hdphoto1.wdp"/><Relationship Id="rId3" Type="http://schemas.openxmlformats.org/officeDocument/2006/relationships/tags" Target="../tags/tag3.xml"/><Relationship Id="rId21" Type="http://schemas.openxmlformats.org/officeDocument/2006/relationships/image" Target="../media/image2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4.png"/><Relationship Id="rId5" Type="http://schemas.openxmlformats.org/officeDocument/2006/relationships/tags" Target="../tags/tag5.xml"/><Relationship Id="rId15" Type="http://schemas.openxmlformats.org/officeDocument/2006/relationships/notesSlide" Target="../notesSlides/notesSlide5.xml"/><Relationship Id="rId23" Type="http://schemas.openxmlformats.org/officeDocument/2006/relationships/image" Target="../media/image23.png"/><Relationship Id="rId10" Type="http://schemas.openxmlformats.org/officeDocument/2006/relationships/tags" Target="../tags/tag10.xml"/><Relationship Id="rId19"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slideLayout" Target="../slideLayouts/slideLayout18.xml"/><Relationship Id="rId22"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5090" y="1272930"/>
            <a:ext cx="4907756" cy="2657478"/>
          </a:xfrm>
        </p:spPr>
        <p:txBody>
          <a:bodyPr>
            <a:normAutofit fontScale="90000"/>
          </a:bodyPr>
          <a:lstStyle/>
          <a:p>
            <a:r>
              <a:rPr lang="en-CA" sz="6700" dirty="0">
                <a:latin typeface="Arial Rounded MT Bold" panose="020F0704030504030204" pitchFamily="34" charset="0"/>
              </a:rPr>
              <a:t>Properly sorting our waste: </a:t>
            </a:r>
            <a:r>
              <a:rPr lang="en-CA" sz="7200" dirty="0">
                <a:latin typeface="Arial Rounded MT Bold" panose="020F0704030504030204" pitchFamily="34" charset="0"/>
              </a:rPr>
              <a:t/>
            </a:r>
            <a:br>
              <a:rPr lang="en-CA" sz="7200" dirty="0">
                <a:latin typeface="Arial Rounded MT Bold" panose="020F0704030504030204" pitchFamily="34" charset="0"/>
              </a:rPr>
            </a:br>
            <a:r>
              <a:rPr lang="en-CA" sz="3600" dirty="0">
                <a:latin typeface="Arial Rounded MT Bold" panose="020F0704030504030204" pitchFamily="34" charset="0"/>
              </a:rPr>
              <a:t>…Where does it go?</a:t>
            </a:r>
            <a:endParaRPr lang="en-CA" sz="3600" dirty="0"/>
          </a:p>
        </p:txBody>
      </p:sp>
      <p:sp>
        <p:nvSpPr>
          <p:cNvPr id="3" name="Sous-titre 2"/>
          <p:cNvSpPr>
            <a:spLocks noGrp="1"/>
          </p:cNvSpPr>
          <p:nvPr>
            <p:ph type="subTitle" idx="1"/>
          </p:nvPr>
        </p:nvSpPr>
        <p:spPr>
          <a:xfrm>
            <a:off x="385090" y="4181774"/>
            <a:ext cx="4408366" cy="919720"/>
          </a:xfrm>
        </p:spPr>
        <p:txBody>
          <a:bodyPr/>
          <a:lstStyle/>
          <a:p>
            <a:r>
              <a:rPr lang="en-CA" dirty="0">
                <a:solidFill>
                  <a:schemeClr val="tx1">
                    <a:lumMod val="75000"/>
                    <a:lumOff val="25000"/>
                  </a:schemeClr>
                </a:solidFill>
              </a:rPr>
              <a:t>Informative material intended for teachers</a:t>
            </a:r>
            <a:endParaRPr lang="fr-FR" dirty="0">
              <a:solidFill>
                <a:schemeClr val="tx1">
                  <a:lumMod val="75000"/>
                  <a:lumOff val="25000"/>
                </a:schemeClr>
              </a:solidFill>
            </a:endParaRPr>
          </a:p>
          <a:p>
            <a:pPr algn="l"/>
            <a:endParaRPr lang="fr-CA"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124" y="395355"/>
            <a:ext cx="3413586" cy="5997772"/>
          </a:xfrm>
          <a:prstGeom prst="rect">
            <a:avLst/>
          </a:prstGeom>
        </p:spPr>
      </p:pic>
      <p:sp>
        <p:nvSpPr>
          <p:cNvPr id="7" name="ZoneTexte 6"/>
          <p:cNvSpPr txBox="1"/>
          <p:nvPr/>
        </p:nvSpPr>
        <p:spPr>
          <a:xfrm>
            <a:off x="0" y="6511285"/>
            <a:ext cx="9144000"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dirty="0">
                <a:ln>
                  <a:noFill/>
                </a:ln>
                <a:solidFill>
                  <a:schemeClr val="tx1">
                    <a:lumMod val="95000"/>
                  </a:schemeClr>
                </a:solidFill>
                <a:effectLst/>
                <a:uLnTx/>
                <a:uFillTx/>
                <a:latin typeface="Calibri Light" panose="020F0302020204030204"/>
                <a:ea typeface="+mn-ea"/>
                <a:cs typeface="+mn-cs"/>
              </a:rPr>
              <a:t>EDUCATIONAL KIT TO SAVE THE LAND | FNQLSDI</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8247" y="131571"/>
            <a:ext cx="737610" cy="872927"/>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249" y="3579969"/>
            <a:ext cx="1091597" cy="952244"/>
          </a:xfrm>
          <a:prstGeom prst="rect">
            <a:avLst/>
          </a:prstGeom>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r="26003"/>
          <a:stretch/>
        </p:blipFill>
        <p:spPr>
          <a:xfrm rot="699764">
            <a:off x="450004" y="4992834"/>
            <a:ext cx="985620" cy="1624587"/>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646418">
            <a:off x="351133" y="272456"/>
            <a:ext cx="423673" cy="835154"/>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834568">
            <a:off x="3427153" y="5423445"/>
            <a:ext cx="548641" cy="829058"/>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31886">
            <a:off x="7755717" y="5109078"/>
            <a:ext cx="1265076" cy="1868459"/>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932445">
            <a:off x="3481032" y="-217330"/>
            <a:ext cx="1804573" cy="2591451"/>
          </a:xfrm>
          <a:prstGeom prst="rect">
            <a:avLst/>
          </a:prstGeom>
        </p:spPr>
      </p:pic>
    </p:spTree>
    <p:extLst>
      <p:ext uri="{BB962C8B-B14F-4D97-AF65-F5344CB8AC3E}">
        <p14:creationId xmlns:p14="http://schemas.microsoft.com/office/powerpoint/2010/main" val="30473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4"/>
          <a:stretch>
            <a:fillRect/>
          </a:stretch>
        </p:blipFill>
        <p:spPr>
          <a:xfrm>
            <a:off x="5214992" y="1060900"/>
            <a:ext cx="1498791" cy="1498791"/>
          </a:xfrm>
          <a:prstGeom prst="rect">
            <a:avLst/>
          </a:prstGeom>
        </p:spPr>
      </p:pic>
      <p:pic>
        <p:nvPicPr>
          <p:cNvPr id="23" name="Image 22"/>
          <p:cNvPicPr>
            <a:picLocks noChangeAspect="1"/>
          </p:cNvPicPr>
          <p:nvPr/>
        </p:nvPicPr>
        <p:blipFill rotWithShape="1">
          <a:blip r:embed="rId5"/>
          <a:srcRect l="8097" r="15014"/>
          <a:stretch/>
        </p:blipFill>
        <p:spPr>
          <a:xfrm>
            <a:off x="6269620" y="2249796"/>
            <a:ext cx="1266140" cy="1234311"/>
          </a:xfrm>
          <a:prstGeom prst="rect">
            <a:avLst/>
          </a:prstGeom>
        </p:spPr>
      </p:pic>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Paper outputs</a:t>
            </a:r>
          </a:p>
        </p:txBody>
      </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5" name="Image 14"/>
          <p:cNvPicPr/>
          <p:nvPr>
            <p:custDataLst>
              <p:tags r:id="rId1"/>
            </p:custDataLst>
          </p:nvPr>
        </p:nvPicPr>
        <p:blipFill rotWithShape="1">
          <a:blip r:embed="rId6" cstate="print">
            <a:extLst>
              <a:ext uri="{28A0092B-C50C-407E-A947-70E740481C1C}">
                <a14:useLocalDpi xmlns:a14="http://schemas.microsoft.com/office/drawing/2010/main" val="0"/>
              </a:ext>
            </a:extLst>
          </a:blip>
          <a:srcRect l="8097" r="15014"/>
          <a:stretch/>
        </p:blipFill>
        <p:spPr>
          <a:xfrm>
            <a:off x="481883" y="1235307"/>
            <a:ext cx="1621924" cy="1631645"/>
          </a:xfrm>
          <a:prstGeom prst="rect">
            <a:avLst/>
          </a:prstGeom>
        </p:spPr>
      </p:pic>
      <p:sp>
        <p:nvSpPr>
          <p:cNvPr id="16" name="Flèche droite rayée 15"/>
          <p:cNvSpPr/>
          <p:nvPr/>
        </p:nvSpPr>
        <p:spPr>
          <a:xfrm>
            <a:off x="3735197" y="1965690"/>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p:cNvGraphicFramePr>
            <a:graphicFrameLocks noGrp="1"/>
          </p:cNvGraphicFramePr>
          <p:nvPr>
            <p:extLst>
              <p:ext uri="{D42A27DB-BD31-4B8C-83A1-F6EECF244321}">
                <p14:modId xmlns:p14="http://schemas.microsoft.com/office/powerpoint/2010/main" val="1103010559"/>
              </p:ext>
            </p:extLst>
          </p:nvPr>
        </p:nvGraphicFramePr>
        <p:xfrm>
          <a:off x="1112730" y="3640928"/>
          <a:ext cx="7233748" cy="3060298"/>
        </p:xfrm>
        <a:graphic>
          <a:graphicData uri="http://schemas.openxmlformats.org/drawingml/2006/table">
            <a:tbl>
              <a:tblPr firstRow="1" bandRow="1">
                <a:tableStyleId>{69012ECD-51FC-41F1-AA8D-1B2483CD663E}</a:tableStyleId>
              </a:tblPr>
              <a:tblGrid>
                <a:gridCol w="3616874">
                  <a:extLst>
                    <a:ext uri="{9D8B030D-6E8A-4147-A177-3AD203B41FA5}">
                      <a16:colId xmlns:a16="http://schemas.microsoft.com/office/drawing/2014/main" val="4285834100"/>
                    </a:ext>
                  </a:extLst>
                </a:gridCol>
                <a:gridCol w="3616874">
                  <a:extLst>
                    <a:ext uri="{9D8B030D-6E8A-4147-A177-3AD203B41FA5}">
                      <a16:colId xmlns:a16="http://schemas.microsoft.com/office/drawing/2014/main" val="2787618500"/>
                    </a:ext>
                  </a:extLst>
                </a:gridCol>
              </a:tblGrid>
              <a:tr h="326591">
                <a:tc>
                  <a:txBody>
                    <a:bodyPr/>
                    <a:lstStyle/>
                    <a:p>
                      <a:pPr algn="ctr"/>
                      <a:r>
                        <a:rPr lang="fr-CA" sz="1800" dirty="0"/>
                        <a:t>FINE PAPER</a:t>
                      </a:r>
                      <a:endParaRPr lang="fr-FR" sz="1800" dirty="0"/>
                    </a:p>
                  </a:txBody>
                  <a:tcPr/>
                </a:tc>
                <a:tc>
                  <a:txBody>
                    <a:bodyPr/>
                    <a:lstStyle/>
                    <a:p>
                      <a:pPr algn="ctr"/>
                      <a:r>
                        <a:rPr lang="fr-CA" sz="1800" dirty="0"/>
                        <a:t>NEWSPRINT</a:t>
                      </a:r>
                      <a:endParaRPr lang="fr-FR" sz="1800" dirty="0"/>
                    </a:p>
                  </a:txBody>
                  <a:tcPr/>
                </a:tc>
                <a:extLst>
                  <a:ext uri="{0D108BD9-81ED-4DB2-BD59-A6C34878D82A}">
                    <a16:rowId xmlns:a16="http://schemas.microsoft.com/office/drawing/2014/main" val="1338455452"/>
                  </a:ext>
                </a:extLst>
              </a:tr>
              <a:tr h="2694538">
                <a:tc>
                  <a:txBody>
                    <a:bodyPr/>
                    <a:lstStyle/>
                    <a:p>
                      <a:pPr marL="285750" indent="-285750">
                        <a:buFont typeface="Verdana" panose="020B0604030504040204" pitchFamily="34" charset="0"/>
                        <a:buChar char="›"/>
                      </a:pPr>
                      <a:r>
                        <a:rPr lang="en-CA" sz="1400" baseline="0" noProof="0" dirty="0">
                          <a:solidFill>
                            <a:srgbClr val="0770B1"/>
                          </a:solidFill>
                        </a:rPr>
                        <a:t>Flat and corrugated cardboard</a:t>
                      </a:r>
                    </a:p>
                    <a:p>
                      <a:pPr marL="285750" indent="-285750">
                        <a:buFont typeface="Verdana" panose="020B0604030504040204" pitchFamily="34" charset="0"/>
                        <a:buChar char="›"/>
                      </a:pPr>
                      <a:r>
                        <a:rPr lang="en-CA" sz="1400" baseline="0" noProof="0" dirty="0">
                          <a:solidFill>
                            <a:srgbClr val="0770B1"/>
                          </a:solidFill>
                        </a:rPr>
                        <a:t>Household paper:</a:t>
                      </a:r>
                    </a:p>
                    <a:p>
                      <a:pPr marL="742950" lvl="1" indent="-285750">
                        <a:buFont typeface="Verdana" panose="020B0604030504040204" pitchFamily="34" charset="0"/>
                        <a:buChar char="›"/>
                      </a:pPr>
                      <a:r>
                        <a:rPr lang="en-CA" sz="1400" baseline="0" noProof="0" dirty="0">
                          <a:solidFill>
                            <a:srgbClr val="0770B1"/>
                          </a:solidFill>
                        </a:rPr>
                        <a:t>Writing paper</a:t>
                      </a:r>
                    </a:p>
                    <a:p>
                      <a:pPr marL="742950" lvl="1" indent="-285750">
                        <a:buFont typeface="Verdana" panose="020B0604030504040204" pitchFamily="34" charset="0"/>
                        <a:buChar char="›"/>
                      </a:pPr>
                      <a:r>
                        <a:rPr lang="en-CA" sz="1400" baseline="0" noProof="0" dirty="0">
                          <a:solidFill>
                            <a:srgbClr val="0770B1"/>
                          </a:solidFill>
                        </a:rPr>
                        <a:t>Printable paper</a:t>
                      </a:r>
                    </a:p>
                    <a:p>
                      <a:pPr marL="742950" lvl="1" indent="-285750">
                        <a:buFont typeface="Verdana" panose="020B0604030504040204" pitchFamily="34" charset="0"/>
                        <a:buChar char="›"/>
                      </a:pPr>
                      <a:r>
                        <a:rPr lang="en-CA" sz="1400" baseline="0" noProof="0" dirty="0">
                          <a:solidFill>
                            <a:srgbClr val="0770B1"/>
                          </a:solidFill>
                        </a:rPr>
                        <a:t>Toilet paper</a:t>
                      </a:r>
                    </a:p>
                    <a:p>
                      <a:pPr marL="742950" lvl="1" indent="-285750">
                        <a:buFont typeface="Verdana" panose="020B0604030504040204" pitchFamily="34" charset="0"/>
                        <a:buChar char="›"/>
                      </a:pPr>
                      <a:r>
                        <a:rPr lang="en-CA" sz="1400" baseline="0" noProof="0" dirty="0">
                          <a:solidFill>
                            <a:srgbClr val="0770B1"/>
                          </a:solidFill>
                        </a:rPr>
                        <a:t>Kleenex</a:t>
                      </a:r>
                    </a:p>
                    <a:p>
                      <a:pPr marL="742950" lvl="1" indent="-285750">
                        <a:buFont typeface="Verdana" panose="020B0604030504040204" pitchFamily="34" charset="0"/>
                        <a:buChar char="›"/>
                      </a:pPr>
                      <a:r>
                        <a:rPr lang="en-CA" sz="1400" baseline="0" noProof="0" dirty="0">
                          <a:solidFill>
                            <a:srgbClr val="0770B1"/>
                          </a:solidFill>
                        </a:rPr>
                        <a:t>Paper towels</a:t>
                      </a:r>
                    </a:p>
                    <a:p>
                      <a:pPr marL="742950" lvl="1" indent="-285750">
                        <a:buFont typeface="Verdana" panose="020B0604030504040204" pitchFamily="34" charset="0"/>
                        <a:buChar char="›"/>
                      </a:pPr>
                      <a:r>
                        <a:rPr lang="en-CA" sz="1400" baseline="0" noProof="0" dirty="0">
                          <a:solidFill>
                            <a:srgbClr val="0770B1"/>
                          </a:solidFill>
                        </a:rPr>
                        <a:t>Napkins</a:t>
                      </a:r>
                    </a:p>
                    <a:p>
                      <a:pPr marL="742950" lvl="1" indent="-285750">
                        <a:buFont typeface="Verdana" panose="020B0604030504040204" pitchFamily="34" charset="0"/>
                        <a:buChar char="›"/>
                      </a:pPr>
                      <a:r>
                        <a:rPr lang="en-CA" sz="1400" baseline="0" noProof="0" dirty="0">
                          <a:solidFill>
                            <a:srgbClr val="0770B1"/>
                          </a:solidFill>
                        </a:rPr>
                        <a:t>Postal envelopes</a:t>
                      </a:r>
                      <a:endParaRPr lang="en-CA" sz="1400" noProof="0" dirty="0">
                        <a:solidFill>
                          <a:srgbClr val="0770B1"/>
                        </a:solidFill>
                      </a:endParaRPr>
                    </a:p>
                  </a:txBody>
                  <a:tcPr/>
                </a:tc>
                <a:tc>
                  <a:txBody>
                    <a:bodyPr/>
                    <a:lstStyle/>
                    <a:p>
                      <a:pPr marL="285750" indent="-285750">
                        <a:buFont typeface="Verdana" panose="020B0604030504040204" pitchFamily="34" charset="0"/>
                        <a:buChar char="›"/>
                      </a:pPr>
                      <a:r>
                        <a:rPr lang="en-CA" sz="1400" noProof="0" dirty="0">
                          <a:solidFill>
                            <a:srgbClr val="0770B1"/>
                          </a:solidFill>
                        </a:rPr>
                        <a:t>Molded pulp packaging (egg cartons)</a:t>
                      </a:r>
                    </a:p>
                    <a:p>
                      <a:pPr marL="285750" indent="-285750">
                        <a:buFont typeface="Verdana" panose="020B0604030504040204" pitchFamily="34" charset="0"/>
                        <a:buChar char="›"/>
                      </a:pPr>
                      <a:r>
                        <a:rPr lang="en-CA" sz="1400" noProof="0" dirty="0">
                          <a:solidFill>
                            <a:srgbClr val="0770B1"/>
                          </a:solidFill>
                        </a:rPr>
                        <a:t>Fruit insulators</a:t>
                      </a:r>
                    </a:p>
                    <a:p>
                      <a:pPr marL="285750" indent="-285750">
                        <a:buFont typeface="Verdana" panose="020B0604030504040204" pitchFamily="34" charset="0"/>
                        <a:buChar char="›"/>
                      </a:pPr>
                      <a:r>
                        <a:rPr lang="en-CA" sz="1400" noProof="0" dirty="0">
                          <a:solidFill>
                            <a:srgbClr val="0770B1"/>
                          </a:solidFill>
                        </a:rPr>
                        <a:t>Animal litter</a:t>
                      </a:r>
                    </a:p>
                    <a:p>
                      <a:pPr marL="285750" indent="-285750">
                        <a:buFont typeface="Verdana" panose="020B0604030504040204" pitchFamily="34" charset="0"/>
                        <a:buChar char="›"/>
                      </a:pPr>
                      <a:r>
                        <a:rPr lang="en-CA" sz="1400" baseline="0" noProof="0" dirty="0">
                          <a:solidFill>
                            <a:srgbClr val="0770B1"/>
                          </a:solidFill>
                        </a:rPr>
                        <a:t>Flat cardboard:</a:t>
                      </a:r>
                    </a:p>
                    <a:p>
                      <a:pPr marL="742950" lvl="1" indent="-285750">
                        <a:buFont typeface="Verdana" panose="020B0604030504040204" pitchFamily="34" charset="0"/>
                        <a:buChar char="›"/>
                      </a:pPr>
                      <a:r>
                        <a:rPr lang="en-CA" sz="1400" baseline="0" noProof="0" dirty="0">
                          <a:solidFill>
                            <a:srgbClr val="0770B1"/>
                          </a:solidFill>
                        </a:rPr>
                        <a:t>Shoe and cereal boxes</a:t>
                      </a:r>
                    </a:p>
                    <a:p>
                      <a:pPr marL="742950" lvl="1" indent="-285750">
                        <a:buFont typeface="Verdana" panose="020B0604030504040204" pitchFamily="34" charset="0"/>
                        <a:buChar char="›"/>
                      </a:pPr>
                      <a:r>
                        <a:rPr lang="en-CA" sz="1400" baseline="0" noProof="0" dirty="0">
                          <a:solidFill>
                            <a:srgbClr val="0770B1"/>
                          </a:solidFill>
                        </a:rPr>
                        <a:t>Newspapers</a:t>
                      </a:r>
                    </a:p>
                    <a:p>
                      <a:pPr marL="742950" lvl="1" indent="-285750">
                        <a:buFont typeface="Verdana" panose="020B0604030504040204" pitchFamily="34" charset="0"/>
                        <a:buChar char="›"/>
                      </a:pPr>
                      <a:r>
                        <a:rPr lang="en-CA" sz="1400" baseline="0" noProof="0" dirty="0">
                          <a:solidFill>
                            <a:srgbClr val="0770B1"/>
                          </a:solidFill>
                        </a:rPr>
                        <a:t>Telephone directories</a:t>
                      </a:r>
                    </a:p>
                    <a:p>
                      <a:pPr marL="285750" lvl="0" indent="-285750">
                        <a:buFont typeface="Verdana" panose="020B0604030504040204" pitchFamily="34" charset="0"/>
                        <a:buChar char="›"/>
                      </a:pPr>
                      <a:r>
                        <a:rPr lang="en-CA" sz="1400" baseline="0" noProof="0" dirty="0">
                          <a:solidFill>
                            <a:srgbClr val="0770B1"/>
                          </a:solidFill>
                        </a:rPr>
                        <a:t>Stuffing and construction materials:</a:t>
                      </a:r>
                    </a:p>
                    <a:p>
                      <a:pPr marL="742950" lvl="1" indent="-285750">
                        <a:buFont typeface="Verdana" panose="020B0604030504040204" pitchFamily="34" charset="0"/>
                        <a:buChar char="›"/>
                      </a:pPr>
                      <a:r>
                        <a:rPr lang="en-CA" sz="1400" baseline="0" noProof="0" dirty="0">
                          <a:solidFill>
                            <a:srgbClr val="0770B1"/>
                          </a:solidFill>
                        </a:rPr>
                        <a:t>Cellulose thermal insulation</a:t>
                      </a:r>
                    </a:p>
                    <a:p>
                      <a:pPr marL="742950" lvl="1" indent="-285750">
                        <a:buFont typeface="Verdana" panose="020B0604030504040204" pitchFamily="34" charset="0"/>
                        <a:buChar char="›"/>
                      </a:pPr>
                      <a:r>
                        <a:rPr lang="en-CA" sz="1400" baseline="0" noProof="0" dirty="0">
                          <a:solidFill>
                            <a:srgbClr val="0770B1"/>
                          </a:solidFill>
                        </a:rPr>
                        <a:t>Soundproofing materials</a:t>
                      </a:r>
                    </a:p>
                    <a:p>
                      <a:pPr marL="742950" lvl="1" indent="-285750">
                        <a:buFont typeface="Verdana" panose="020B0604030504040204" pitchFamily="34" charset="0"/>
                        <a:buChar char="›"/>
                      </a:pPr>
                      <a:r>
                        <a:rPr lang="en-CA" sz="1400" baseline="0" noProof="0" dirty="0">
                          <a:solidFill>
                            <a:srgbClr val="0770B1"/>
                          </a:solidFill>
                        </a:rPr>
                        <a:t>Ceiling panels</a:t>
                      </a:r>
                    </a:p>
                    <a:p>
                      <a:pPr marL="285750" lvl="0" indent="-285750">
                        <a:buFont typeface="Verdana" panose="020B0604030504040204" pitchFamily="34" charset="0"/>
                        <a:buChar char="›"/>
                      </a:pPr>
                      <a:r>
                        <a:rPr lang="en-CA" sz="1400" baseline="0" noProof="0" dirty="0">
                          <a:solidFill>
                            <a:srgbClr val="0770B1"/>
                          </a:solidFill>
                        </a:rPr>
                        <a:t>Pen components</a:t>
                      </a:r>
                      <a:endParaRPr lang="en-CA" sz="1400" noProof="0" dirty="0">
                        <a:solidFill>
                          <a:srgbClr val="0770B1"/>
                        </a:solidFill>
                      </a:endParaRPr>
                    </a:p>
                  </a:txBody>
                  <a:tcPr/>
                </a:tc>
                <a:extLst>
                  <a:ext uri="{0D108BD9-81ED-4DB2-BD59-A6C34878D82A}">
                    <a16:rowId xmlns:a16="http://schemas.microsoft.com/office/drawing/2014/main" val="3516768219"/>
                  </a:ext>
                </a:extLst>
              </a:tr>
            </a:tbl>
          </a:graphicData>
        </a:graphic>
      </p:graphicFrame>
      <p:pic>
        <p:nvPicPr>
          <p:cNvPr id="20" name="Image 19"/>
          <p:cNvPicPr>
            <a:picLocks noChangeAspect="1"/>
          </p:cNvPicPr>
          <p:nvPr/>
        </p:nvPicPr>
        <p:blipFill>
          <a:blip r:embed="rId7"/>
          <a:stretch>
            <a:fillRect/>
          </a:stretch>
        </p:blipFill>
        <p:spPr>
          <a:xfrm>
            <a:off x="7157946" y="933212"/>
            <a:ext cx="1405412" cy="1405412"/>
          </a:xfrm>
          <a:prstGeom prst="rect">
            <a:avLst/>
          </a:prstGeom>
        </p:spPr>
      </p:pic>
    </p:spTree>
    <p:extLst>
      <p:ext uri="{BB962C8B-B14F-4D97-AF65-F5344CB8AC3E}">
        <p14:creationId xmlns:p14="http://schemas.microsoft.com/office/powerpoint/2010/main" val="362135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Cardboard outputs</a:t>
            </a:r>
          </a:p>
        </p:txBody>
      </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12"/>
          <p:cNvPicPr>
            <a:picLocks noChangeAspect="1"/>
          </p:cNvPicPr>
          <p:nvPr/>
        </p:nvPicPr>
        <p:blipFill>
          <a:blip r:embed="rId3"/>
          <a:stretch>
            <a:fillRect/>
          </a:stretch>
        </p:blipFill>
        <p:spPr>
          <a:xfrm>
            <a:off x="802136" y="1360995"/>
            <a:ext cx="1966925" cy="2531005"/>
          </a:xfrm>
          <a:prstGeom prst="rect">
            <a:avLst/>
          </a:prstGeom>
        </p:spPr>
      </p:pic>
      <p:graphicFrame>
        <p:nvGraphicFramePr>
          <p:cNvPr id="14" name="Tableau 13"/>
          <p:cNvGraphicFramePr>
            <a:graphicFrameLocks noGrp="1"/>
          </p:cNvGraphicFramePr>
          <p:nvPr>
            <p:extLst>
              <p:ext uri="{D42A27DB-BD31-4B8C-83A1-F6EECF244321}">
                <p14:modId xmlns:p14="http://schemas.microsoft.com/office/powerpoint/2010/main" val="906396886"/>
              </p:ext>
            </p:extLst>
          </p:nvPr>
        </p:nvGraphicFramePr>
        <p:xfrm>
          <a:off x="2370852" y="3960581"/>
          <a:ext cx="4476574" cy="2597262"/>
        </p:xfrm>
        <a:graphic>
          <a:graphicData uri="http://schemas.openxmlformats.org/drawingml/2006/table">
            <a:tbl>
              <a:tblPr firstRow="1" bandRow="1">
                <a:tableStyleId>{69012ECD-51FC-41F1-AA8D-1B2483CD663E}</a:tableStyleId>
              </a:tblPr>
              <a:tblGrid>
                <a:gridCol w="4476574">
                  <a:extLst>
                    <a:ext uri="{9D8B030D-6E8A-4147-A177-3AD203B41FA5}">
                      <a16:colId xmlns:a16="http://schemas.microsoft.com/office/drawing/2014/main" val="4285834100"/>
                    </a:ext>
                  </a:extLst>
                </a:gridCol>
              </a:tblGrid>
              <a:tr h="347523">
                <a:tc>
                  <a:txBody>
                    <a:bodyPr/>
                    <a:lstStyle/>
                    <a:p>
                      <a:pPr algn="ctr"/>
                      <a:r>
                        <a:rPr lang="en-CA" sz="2000" noProof="0" dirty="0">
                          <a:latin typeface="+mj-lt"/>
                        </a:rPr>
                        <a:t>CARDBOARD</a:t>
                      </a:r>
                    </a:p>
                  </a:txBody>
                  <a:tcPr/>
                </a:tc>
                <a:extLst>
                  <a:ext uri="{0D108BD9-81ED-4DB2-BD59-A6C34878D82A}">
                    <a16:rowId xmlns:a16="http://schemas.microsoft.com/office/drawing/2014/main" val="1338455452"/>
                  </a:ext>
                </a:extLst>
              </a:tr>
              <a:tr h="2201022">
                <a:tc>
                  <a:txBody>
                    <a:bodyPr/>
                    <a:lstStyle/>
                    <a:p>
                      <a:pPr marL="285750" indent="-285750">
                        <a:buFont typeface="Verdana" panose="020B0604030504040204" pitchFamily="34" charset="0"/>
                        <a:buChar char="›"/>
                      </a:pPr>
                      <a:r>
                        <a:rPr lang="en-CA" baseline="0" noProof="0" dirty="0">
                          <a:solidFill>
                            <a:srgbClr val="0770B1"/>
                          </a:solidFill>
                        </a:rPr>
                        <a:t>Cardboard boxes</a:t>
                      </a:r>
                    </a:p>
                    <a:p>
                      <a:pPr marL="285750" indent="-285750">
                        <a:buFont typeface="Verdana" panose="020B0604030504040204" pitchFamily="34" charset="0"/>
                        <a:buChar char="›"/>
                      </a:pPr>
                      <a:r>
                        <a:rPr lang="en-CA" baseline="0" noProof="0" dirty="0">
                          <a:solidFill>
                            <a:srgbClr val="0770B1"/>
                          </a:solidFill>
                        </a:rPr>
                        <a:t>Kraft paper</a:t>
                      </a:r>
                    </a:p>
                    <a:p>
                      <a:pPr marL="285750" indent="-285750">
                        <a:buFont typeface="Verdana" panose="020B0604030504040204" pitchFamily="34" charset="0"/>
                        <a:buChar char="›"/>
                      </a:pPr>
                      <a:r>
                        <a:rPr lang="en-CA" baseline="0" noProof="0" dirty="0">
                          <a:solidFill>
                            <a:srgbClr val="0770B1"/>
                          </a:solidFill>
                        </a:rPr>
                        <a:t>Construction materials:</a:t>
                      </a:r>
                    </a:p>
                    <a:p>
                      <a:pPr marL="742950" lvl="1" indent="-285750">
                        <a:buFont typeface="Verdana" panose="020B0604030504040204" pitchFamily="34" charset="0"/>
                        <a:buChar char="›"/>
                      </a:pPr>
                      <a:r>
                        <a:rPr lang="en-CA" baseline="0" noProof="0" dirty="0">
                          <a:solidFill>
                            <a:srgbClr val="0770B1"/>
                          </a:solidFill>
                        </a:rPr>
                        <a:t>Roof covering</a:t>
                      </a:r>
                    </a:p>
                    <a:p>
                      <a:pPr marL="742950" lvl="1" indent="-285750">
                        <a:buFont typeface="Verdana" panose="020B0604030504040204" pitchFamily="34" charset="0"/>
                        <a:buChar char="›"/>
                      </a:pPr>
                      <a:r>
                        <a:rPr lang="en-CA" baseline="0" noProof="0" dirty="0">
                          <a:solidFill>
                            <a:srgbClr val="0770B1"/>
                          </a:solidFill>
                        </a:rPr>
                        <a:t>Cellulose insulation</a:t>
                      </a:r>
                    </a:p>
                    <a:p>
                      <a:pPr marL="742950" lvl="1" indent="-285750">
                        <a:buFont typeface="Verdana" panose="020B0604030504040204" pitchFamily="34" charset="0"/>
                        <a:buChar char="›"/>
                      </a:pPr>
                      <a:r>
                        <a:rPr lang="en-CA" baseline="0" noProof="0" dirty="0">
                          <a:solidFill>
                            <a:srgbClr val="0770B1"/>
                          </a:solidFill>
                        </a:rPr>
                        <a:t>Pen components</a:t>
                      </a:r>
                    </a:p>
                    <a:p>
                      <a:pPr marL="285750" lvl="0" indent="-285750">
                        <a:buFont typeface="Verdana" panose="020B0604030504040204" pitchFamily="34" charset="0"/>
                        <a:buChar char="›"/>
                      </a:pPr>
                      <a:r>
                        <a:rPr lang="en-CA" baseline="0" noProof="0" dirty="0">
                          <a:solidFill>
                            <a:srgbClr val="0770B1"/>
                          </a:solidFill>
                        </a:rPr>
                        <a:t>Compost</a:t>
                      </a:r>
                    </a:p>
                  </a:txBody>
                  <a:tcPr/>
                </a:tc>
                <a:extLst>
                  <a:ext uri="{0D108BD9-81ED-4DB2-BD59-A6C34878D82A}">
                    <a16:rowId xmlns:a16="http://schemas.microsoft.com/office/drawing/2014/main" val="3516768219"/>
                  </a:ext>
                </a:extLst>
              </a:tr>
            </a:tbl>
          </a:graphicData>
        </a:graphic>
      </p:graphicFrame>
      <p:sp>
        <p:nvSpPr>
          <p:cNvPr id="16" name="Flèche droite rayée 15"/>
          <p:cNvSpPr/>
          <p:nvPr/>
        </p:nvSpPr>
        <p:spPr>
          <a:xfrm>
            <a:off x="3735197" y="1965690"/>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p:cNvPicPr>
            <a:picLocks noChangeAspect="1"/>
          </p:cNvPicPr>
          <p:nvPr/>
        </p:nvPicPr>
        <p:blipFill>
          <a:blip r:embed="rId3"/>
          <a:stretch>
            <a:fillRect/>
          </a:stretch>
        </p:blipFill>
        <p:spPr>
          <a:xfrm>
            <a:off x="7294305" y="474938"/>
            <a:ext cx="1377167" cy="1772114"/>
          </a:xfrm>
          <a:prstGeom prst="rect">
            <a:avLst/>
          </a:prstGeom>
        </p:spPr>
      </p:pic>
      <p:pic>
        <p:nvPicPr>
          <p:cNvPr id="12" name="Image 11"/>
          <p:cNvPicPr>
            <a:picLocks noChangeAspect="1"/>
          </p:cNvPicPr>
          <p:nvPr/>
        </p:nvPicPr>
        <p:blipFill>
          <a:blip r:embed="rId4"/>
          <a:stretch>
            <a:fillRect/>
          </a:stretch>
        </p:blipFill>
        <p:spPr>
          <a:xfrm>
            <a:off x="6324417" y="2247052"/>
            <a:ext cx="2483246" cy="1647707"/>
          </a:xfrm>
          <a:prstGeom prst="rect">
            <a:avLst/>
          </a:prstGeom>
        </p:spPr>
      </p:pic>
      <p:pic>
        <p:nvPicPr>
          <p:cNvPr id="3" name="Picture 2" descr="RÃ©sultats de recherche d'images pour Â«Â papier kraftÂ Â»"/>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29" r="17537"/>
          <a:stretch/>
        </p:blipFill>
        <p:spPr bwMode="auto">
          <a:xfrm>
            <a:off x="5538123" y="1368611"/>
            <a:ext cx="1075808" cy="175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7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blue bin: </a:t>
            </a:r>
            <a:r>
              <a:rPr lang="en-CA" sz="4000" b="1" dirty="0">
                <a:solidFill>
                  <a:srgbClr val="171717"/>
                </a:solidFill>
              </a:rPr>
              <a:t>plastic</a:t>
            </a:r>
          </a:p>
        </p:txBody>
      </p:sp>
      <p:sp>
        <p:nvSpPr>
          <p:cNvPr id="4" name="Rectangle 3"/>
          <p:cNvSpPr/>
          <p:nvPr/>
        </p:nvSpPr>
        <p:spPr>
          <a:xfrm>
            <a:off x="605017" y="1162147"/>
            <a:ext cx="3966983" cy="1692771"/>
          </a:xfrm>
          <a:prstGeom prst="rect">
            <a:avLst/>
          </a:prstGeom>
        </p:spPr>
        <p:txBody>
          <a:bodyPr wrap="square">
            <a:spAutoFit/>
          </a:bodyPr>
          <a:lstStyle/>
          <a:p>
            <a:pPr fontAlgn="base"/>
            <a:r>
              <a:rPr lang="en-CA" sz="2400" b="1" dirty="0">
                <a:solidFill>
                  <a:srgbClr val="F2BB18"/>
                </a:solidFill>
                <a:latin typeface="Arial Rounded MT Bold" panose="020F0704030504030204" pitchFamily="34" charset="0"/>
              </a:rPr>
              <a:t>What goes in the bin</a:t>
            </a:r>
          </a:p>
          <a:p>
            <a:pPr fontAlgn="base">
              <a:buSzPct val="85000"/>
            </a:pPr>
            <a:endParaRPr lang="en-CA" sz="1600" dirty="0">
              <a:solidFill>
                <a:srgbClr val="171717"/>
              </a:solidFill>
              <a:latin typeface="+mj-lt"/>
            </a:endParaRPr>
          </a:p>
          <a:p>
            <a:pPr fontAlgn="base">
              <a:buSzPct val="85000"/>
            </a:pPr>
            <a:r>
              <a:rPr lang="en-CA" sz="1600" b="1" dirty="0">
                <a:solidFill>
                  <a:srgbClr val="171717"/>
                </a:solidFill>
                <a:latin typeface="+mj-lt"/>
              </a:rPr>
              <a:t>Flexible plastic</a:t>
            </a:r>
          </a:p>
          <a:p>
            <a:pPr marL="285750" indent="-285750" fontAlgn="base">
              <a:buSzPct val="85000"/>
              <a:buFont typeface="Verdana" panose="020B0604030504040204" pitchFamily="34" charset="0"/>
              <a:buChar char="›"/>
            </a:pPr>
            <a:r>
              <a:rPr lang="en-CA" sz="1600" dirty="0">
                <a:solidFill>
                  <a:srgbClr val="171717"/>
                </a:solidFill>
                <a:latin typeface="+mj-lt"/>
              </a:rPr>
              <a:t>Shopping bags</a:t>
            </a:r>
          </a:p>
          <a:p>
            <a:pPr marL="285750" indent="-285750" fontAlgn="base">
              <a:buSzPct val="85000"/>
              <a:buFont typeface="Verdana" panose="020B0604030504040204" pitchFamily="34" charset="0"/>
              <a:buChar char="›"/>
            </a:pPr>
            <a:r>
              <a:rPr lang="en-CA" sz="1600" dirty="0">
                <a:solidFill>
                  <a:srgbClr val="171717"/>
                </a:solidFill>
                <a:latin typeface="+mj-lt"/>
              </a:rPr>
              <a:t>Bread, pastry or food bags (clean and grease free</a:t>
            </a:r>
            <a:r>
              <a:rPr lang="en-CA" sz="1600" dirty="0" smtClean="0">
                <a:solidFill>
                  <a:srgbClr val="171717"/>
                </a:solidFill>
                <a:latin typeface="+mj-lt"/>
              </a:rPr>
              <a:t>)</a:t>
            </a:r>
            <a:endParaRPr lang="en-CA" sz="1600" dirty="0">
              <a:solidFill>
                <a:srgbClr val="171717"/>
              </a:solidFill>
              <a:latin typeface="+mj-lt"/>
            </a:endParaRPr>
          </a:p>
        </p:txBody>
      </p:sp>
      <p:sp>
        <p:nvSpPr>
          <p:cNvPr id="5" name="Rectangle 4"/>
          <p:cNvSpPr/>
          <p:nvPr/>
        </p:nvSpPr>
        <p:spPr>
          <a:xfrm>
            <a:off x="4572000" y="1932637"/>
            <a:ext cx="4544499" cy="3539430"/>
          </a:xfrm>
          <a:prstGeom prst="rect">
            <a:avLst/>
          </a:prstGeom>
        </p:spPr>
        <p:txBody>
          <a:bodyPr wrap="square">
            <a:spAutoFit/>
          </a:bodyPr>
          <a:lstStyle/>
          <a:p>
            <a:pPr fontAlgn="base">
              <a:buSzPct val="85000"/>
            </a:pPr>
            <a:r>
              <a:rPr lang="en-CA" sz="1600" b="1" dirty="0">
                <a:solidFill>
                  <a:srgbClr val="171717"/>
                </a:solidFill>
              </a:rPr>
              <a:t>Hard plastic</a:t>
            </a:r>
          </a:p>
          <a:p>
            <a:pPr marL="285750" indent="-285750" fontAlgn="base">
              <a:buSzPct val="85000"/>
              <a:buFont typeface="Verdana" panose="020B0604030504040204" pitchFamily="34" charset="0"/>
              <a:buChar char="›"/>
            </a:pPr>
            <a:r>
              <a:rPr lang="en-CA" sz="1600" dirty="0">
                <a:solidFill>
                  <a:srgbClr val="171717"/>
                </a:solidFill>
              </a:rPr>
              <a:t>Bottles of water, juice, beverages, etc.</a:t>
            </a:r>
          </a:p>
          <a:p>
            <a:pPr marL="285750" indent="-285750" fontAlgn="base">
              <a:buSzPct val="85000"/>
              <a:buFont typeface="Verdana" panose="020B0604030504040204" pitchFamily="34" charset="0"/>
              <a:buChar char="›"/>
            </a:pPr>
            <a:r>
              <a:rPr lang="en-CA" sz="1600" dirty="0">
                <a:solidFill>
                  <a:srgbClr val="171717"/>
                </a:solidFill>
              </a:rPr>
              <a:t>Bottles of oil and vinegar</a:t>
            </a:r>
          </a:p>
          <a:p>
            <a:pPr marL="285750" indent="-285750" fontAlgn="base">
              <a:buSzPct val="85000"/>
              <a:buFont typeface="Verdana" panose="020B0604030504040204" pitchFamily="34" charset="0"/>
              <a:buChar char="›"/>
            </a:pPr>
            <a:r>
              <a:rPr lang="en-CA" sz="1600" dirty="0">
                <a:solidFill>
                  <a:srgbClr val="171717"/>
                </a:solidFill>
              </a:rPr>
              <a:t>Bottles of laundry soap and bleach</a:t>
            </a:r>
          </a:p>
          <a:p>
            <a:pPr marL="285750" indent="-285750" fontAlgn="base">
              <a:buSzPct val="85000"/>
              <a:buFont typeface="Verdana" panose="020B0604030504040204" pitchFamily="34" charset="0"/>
              <a:buChar char="›"/>
            </a:pPr>
            <a:r>
              <a:rPr lang="en-CA" sz="1600" dirty="0">
                <a:solidFill>
                  <a:srgbClr val="171717"/>
                </a:solidFill>
              </a:rPr>
              <a:t>Lids and caps</a:t>
            </a:r>
          </a:p>
          <a:p>
            <a:pPr marL="285750" indent="-285750" fontAlgn="base">
              <a:buSzPct val="85000"/>
              <a:buFont typeface="Verdana" panose="020B0604030504040204" pitchFamily="34" charset="0"/>
              <a:buChar char="›"/>
            </a:pPr>
            <a:r>
              <a:rPr lang="en-CA" sz="1600" dirty="0">
                <a:solidFill>
                  <a:srgbClr val="171717"/>
                </a:solidFill>
              </a:rPr>
              <a:t>Containers for ice cream, margarine and yogurt </a:t>
            </a:r>
          </a:p>
          <a:p>
            <a:pPr marL="285750" indent="-285750" fontAlgn="base">
              <a:buSzPct val="85000"/>
              <a:buFont typeface="Verdana" panose="020B0604030504040204" pitchFamily="34" charset="0"/>
              <a:buChar char="›"/>
            </a:pPr>
            <a:r>
              <a:rPr lang="en-CA" sz="1600" dirty="0">
                <a:solidFill>
                  <a:srgbClr val="171717"/>
                </a:solidFill>
              </a:rPr>
              <a:t>Containers and packaging for food products </a:t>
            </a:r>
          </a:p>
          <a:p>
            <a:pPr marL="285750" indent="-285750" fontAlgn="base">
              <a:buSzPct val="85000"/>
              <a:buFont typeface="Verdana" panose="020B0604030504040204" pitchFamily="34" charset="0"/>
              <a:buChar char="›"/>
            </a:pPr>
            <a:r>
              <a:rPr lang="en-CA" sz="1600" dirty="0">
                <a:solidFill>
                  <a:srgbClr val="171717"/>
                </a:solidFill>
              </a:rPr>
              <a:t>Containers for strawberries, raspberries, blueberries, etc.</a:t>
            </a:r>
          </a:p>
          <a:p>
            <a:pPr marL="285750" indent="-285750" fontAlgn="base">
              <a:buSzPct val="85000"/>
              <a:buFont typeface="Verdana" panose="020B0604030504040204" pitchFamily="34" charset="0"/>
              <a:buChar char="›"/>
            </a:pPr>
            <a:r>
              <a:rPr lang="en-CA" sz="1600" dirty="0">
                <a:solidFill>
                  <a:srgbClr val="171717"/>
                </a:solidFill>
              </a:rPr>
              <a:t>Containers for beauty products, personal hygiene and household cleaning</a:t>
            </a:r>
          </a:p>
          <a:p>
            <a:pPr marL="285750" indent="-285750" fontAlgn="base">
              <a:buSzPct val="85000"/>
              <a:buFont typeface="Verdana" panose="020B0604030504040204" pitchFamily="34" charset="0"/>
              <a:buChar char="›"/>
            </a:pPr>
            <a:r>
              <a:rPr lang="en-CA" sz="1600" dirty="0">
                <a:solidFill>
                  <a:srgbClr val="171717"/>
                </a:solidFill>
              </a:rPr>
              <a:t>Transparent packaging for small electronic devices</a:t>
            </a:r>
          </a:p>
          <a:p>
            <a:pPr marL="285750" indent="-285750" fontAlgn="base">
              <a:buSzPct val="85000"/>
              <a:buFont typeface="Verdana" panose="020B0604030504040204" pitchFamily="34" charset="0"/>
              <a:buChar char="›"/>
            </a:pPr>
            <a:r>
              <a:rPr lang="en-CA" sz="1600" dirty="0">
                <a:solidFill>
                  <a:srgbClr val="171717"/>
                </a:solidFill>
              </a:rPr>
              <a:t>Transparent egg packaging</a:t>
            </a:r>
          </a:p>
          <a:p>
            <a:pPr marL="285750" indent="-285750" fontAlgn="base">
              <a:buSzPct val="85000"/>
              <a:buFont typeface="Verdana" panose="020B0604030504040204" pitchFamily="34" charset="0"/>
              <a:buChar char="›"/>
            </a:pPr>
            <a:r>
              <a:rPr lang="en-CA" sz="1600" dirty="0">
                <a:solidFill>
                  <a:srgbClr val="171717"/>
                </a:solidFill>
              </a:rPr>
              <a:t>Containers for ready-to-eat dishes</a:t>
            </a:r>
          </a:p>
        </p:txBody>
      </p:sp>
      <p:sp>
        <p:nvSpPr>
          <p:cNvPr id="7" name="Rectangle à coins arrondis 6"/>
          <p:cNvSpPr/>
          <p:nvPr/>
        </p:nvSpPr>
        <p:spPr>
          <a:xfrm>
            <a:off x="991843" y="3839856"/>
            <a:ext cx="3009516" cy="1212409"/>
          </a:xfrm>
          <a:prstGeom prst="wedgeRoundRectCallout">
            <a:avLst>
              <a:gd name="adj1" fmla="val -32315"/>
              <a:gd name="adj2" fmla="val 75467"/>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en-CA" sz="1200" dirty="0">
                <a:solidFill>
                  <a:srgbClr val="000000"/>
                </a:solidFill>
                <a:latin typeface="+mj-lt"/>
              </a:rPr>
              <a:t>The trick to know if a </a:t>
            </a:r>
            <a:r>
              <a:rPr lang="en-CA" sz="1200" b="1" dirty="0">
                <a:solidFill>
                  <a:srgbClr val="FFC000"/>
                </a:solidFill>
                <a:latin typeface="+mj-lt"/>
              </a:rPr>
              <a:t>plastic bag </a:t>
            </a:r>
            <a:r>
              <a:rPr lang="en-CA" sz="1200" dirty="0">
                <a:solidFill>
                  <a:srgbClr val="000000"/>
                </a:solidFill>
                <a:latin typeface="+mj-lt"/>
              </a:rPr>
              <a:t>is recyclable: if you stretch it, does it break or does it ... stretch? </a:t>
            </a:r>
          </a:p>
          <a:p>
            <a:pPr fontAlgn="base">
              <a:spcBef>
                <a:spcPts val="600"/>
              </a:spcBef>
            </a:pPr>
            <a:r>
              <a:rPr lang="en-CA" sz="1200" dirty="0">
                <a:solidFill>
                  <a:srgbClr val="000000"/>
                </a:solidFill>
                <a:latin typeface="+mj-lt"/>
              </a:rPr>
              <a:t>If it breaks, into the garbage can it goes. </a:t>
            </a:r>
          </a:p>
          <a:p>
            <a:pPr fontAlgn="base">
              <a:spcBef>
                <a:spcPts val="600"/>
              </a:spcBef>
            </a:pPr>
            <a:r>
              <a:rPr lang="en-CA" sz="1200" b="1" dirty="0">
                <a:solidFill>
                  <a:srgbClr val="000000"/>
                </a:solidFill>
                <a:latin typeface="+mj-lt"/>
              </a:rPr>
              <a:t>If it stretches then it can indeed be recycled!</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t="-1" r="67895" b="53336"/>
          <a:stretch/>
        </p:blipFill>
        <p:spPr>
          <a:xfrm>
            <a:off x="190384" y="5111283"/>
            <a:ext cx="1958309" cy="1746717"/>
          </a:xfrm>
          <a:prstGeom prst="rect">
            <a:avLst/>
          </a:prstGeom>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074" name="Picture 2" descr="RÃ©sultats de recherche d'images pour Â«Â plastic bag png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3121" y="5468335"/>
            <a:ext cx="1866417" cy="1281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Ã©sultats de recherche d'images pour Â«Â cereal plastic bagÂ 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2804" y="5444144"/>
            <a:ext cx="868537" cy="13060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Ã©sultats de recherche d'images pour Â«Â yes png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6990" y="6036414"/>
            <a:ext cx="326571" cy="32657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Ã©sultats de recherche d'images pour Â«Â no png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7591" y="6048111"/>
            <a:ext cx="285985" cy="285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84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Ã©sultats de recherche d'images pour Â«Â polystyrÃ¨ne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8315">
            <a:off x="3023523" y="4554808"/>
            <a:ext cx="1485222" cy="99014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 name="Rectangle 1"/>
          <p:cNvSpPr/>
          <p:nvPr/>
        </p:nvSpPr>
        <p:spPr>
          <a:xfrm>
            <a:off x="752832" y="1036320"/>
            <a:ext cx="7744900" cy="923330"/>
          </a:xfrm>
          <a:prstGeom prst="rect">
            <a:avLst/>
          </a:prstGeom>
        </p:spPr>
        <p:txBody>
          <a:bodyPr wrap="square">
            <a:spAutoFit/>
          </a:bodyPr>
          <a:lstStyle/>
          <a:p>
            <a:pPr fontAlgn="base"/>
            <a:r>
              <a:rPr lang="en-CA" b="1" dirty="0">
                <a:solidFill>
                  <a:srgbClr val="F2BB18"/>
                </a:solidFill>
                <a:latin typeface="Arial Rounded MT Bold" panose="020F0704030504030204" pitchFamily="34" charset="0"/>
              </a:rPr>
              <a:t>Clarifications on plastic…</a:t>
            </a:r>
          </a:p>
          <a:p>
            <a:pPr fontAlgn="base"/>
            <a:r>
              <a:rPr lang="en-CA" b="1" dirty="0">
                <a:solidFill>
                  <a:srgbClr val="000000"/>
                </a:solidFill>
                <a:latin typeface="+mj-lt"/>
              </a:rPr>
              <a:t>Almost all plastic containers and packaging identified by numbers </a:t>
            </a:r>
            <a:r>
              <a:rPr lang="en-CA" b="1" dirty="0">
                <a:solidFill>
                  <a:srgbClr val="F2BB18"/>
                </a:solidFill>
                <a:latin typeface="Arial Rounded MT Bold" panose="020F0704030504030204" pitchFamily="34" charset="0"/>
              </a:rPr>
              <a:t>1, 2, 3, 4, 5 </a:t>
            </a:r>
            <a:r>
              <a:rPr lang="en-CA" b="1" dirty="0">
                <a:solidFill>
                  <a:srgbClr val="000000"/>
                </a:solidFill>
                <a:latin typeface="+mj-lt"/>
              </a:rPr>
              <a:t>and </a:t>
            </a:r>
            <a:r>
              <a:rPr lang="en-CA" b="1" dirty="0">
                <a:solidFill>
                  <a:srgbClr val="F2BB18"/>
                </a:solidFill>
                <a:latin typeface="Arial Rounded MT Bold" panose="020F0704030504030204" pitchFamily="34" charset="0"/>
              </a:rPr>
              <a:t>7</a:t>
            </a:r>
            <a:r>
              <a:rPr lang="en-CA" b="1" dirty="0">
                <a:solidFill>
                  <a:srgbClr val="000000"/>
                </a:solidFill>
                <a:latin typeface="+mj-lt"/>
              </a:rPr>
              <a:t> can be deposited in the recycling bin..</a:t>
            </a:r>
            <a:endParaRPr lang="en-CA" dirty="0">
              <a:solidFill>
                <a:srgbClr val="000000"/>
              </a:solidFill>
              <a:latin typeface="+mj-lt"/>
            </a:endParaRPr>
          </a:p>
        </p:txBody>
      </p:sp>
      <p:sp>
        <p:nvSpPr>
          <p:cNvPr id="4" name="Rectangle 3"/>
          <p:cNvSpPr/>
          <p:nvPr/>
        </p:nvSpPr>
        <p:spPr>
          <a:xfrm>
            <a:off x="129081" y="4841905"/>
            <a:ext cx="3370491" cy="1623521"/>
          </a:xfrm>
          <a:prstGeom prst="rect">
            <a:avLst/>
          </a:prstGeom>
        </p:spPr>
        <p:txBody>
          <a:bodyPr wrap="square">
            <a:spAutoFit/>
          </a:bodyPr>
          <a:lstStyle/>
          <a:p>
            <a:pPr fontAlgn="base"/>
            <a:r>
              <a:rPr lang="en-CA" sz="1600" b="1" dirty="0">
                <a:solidFill>
                  <a:srgbClr val="F2BB18"/>
                </a:solidFill>
                <a:latin typeface="Arial Rounded MT Bold" panose="020F0704030504030204" pitchFamily="34" charset="0"/>
              </a:rPr>
              <a:t>Why is it so difficult to recycle polystyrene?</a:t>
            </a:r>
            <a:endParaRPr lang="en-CA" sz="1600" dirty="0">
              <a:solidFill>
                <a:srgbClr val="000000"/>
              </a:solidFill>
              <a:latin typeface="+mj-lt"/>
            </a:endParaRPr>
          </a:p>
          <a:p>
            <a:pPr fontAlgn="base"/>
            <a:r>
              <a:rPr lang="en-CA" sz="1350" dirty="0">
                <a:solidFill>
                  <a:srgbClr val="000000"/>
                </a:solidFill>
                <a:latin typeface="+mj-lt"/>
              </a:rPr>
              <a:t>The answer, both simple and complicated, can be summed up by its </a:t>
            </a:r>
            <a:r>
              <a:rPr lang="en-CA" sz="1350" b="1" dirty="0">
                <a:solidFill>
                  <a:srgbClr val="F2BB18"/>
                </a:solidFill>
                <a:latin typeface="+mj-lt"/>
              </a:rPr>
              <a:t>light weight</a:t>
            </a:r>
            <a:r>
              <a:rPr lang="en-CA" sz="1350" dirty="0">
                <a:solidFill>
                  <a:srgbClr val="000000"/>
                </a:solidFill>
                <a:latin typeface="+mj-lt"/>
              </a:rPr>
              <a:t>. Polystyrene is </a:t>
            </a:r>
            <a:r>
              <a:rPr lang="en-CA" sz="1350" b="1" dirty="0">
                <a:solidFill>
                  <a:srgbClr val="F2BB18"/>
                </a:solidFill>
                <a:latin typeface="+mj-lt"/>
              </a:rPr>
              <a:t>95% air</a:t>
            </a:r>
            <a:r>
              <a:rPr lang="en-CA" sz="1350" dirty="0">
                <a:solidFill>
                  <a:srgbClr val="000000"/>
                </a:solidFill>
                <a:latin typeface="+mj-lt"/>
              </a:rPr>
              <a:t>. Transporting it is therefore very expensive compared to other types of plastic, since the same weight takes a lot of space! </a:t>
            </a:r>
          </a:p>
        </p:txBody>
      </p:sp>
      <p:grpSp>
        <p:nvGrpSpPr>
          <p:cNvPr id="9" name="Groupe 8"/>
          <p:cNvGrpSpPr/>
          <p:nvPr/>
        </p:nvGrpSpPr>
        <p:grpSpPr>
          <a:xfrm>
            <a:off x="2751497" y="2188748"/>
            <a:ext cx="3591258" cy="1808038"/>
            <a:chOff x="947480" y="2175965"/>
            <a:chExt cx="2785524" cy="1402387"/>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480" y="2175965"/>
              <a:ext cx="2785524" cy="1274372"/>
            </a:xfrm>
            <a:prstGeom prst="rect">
              <a:avLst/>
            </a:prstGeom>
          </p:spPr>
        </p:pic>
        <p:sp>
          <p:nvSpPr>
            <p:cNvPr id="7" name="Ellipse 6"/>
            <p:cNvSpPr/>
            <p:nvPr/>
          </p:nvSpPr>
          <p:spPr>
            <a:xfrm>
              <a:off x="1944002" y="2797911"/>
              <a:ext cx="780441" cy="780441"/>
            </a:xfrm>
            <a:prstGeom prst="ellipse">
              <a:avLst/>
            </a:prstGeom>
            <a:noFill/>
            <a:ln w="57150">
              <a:solidFill>
                <a:srgbClr val="D9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030" name="Picture 6" descr="RÃ©sultats de recherche d'images pour Â«Â polystyrene pngÂ 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72087" flipH="1">
            <a:off x="4533909" y="4592514"/>
            <a:ext cx="759075" cy="883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Ã©sultats de recherche d'images pour Â«Â polystyrene png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8653" y="5490321"/>
            <a:ext cx="1634745" cy="130779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e 11"/>
          <p:cNvGrpSpPr/>
          <p:nvPr/>
        </p:nvGrpSpPr>
        <p:grpSpPr>
          <a:xfrm>
            <a:off x="4985663" y="3611191"/>
            <a:ext cx="3906388" cy="3267496"/>
            <a:chOff x="4960692" y="3620247"/>
            <a:chExt cx="3906388" cy="3267496"/>
          </a:xfrm>
        </p:grpSpPr>
        <p:grpSp>
          <p:nvGrpSpPr>
            <p:cNvPr id="10" name="Groupe 9"/>
            <p:cNvGrpSpPr/>
            <p:nvPr/>
          </p:nvGrpSpPr>
          <p:grpSpPr>
            <a:xfrm>
              <a:off x="6500948" y="3620247"/>
              <a:ext cx="2366132" cy="2998442"/>
              <a:chOff x="6593097" y="758932"/>
              <a:chExt cx="2366132" cy="2998442"/>
            </a:xfrm>
          </p:grpSpPr>
          <p:sp>
            <p:nvSpPr>
              <p:cNvPr id="8" name="Rectangle à coins arrondis 7"/>
              <p:cNvSpPr/>
              <p:nvPr/>
            </p:nvSpPr>
            <p:spPr>
              <a:xfrm>
                <a:off x="6593097" y="758932"/>
                <a:ext cx="2366132" cy="2998442"/>
              </a:xfrm>
              <a:prstGeom prst="wedgeRoundRectCallout">
                <a:avLst>
                  <a:gd name="adj1" fmla="val -60097"/>
                  <a:gd name="adj2" fmla="val -9515"/>
                  <a:gd name="adj3" fmla="val 16667"/>
                </a:avLst>
              </a:prstGeom>
              <a:solidFill>
                <a:schemeClr val="bg1"/>
              </a:solidFill>
              <a:ln w="57150">
                <a:solidFill>
                  <a:srgbClr val="D9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en-CA" sz="1200" b="1" dirty="0">
                    <a:solidFill>
                      <a:srgbClr val="D96727"/>
                    </a:solidFill>
                    <a:latin typeface="+mj-lt"/>
                  </a:rPr>
                  <a:t>WARNING ! </a:t>
                </a:r>
                <a:r>
                  <a:rPr lang="en-CA" sz="1200" dirty="0">
                    <a:solidFill>
                      <a:srgbClr val="000000"/>
                    </a:solidFill>
                    <a:latin typeface="+mj-lt"/>
                  </a:rPr>
                  <a:t>Plastic labelled               is not yet recycled in all regions. </a:t>
                </a:r>
              </a:p>
              <a:p>
                <a:pPr fontAlgn="base">
                  <a:spcBef>
                    <a:spcPts val="600"/>
                  </a:spcBef>
                </a:pPr>
                <a:r>
                  <a:rPr lang="en-CA" sz="1200" b="1" dirty="0">
                    <a:solidFill>
                      <a:srgbClr val="D96727"/>
                    </a:solidFill>
                    <a:latin typeface="+mj-lt"/>
                  </a:rPr>
                  <a:t>Check</a:t>
                </a:r>
                <a:r>
                  <a:rPr lang="en-CA" sz="1200" dirty="0">
                    <a:solidFill>
                      <a:srgbClr val="000000"/>
                    </a:solidFill>
                    <a:latin typeface="+mj-lt"/>
                  </a:rPr>
                  <a:t> with your community’s department of public works or environment to find out whether it is accepted in your blue bin!</a:t>
                </a:r>
              </a:p>
              <a:p>
                <a:pPr fontAlgn="base">
                  <a:spcBef>
                    <a:spcPts val="600"/>
                  </a:spcBef>
                </a:pPr>
                <a:r>
                  <a:rPr lang="en-CA" sz="1200" dirty="0">
                    <a:solidFill>
                      <a:srgbClr val="000000"/>
                    </a:solidFill>
                    <a:latin typeface="+mj-lt"/>
                  </a:rPr>
                  <a:t>If the service is not available, inquire at your </a:t>
                </a:r>
                <a:r>
                  <a:rPr lang="en-CA" sz="1200" b="1" dirty="0" err="1">
                    <a:solidFill>
                      <a:srgbClr val="D96727"/>
                    </a:solidFill>
                    <a:latin typeface="+mj-lt"/>
                  </a:rPr>
                  <a:t>ecocentre</a:t>
                </a:r>
                <a:r>
                  <a:rPr lang="en-CA" sz="1200" dirty="0">
                    <a:solidFill>
                      <a:srgbClr val="000000"/>
                    </a:solidFill>
                    <a:latin typeface="+mj-lt"/>
                  </a:rPr>
                  <a:t>, perhaps you can accumulate it and deposit it there.</a:t>
                </a:r>
              </a:p>
            </p:txBody>
          </p:sp>
          <p:pic>
            <p:nvPicPr>
              <p:cNvPr id="3" name="Image 2"/>
              <p:cNvPicPr>
                <a:picLocks noChangeAspect="1"/>
              </p:cNvPicPr>
              <p:nvPr/>
            </p:nvPicPr>
            <p:blipFill rotWithShape="1">
              <a:blip r:embed="rId7" cstate="print">
                <a:extLst>
                  <a:ext uri="{28A0092B-C50C-407E-A947-70E740481C1C}">
                    <a14:useLocalDpi xmlns:a14="http://schemas.microsoft.com/office/drawing/2010/main" val="0"/>
                  </a:ext>
                </a:extLst>
              </a:blip>
              <a:srcRect l="37553" t="50934" r="37152" b="-1497"/>
              <a:stretch/>
            </p:blipFill>
            <p:spPr>
              <a:xfrm>
                <a:off x="8432696" y="1144527"/>
                <a:ext cx="264427" cy="238404"/>
              </a:xfrm>
              <a:prstGeom prst="rect">
                <a:avLst/>
              </a:prstGeom>
            </p:spPr>
          </p:pic>
        </p:grpSp>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60692" y="4669199"/>
              <a:ext cx="1714329" cy="2218544"/>
            </a:xfrm>
            <a:prstGeom prst="rect">
              <a:avLst/>
            </a:prstGeom>
          </p:spPr>
        </p:pic>
      </p:grpSp>
      <p:sp>
        <p:nvSpPr>
          <p:cNvPr id="17"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blue bin: </a:t>
            </a:r>
            <a:r>
              <a:rPr lang="en-CA" sz="4000" b="1" dirty="0">
                <a:solidFill>
                  <a:srgbClr val="171717"/>
                </a:solidFill>
              </a:rPr>
              <a:t>plastic</a:t>
            </a:r>
          </a:p>
        </p:txBody>
      </p:sp>
    </p:spTree>
    <p:extLst>
      <p:ext uri="{BB962C8B-B14F-4D97-AF65-F5344CB8AC3E}">
        <p14:creationId xmlns:p14="http://schemas.microsoft.com/office/powerpoint/2010/main" val="168680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3"/>
          <a:stretch>
            <a:fillRect/>
          </a:stretch>
        </p:blipFill>
        <p:spPr>
          <a:xfrm rot="21183622">
            <a:off x="5891867" y="976874"/>
            <a:ext cx="870543" cy="870541"/>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1268719744"/>
              </p:ext>
            </p:extLst>
          </p:nvPr>
        </p:nvGraphicFramePr>
        <p:xfrm>
          <a:off x="50799" y="3049277"/>
          <a:ext cx="9052560" cy="3784658"/>
        </p:xfrm>
        <a:graphic>
          <a:graphicData uri="http://schemas.openxmlformats.org/drawingml/2006/table">
            <a:tbl>
              <a:tblPr firstRow="1" bandRow="1">
                <a:tableStyleId>{69012ECD-51FC-41F1-AA8D-1B2483CD663E}</a:tableStyleId>
              </a:tblPr>
              <a:tblGrid>
                <a:gridCol w="3017520">
                  <a:extLst>
                    <a:ext uri="{9D8B030D-6E8A-4147-A177-3AD203B41FA5}">
                      <a16:colId xmlns:a16="http://schemas.microsoft.com/office/drawing/2014/main" val="3167457949"/>
                    </a:ext>
                  </a:extLst>
                </a:gridCol>
                <a:gridCol w="3017520">
                  <a:extLst>
                    <a:ext uri="{9D8B030D-6E8A-4147-A177-3AD203B41FA5}">
                      <a16:colId xmlns:a16="http://schemas.microsoft.com/office/drawing/2014/main" val="2223578270"/>
                    </a:ext>
                  </a:extLst>
                </a:gridCol>
                <a:gridCol w="3017520">
                  <a:extLst>
                    <a:ext uri="{9D8B030D-6E8A-4147-A177-3AD203B41FA5}">
                      <a16:colId xmlns:a16="http://schemas.microsoft.com/office/drawing/2014/main" val="3827180834"/>
                    </a:ext>
                  </a:extLst>
                </a:gridCol>
              </a:tblGrid>
              <a:tr h="396815">
                <a:tc gridSpan="3">
                  <a:txBody>
                    <a:bodyPr/>
                    <a:lstStyle/>
                    <a:p>
                      <a:pPr algn="ctr"/>
                      <a:r>
                        <a:rPr lang="fr-CA" sz="2000" dirty="0"/>
                        <a:t>PLASTICS</a:t>
                      </a:r>
                      <a:endParaRPr lang="fr-FR" sz="2000" dirty="0"/>
                    </a:p>
                  </a:txBody>
                  <a:tcPr/>
                </a:tc>
                <a:tc hMerge="1">
                  <a:txBody>
                    <a:bodyPr/>
                    <a:lstStyle/>
                    <a:p>
                      <a:pPr algn="ctr"/>
                      <a:endParaRPr lang="fr-FR" sz="2400" dirty="0"/>
                    </a:p>
                  </a:txBody>
                  <a:tcPr/>
                </a:tc>
                <a:tc hMerge="1">
                  <a:txBody>
                    <a:bodyPr/>
                    <a:lstStyle/>
                    <a:p>
                      <a:pPr algn="ctr"/>
                      <a:endParaRPr lang="fr-FR" sz="2400" dirty="0"/>
                    </a:p>
                  </a:txBody>
                  <a:tcPr/>
                </a:tc>
                <a:extLst>
                  <a:ext uri="{0D108BD9-81ED-4DB2-BD59-A6C34878D82A}">
                    <a16:rowId xmlns:a16="http://schemas.microsoft.com/office/drawing/2014/main" val="426236041"/>
                  </a:ext>
                </a:extLst>
              </a:tr>
              <a:tr h="3387843">
                <a:tc>
                  <a:txBody>
                    <a:bodyPr/>
                    <a:lstStyle/>
                    <a:p>
                      <a:pPr marL="285750" indent="-285750">
                        <a:buFont typeface="Verdana" panose="020B0604030504040204" pitchFamily="34" charset="0"/>
                        <a:buChar char="›"/>
                      </a:pPr>
                      <a:r>
                        <a:rPr lang="en-CA" sz="1400" noProof="0" dirty="0">
                          <a:solidFill>
                            <a:srgbClr val="0770B1"/>
                          </a:solidFill>
                        </a:rPr>
                        <a:t>Shopping and garbage bags</a:t>
                      </a:r>
                      <a:endParaRPr lang="en-CA" sz="1400" baseline="0" noProof="0" dirty="0">
                        <a:solidFill>
                          <a:srgbClr val="0770B1"/>
                        </a:solidFill>
                      </a:endParaRPr>
                    </a:p>
                    <a:p>
                      <a:pPr marL="285750" indent="-285750">
                        <a:buFont typeface="Verdana" panose="020B0604030504040204" pitchFamily="34" charset="0"/>
                        <a:buChar char="›"/>
                      </a:pPr>
                      <a:r>
                        <a:rPr lang="en-CA" sz="1400" baseline="0" noProof="0" dirty="0">
                          <a:solidFill>
                            <a:srgbClr val="0770B1"/>
                          </a:solidFill>
                        </a:rPr>
                        <a:t>Containers and lids</a:t>
                      </a:r>
                    </a:p>
                    <a:p>
                      <a:pPr marL="285750" indent="-285750">
                        <a:buFont typeface="Verdana" panose="020B0604030504040204" pitchFamily="34" charset="0"/>
                        <a:buChar char="›"/>
                      </a:pPr>
                      <a:r>
                        <a:rPr lang="en-CA" sz="1400" baseline="0" noProof="0" dirty="0">
                          <a:solidFill>
                            <a:srgbClr val="0770B1"/>
                          </a:solidFill>
                        </a:rPr>
                        <a:t>Garden furniture</a:t>
                      </a:r>
                    </a:p>
                    <a:p>
                      <a:pPr marL="285750" indent="-285750">
                        <a:buFont typeface="Verdana" panose="020B0604030504040204" pitchFamily="34" charset="0"/>
                        <a:buChar char="›"/>
                      </a:pPr>
                      <a:r>
                        <a:rPr lang="en-CA" sz="1400" baseline="0" noProof="0" dirty="0">
                          <a:solidFill>
                            <a:srgbClr val="0770B1"/>
                          </a:solidFill>
                        </a:rPr>
                        <a:t>Fleece clothing</a:t>
                      </a:r>
                    </a:p>
                    <a:p>
                      <a:pPr marL="285750" indent="-285750">
                        <a:buFont typeface="Verdana" panose="020B0604030504040204" pitchFamily="34" charset="0"/>
                        <a:buChar char="›"/>
                      </a:pPr>
                      <a:r>
                        <a:rPr lang="en-CA" sz="1400" baseline="0" noProof="0" dirty="0">
                          <a:solidFill>
                            <a:srgbClr val="0770B1"/>
                          </a:solidFill>
                        </a:rPr>
                        <a:t>Toys</a:t>
                      </a:r>
                    </a:p>
                    <a:p>
                      <a:pPr marL="285750" indent="-285750">
                        <a:buFont typeface="Verdana" panose="020B0604030504040204" pitchFamily="34" charset="0"/>
                        <a:buChar char="›"/>
                      </a:pPr>
                      <a:r>
                        <a:rPr lang="en-CA" sz="1400" baseline="0" noProof="0" dirty="0">
                          <a:solidFill>
                            <a:srgbClr val="0770B1"/>
                          </a:solidFill>
                        </a:rPr>
                        <a:t>Flower boxes</a:t>
                      </a:r>
                    </a:p>
                    <a:p>
                      <a:pPr marL="285750" indent="-285750">
                        <a:buFont typeface="Verdana" panose="020B0604030504040204" pitchFamily="34" charset="0"/>
                        <a:buChar char="›"/>
                      </a:pPr>
                      <a:r>
                        <a:rPr lang="en-CA" sz="1400" baseline="0" noProof="0" dirty="0">
                          <a:solidFill>
                            <a:srgbClr val="0770B1"/>
                          </a:solidFill>
                        </a:rPr>
                        <a:t>Urban furniture</a:t>
                      </a:r>
                    </a:p>
                    <a:p>
                      <a:pPr marL="285750" indent="-285750">
                        <a:buFont typeface="Verdana" panose="020B0604030504040204" pitchFamily="34" charset="0"/>
                        <a:buChar char="›"/>
                      </a:pPr>
                      <a:r>
                        <a:rPr lang="en-CA" sz="1400" baseline="0" noProof="0" dirty="0">
                          <a:solidFill>
                            <a:srgbClr val="0770B1"/>
                          </a:solidFill>
                        </a:rPr>
                        <a:t>Fences</a:t>
                      </a:r>
                    </a:p>
                    <a:p>
                      <a:pPr marL="285750" indent="-285750">
                        <a:buFont typeface="Verdana" panose="020B0604030504040204" pitchFamily="34" charset="0"/>
                        <a:buChar char="›"/>
                      </a:pPr>
                      <a:r>
                        <a:rPr lang="en-CA" sz="1400" baseline="0" noProof="0" dirty="0">
                          <a:solidFill>
                            <a:srgbClr val="0770B1"/>
                          </a:solidFill>
                        </a:rPr>
                        <a:t>Rain boots</a:t>
                      </a:r>
                    </a:p>
                    <a:p>
                      <a:pPr marL="285750" indent="-285750">
                        <a:buFont typeface="Verdana" panose="020B0604030504040204" pitchFamily="34" charset="0"/>
                        <a:buChar char="›"/>
                      </a:pPr>
                      <a:r>
                        <a:rPr lang="en-CA" sz="1400" baseline="0" noProof="0" dirty="0">
                          <a:solidFill>
                            <a:srgbClr val="0770B1"/>
                          </a:solidFill>
                        </a:rPr>
                        <a:t>Pipes (drainage, irrigation)</a:t>
                      </a:r>
                    </a:p>
                    <a:p>
                      <a:pPr marL="285750" indent="-285750">
                        <a:buFont typeface="Verdana" panose="020B0604030504040204" pitchFamily="34" charset="0"/>
                        <a:buChar char="›"/>
                      </a:pPr>
                      <a:r>
                        <a:rPr lang="en-CA" sz="1400" baseline="0" noProof="0" dirty="0">
                          <a:solidFill>
                            <a:srgbClr val="0770B1"/>
                          </a:solidFill>
                        </a:rPr>
                        <a:t>Loading pallets</a:t>
                      </a:r>
                    </a:p>
                    <a:p>
                      <a:pPr marL="285750" indent="-285750">
                        <a:buFont typeface="Verdana" panose="020B0604030504040204" pitchFamily="34" charset="0"/>
                        <a:buChar char="›"/>
                      </a:pPr>
                      <a:r>
                        <a:rPr lang="en-CA" sz="1400" baseline="0" noProof="0" dirty="0">
                          <a:solidFill>
                            <a:srgbClr val="0770B1"/>
                          </a:solidFill>
                        </a:rPr>
                        <a:t>Waste baskets</a:t>
                      </a:r>
                    </a:p>
                    <a:p>
                      <a:pPr marL="285750" indent="-285750">
                        <a:buFont typeface="Verdana" panose="020B0604030504040204" pitchFamily="34" charset="0"/>
                        <a:buChar char="›"/>
                      </a:pPr>
                      <a:r>
                        <a:rPr lang="en-CA" sz="1400" baseline="0" noProof="0" dirty="0">
                          <a:solidFill>
                            <a:srgbClr val="0770B1"/>
                          </a:solidFill>
                        </a:rPr>
                        <a:t>Boards for patios and balconies</a:t>
                      </a:r>
                    </a:p>
                    <a:p>
                      <a:pPr marL="285750" indent="-285750">
                        <a:buFont typeface="Verdana" panose="020B0604030504040204" pitchFamily="34" charset="0"/>
                        <a:buChar char="›"/>
                      </a:pPr>
                      <a:r>
                        <a:rPr lang="en-CA" sz="1400" baseline="0" noProof="0" dirty="0">
                          <a:solidFill>
                            <a:srgbClr val="0770B1"/>
                          </a:solidFill>
                        </a:rPr>
                        <a:t>Office equipment</a:t>
                      </a:r>
                    </a:p>
                    <a:p>
                      <a:pPr marL="285750" indent="-285750">
                        <a:buFont typeface="Verdana" panose="020B0604030504040204" pitchFamily="34" charset="0"/>
                        <a:buChar char="›"/>
                      </a:pPr>
                      <a:endParaRPr lang="en-CA" sz="1400" baseline="0" noProof="0" dirty="0">
                        <a:solidFill>
                          <a:srgbClr val="0770B1"/>
                        </a:solidFill>
                      </a:endParaRPr>
                    </a:p>
                  </a:txBody>
                  <a:tcPr/>
                </a:tc>
                <a:tc>
                  <a:txBody>
                    <a:bodyPr/>
                    <a:lstStyle/>
                    <a:p>
                      <a:pPr marL="285750" indent="-285750">
                        <a:buFont typeface="Verdana" panose="020B0604030504040204" pitchFamily="34" charset="0"/>
                        <a:buChar char="›"/>
                      </a:pPr>
                      <a:r>
                        <a:rPr lang="en-CA" sz="1400" noProof="0" dirty="0">
                          <a:solidFill>
                            <a:srgbClr val="0770B1"/>
                          </a:solidFill>
                        </a:rPr>
                        <a:t>Skate blade protectors</a:t>
                      </a:r>
                    </a:p>
                    <a:p>
                      <a:pPr marL="285750" indent="-285750">
                        <a:buFont typeface="Verdana" panose="020B0604030504040204" pitchFamily="34" charset="0"/>
                        <a:buChar char="›"/>
                      </a:pPr>
                      <a:r>
                        <a:rPr lang="en-CA" sz="1400" noProof="0" dirty="0">
                          <a:solidFill>
                            <a:srgbClr val="0770B1"/>
                          </a:solidFill>
                        </a:rPr>
                        <a:t>Ramps</a:t>
                      </a:r>
                    </a:p>
                    <a:p>
                      <a:pPr marL="285750" indent="-285750">
                        <a:buFont typeface="Verdana" panose="020B0604030504040204" pitchFamily="34" charset="0"/>
                        <a:buChar char="›"/>
                      </a:pPr>
                      <a:r>
                        <a:rPr lang="en-CA" sz="1400" noProof="0" dirty="0">
                          <a:solidFill>
                            <a:srgbClr val="0770B1"/>
                          </a:solidFill>
                        </a:rPr>
                        <a:t>Polyester fibres</a:t>
                      </a:r>
                      <a:endParaRPr lang="en-CA" sz="1400" baseline="0" noProof="0" dirty="0">
                        <a:solidFill>
                          <a:srgbClr val="0770B1"/>
                        </a:solidFill>
                      </a:endParaRPr>
                    </a:p>
                    <a:p>
                      <a:pPr marL="285750" indent="-285750">
                        <a:buFont typeface="Verdana" panose="020B0604030504040204" pitchFamily="34" charset="0"/>
                        <a:buChar char="›"/>
                      </a:pPr>
                      <a:r>
                        <a:rPr lang="en-CA" sz="1400" baseline="0" noProof="0" dirty="0">
                          <a:solidFill>
                            <a:srgbClr val="0770B1"/>
                          </a:solidFill>
                        </a:rPr>
                        <a:t>Clothespins</a:t>
                      </a:r>
                    </a:p>
                    <a:p>
                      <a:pPr marL="285750" indent="-285750">
                        <a:buFont typeface="Verdana" panose="020B0604030504040204" pitchFamily="34" charset="0"/>
                        <a:buChar char="›"/>
                      </a:pPr>
                      <a:r>
                        <a:rPr lang="en-CA" sz="1400" baseline="0" noProof="0" dirty="0">
                          <a:solidFill>
                            <a:srgbClr val="0770B1"/>
                          </a:solidFill>
                        </a:rPr>
                        <a:t>Waste oil collection containers</a:t>
                      </a:r>
                    </a:p>
                    <a:p>
                      <a:pPr marL="285750" indent="-285750">
                        <a:buFont typeface="Verdana" panose="020B0604030504040204" pitchFamily="34" charset="0"/>
                        <a:buChar char="›"/>
                      </a:pPr>
                      <a:r>
                        <a:rPr lang="en-CA" sz="1400" baseline="0" noProof="0" dirty="0">
                          <a:solidFill>
                            <a:srgbClr val="0770B1"/>
                          </a:solidFill>
                        </a:rPr>
                        <a:t>Geomembrane</a:t>
                      </a:r>
                    </a:p>
                    <a:p>
                      <a:pPr marL="285750" indent="-285750">
                        <a:buFont typeface="Verdana" panose="020B0604030504040204" pitchFamily="34" charset="0"/>
                        <a:buChar char="›"/>
                      </a:pPr>
                      <a:r>
                        <a:rPr lang="en-CA" sz="1400" baseline="0" noProof="0" dirty="0">
                          <a:solidFill>
                            <a:srgbClr val="0770B1"/>
                          </a:solidFill>
                        </a:rPr>
                        <a:t>Briefcases</a:t>
                      </a:r>
                    </a:p>
                    <a:p>
                      <a:pPr marL="285750" indent="-285750">
                        <a:buFont typeface="Verdana" panose="020B0604030504040204" pitchFamily="34" charset="0"/>
                        <a:buChar char="›"/>
                      </a:pPr>
                      <a:r>
                        <a:rPr lang="en-CA" sz="1400" baseline="0" noProof="0" dirty="0">
                          <a:solidFill>
                            <a:srgbClr val="0770B1"/>
                          </a:solidFill>
                        </a:rPr>
                        <a:t>Auto parts (bumpers, batteries)</a:t>
                      </a:r>
                    </a:p>
                    <a:p>
                      <a:pPr marL="285750" indent="-285750">
                        <a:buFont typeface="Verdana" panose="020B0604030504040204" pitchFamily="34" charset="0"/>
                        <a:buChar char="›"/>
                      </a:pPr>
                      <a:r>
                        <a:rPr lang="en-CA" sz="1400" baseline="0" noProof="0" dirty="0">
                          <a:solidFill>
                            <a:srgbClr val="0770B1"/>
                          </a:solidFill>
                        </a:rPr>
                        <a:t>Rope</a:t>
                      </a:r>
                    </a:p>
                    <a:p>
                      <a:pPr marL="285750" indent="-285750">
                        <a:buFont typeface="Verdana" panose="020B0604030504040204" pitchFamily="34" charset="0"/>
                        <a:buChar char="›"/>
                      </a:pPr>
                      <a:r>
                        <a:rPr lang="en-CA" sz="1400" baseline="0" noProof="0" dirty="0">
                          <a:solidFill>
                            <a:srgbClr val="0770B1"/>
                          </a:solidFill>
                        </a:rPr>
                        <a:t>Combs</a:t>
                      </a:r>
                    </a:p>
                    <a:p>
                      <a:pPr marL="285750" indent="-285750">
                        <a:buFont typeface="Verdana" panose="020B0604030504040204" pitchFamily="34" charset="0"/>
                        <a:buChar char="›"/>
                      </a:pPr>
                      <a:r>
                        <a:rPr lang="en-CA" sz="1400" baseline="0" noProof="0" dirty="0">
                          <a:solidFill>
                            <a:srgbClr val="0770B1"/>
                          </a:solidFill>
                        </a:rPr>
                        <a:t>Hangers</a:t>
                      </a:r>
                    </a:p>
                    <a:p>
                      <a:pPr marL="285750" indent="-285750">
                        <a:buFont typeface="Verdana" panose="020B0604030504040204" pitchFamily="34" charset="0"/>
                        <a:buChar char="›"/>
                      </a:pPr>
                      <a:r>
                        <a:rPr lang="en-CA" sz="1400" baseline="0" noProof="0" dirty="0">
                          <a:solidFill>
                            <a:srgbClr val="0770B1"/>
                          </a:solidFill>
                        </a:rPr>
                        <a:t>Pen components</a:t>
                      </a:r>
                    </a:p>
                    <a:p>
                      <a:pPr marL="285750" indent="-285750">
                        <a:buFont typeface="Verdana" panose="020B0604030504040204" pitchFamily="34" charset="0"/>
                        <a:buChar char="›"/>
                      </a:pPr>
                      <a:r>
                        <a:rPr lang="en-CA" sz="1400" baseline="0" noProof="0" dirty="0">
                          <a:solidFill>
                            <a:srgbClr val="0770B1"/>
                          </a:solidFill>
                        </a:rPr>
                        <a:t>Bathtubs</a:t>
                      </a:r>
                    </a:p>
                  </a:txBody>
                  <a:tcPr/>
                </a:tc>
                <a:tc>
                  <a:txBody>
                    <a:bodyPr/>
                    <a:lstStyle/>
                    <a:p>
                      <a:pPr marL="285750" indent="-285750">
                        <a:buFont typeface="Verdana" panose="020B0604030504040204" pitchFamily="34" charset="0"/>
                        <a:buChar char="›"/>
                      </a:pPr>
                      <a:r>
                        <a:rPr lang="en-CA" sz="1400" noProof="0" dirty="0">
                          <a:solidFill>
                            <a:srgbClr val="0770B1"/>
                          </a:solidFill>
                        </a:rPr>
                        <a:t>Various stakes</a:t>
                      </a:r>
                    </a:p>
                    <a:p>
                      <a:pPr marL="285750" indent="-285750">
                        <a:buFont typeface="Verdana" panose="020B0604030504040204" pitchFamily="34" charset="0"/>
                        <a:buChar char="›"/>
                      </a:pPr>
                      <a:r>
                        <a:rPr lang="en-CA" sz="1400" noProof="0" dirty="0">
                          <a:solidFill>
                            <a:srgbClr val="0770B1"/>
                          </a:solidFill>
                        </a:rPr>
                        <a:t>Road cones</a:t>
                      </a:r>
                    </a:p>
                    <a:p>
                      <a:pPr marL="285750" indent="-285750">
                        <a:buFont typeface="Verdana" panose="020B0604030504040204" pitchFamily="34" charset="0"/>
                        <a:buChar char="›"/>
                      </a:pPr>
                      <a:r>
                        <a:rPr lang="en-CA" sz="1400" noProof="0" dirty="0">
                          <a:solidFill>
                            <a:srgbClr val="0770B1"/>
                          </a:solidFill>
                        </a:rPr>
                        <a:t>Construction materials</a:t>
                      </a:r>
                    </a:p>
                    <a:p>
                      <a:pPr marL="285750" indent="-285750">
                        <a:buFont typeface="Verdana" panose="020B0604030504040204" pitchFamily="34" charset="0"/>
                        <a:buChar char="›"/>
                      </a:pPr>
                      <a:r>
                        <a:rPr lang="en-CA" sz="1400" noProof="0" dirty="0">
                          <a:solidFill>
                            <a:srgbClr val="0770B1"/>
                          </a:solidFill>
                        </a:rPr>
                        <a:t>Appliance parts</a:t>
                      </a:r>
                    </a:p>
                    <a:p>
                      <a:pPr marL="285750" indent="-285750">
                        <a:buFont typeface="Verdana" panose="020B0604030504040204" pitchFamily="34" charset="0"/>
                        <a:buChar char="›"/>
                      </a:pPr>
                      <a:r>
                        <a:rPr lang="en-CA" sz="1400" noProof="0" dirty="0">
                          <a:solidFill>
                            <a:srgbClr val="0770B1"/>
                          </a:solidFill>
                        </a:rPr>
                        <a:t>Audio/video cassettes</a:t>
                      </a:r>
                      <a:endParaRPr lang="en-CA" sz="1400" baseline="0" noProof="0" dirty="0">
                        <a:solidFill>
                          <a:srgbClr val="0770B1"/>
                        </a:solidFill>
                      </a:endParaRPr>
                    </a:p>
                    <a:p>
                      <a:pPr marL="285750" indent="-285750">
                        <a:buFont typeface="Verdana" panose="020B0604030504040204" pitchFamily="34" charset="0"/>
                        <a:buChar char="›"/>
                      </a:pPr>
                      <a:r>
                        <a:rPr lang="en-CA" sz="1400" baseline="0" noProof="0" dirty="0">
                          <a:solidFill>
                            <a:srgbClr val="0770B1"/>
                          </a:solidFill>
                        </a:rPr>
                        <a:t>Object handles (scissors, hairbrushes, etc.)</a:t>
                      </a:r>
                    </a:p>
                    <a:p>
                      <a:pPr marL="285750" indent="-285750">
                        <a:buFont typeface="Verdana" panose="020B0604030504040204" pitchFamily="34" charset="0"/>
                        <a:buChar char="›"/>
                      </a:pPr>
                      <a:r>
                        <a:rPr lang="en-CA" sz="1400" baseline="0" noProof="0" dirty="0">
                          <a:solidFill>
                            <a:srgbClr val="0770B1"/>
                          </a:solidFill>
                        </a:rPr>
                        <a:t>Carpet</a:t>
                      </a:r>
                    </a:p>
                    <a:p>
                      <a:pPr marL="285750" indent="-285750">
                        <a:buFont typeface="Verdana" panose="020B0604030504040204" pitchFamily="34" charset="0"/>
                        <a:buChar char="›"/>
                      </a:pPr>
                      <a:r>
                        <a:rPr lang="en-CA" sz="1400" baseline="0" noProof="0" dirty="0">
                          <a:solidFill>
                            <a:srgbClr val="0770B1"/>
                          </a:solidFill>
                        </a:rPr>
                        <a:t>Boat hulls</a:t>
                      </a:r>
                    </a:p>
                    <a:p>
                      <a:pPr marL="285750" indent="-285750">
                        <a:buFont typeface="Verdana" panose="020B0604030504040204" pitchFamily="34" charset="0"/>
                        <a:buChar char="›"/>
                      </a:pPr>
                      <a:r>
                        <a:rPr lang="en-CA" sz="1400" baseline="0" noProof="0" dirty="0">
                          <a:solidFill>
                            <a:srgbClr val="0770B1"/>
                          </a:solidFill>
                        </a:rPr>
                        <a:t>Shower curtains</a:t>
                      </a:r>
                    </a:p>
                    <a:p>
                      <a:pPr marL="285750" indent="-285750">
                        <a:buFont typeface="Verdana" panose="020B0604030504040204" pitchFamily="34" charset="0"/>
                        <a:buChar char="›"/>
                      </a:pPr>
                      <a:r>
                        <a:rPr lang="en-CA" sz="1400" baseline="0" noProof="0" dirty="0">
                          <a:solidFill>
                            <a:srgbClr val="0770B1"/>
                          </a:solidFill>
                        </a:rPr>
                        <a:t>Scouring pads</a:t>
                      </a:r>
                    </a:p>
                    <a:p>
                      <a:pPr marL="285750" indent="-285750">
                        <a:buFont typeface="Verdana" panose="020B0604030504040204" pitchFamily="34" charset="0"/>
                        <a:buChar char="›"/>
                      </a:pPr>
                      <a:r>
                        <a:rPr lang="en-CA" sz="1400" baseline="0" noProof="0" dirty="0">
                          <a:solidFill>
                            <a:srgbClr val="0770B1"/>
                          </a:solidFill>
                        </a:rPr>
                        <a:t>Floor tiles</a:t>
                      </a:r>
                    </a:p>
                    <a:p>
                      <a:pPr marL="285750" indent="-285750">
                        <a:buFont typeface="Verdana" panose="020B0604030504040204" pitchFamily="34" charset="0"/>
                        <a:buChar char="›"/>
                      </a:pPr>
                      <a:r>
                        <a:rPr lang="en-CA" sz="1400" baseline="0" noProof="0" dirty="0">
                          <a:solidFill>
                            <a:srgbClr val="0770B1"/>
                          </a:solidFill>
                        </a:rPr>
                        <a:t>Agricultural canvas</a:t>
                      </a:r>
                    </a:p>
                    <a:p>
                      <a:pPr marL="285750" indent="-285750">
                        <a:buFont typeface="Verdana" panose="020B0604030504040204" pitchFamily="34" charset="0"/>
                        <a:buChar char="›"/>
                      </a:pPr>
                      <a:r>
                        <a:rPr lang="en-CA" sz="1400" baseline="0" noProof="0" dirty="0">
                          <a:solidFill>
                            <a:srgbClr val="0770B1"/>
                          </a:solidFill>
                        </a:rPr>
                        <a:t>Rolling bins</a:t>
                      </a:r>
                    </a:p>
                  </a:txBody>
                  <a:tcPr/>
                </a:tc>
                <a:extLst>
                  <a:ext uri="{0D108BD9-81ED-4DB2-BD59-A6C34878D82A}">
                    <a16:rowId xmlns:a16="http://schemas.microsoft.com/office/drawing/2014/main" val="3871679919"/>
                  </a:ext>
                </a:extLst>
              </a:tr>
            </a:tbl>
          </a:graphicData>
        </a:graphic>
      </p:graphicFrame>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Plastic outputs</a:t>
            </a:r>
          </a:p>
        </p:txBody>
      </p:sp>
      <p:sp>
        <p:nvSpPr>
          <p:cNvPr id="21" name="Rectangle 20"/>
          <p:cNvSpPr/>
          <p:nvPr/>
        </p:nvSpPr>
        <p:spPr>
          <a:xfrm>
            <a:off x="1"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6" name="Flèche droite rayée 15"/>
          <p:cNvSpPr/>
          <p:nvPr/>
        </p:nvSpPr>
        <p:spPr>
          <a:xfrm>
            <a:off x="3158483" y="1491292"/>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rotWithShape="1">
          <a:blip r:embed="rId4"/>
          <a:srcRect t="15143" r="3642" b="14000"/>
          <a:stretch/>
        </p:blipFill>
        <p:spPr>
          <a:xfrm>
            <a:off x="418566" y="1036320"/>
            <a:ext cx="1011474" cy="1118486"/>
          </a:xfrm>
          <a:prstGeom prst="rect">
            <a:avLst/>
          </a:prstGeom>
        </p:spPr>
      </p:pic>
      <p:pic>
        <p:nvPicPr>
          <p:cNvPr id="20" name="Image 19"/>
          <p:cNvPicPr>
            <a:picLocks noChangeAspect="1"/>
          </p:cNvPicPr>
          <p:nvPr/>
        </p:nvPicPr>
        <p:blipFill>
          <a:blip r:embed="rId5"/>
          <a:stretch>
            <a:fillRect/>
          </a:stretch>
        </p:blipFill>
        <p:spPr>
          <a:xfrm>
            <a:off x="1607409" y="1618495"/>
            <a:ext cx="1036630" cy="1319569"/>
          </a:xfrm>
          <a:prstGeom prst="rect">
            <a:avLst/>
          </a:prstGeom>
        </p:spPr>
      </p:pic>
      <p:pic>
        <p:nvPicPr>
          <p:cNvPr id="23" name="Image 22"/>
          <p:cNvPicPr>
            <a:picLocks noChangeAspect="1"/>
          </p:cNvPicPr>
          <p:nvPr/>
        </p:nvPicPr>
        <p:blipFill>
          <a:blip r:embed="rId6"/>
          <a:stretch>
            <a:fillRect/>
          </a:stretch>
        </p:blipFill>
        <p:spPr>
          <a:xfrm>
            <a:off x="4412829" y="1079183"/>
            <a:ext cx="1085324" cy="1085324"/>
          </a:xfrm>
          <a:prstGeom prst="rect">
            <a:avLst/>
          </a:prstGeom>
        </p:spPr>
      </p:pic>
      <p:pic>
        <p:nvPicPr>
          <p:cNvPr id="25" name="Image 24"/>
          <p:cNvPicPr>
            <a:picLocks noChangeAspect="1"/>
          </p:cNvPicPr>
          <p:nvPr/>
        </p:nvPicPr>
        <p:blipFill rotWithShape="1">
          <a:blip r:embed="rId7"/>
          <a:srcRect l="8689"/>
          <a:stretch/>
        </p:blipFill>
        <p:spPr>
          <a:xfrm rot="662227">
            <a:off x="5350276" y="2005763"/>
            <a:ext cx="875907" cy="959258"/>
          </a:xfrm>
          <a:prstGeom prst="rect">
            <a:avLst/>
          </a:prstGeom>
        </p:spPr>
      </p:pic>
      <p:pic>
        <p:nvPicPr>
          <p:cNvPr id="27" name="Image 26"/>
          <p:cNvPicPr>
            <a:picLocks noChangeAspect="1"/>
          </p:cNvPicPr>
          <p:nvPr/>
        </p:nvPicPr>
        <p:blipFill>
          <a:blip r:embed="rId8"/>
          <a:stretch>
            <a:fillRect/>
          </a:stretch>
        </p:blipFill>
        <p:spPr>
          <a:xfrm>
            <a:off x="7475084" y="765794"/>
            <a:ext cx="1509370" cy="1509370"/>
          </a:xfrm>
          <a:prstGeom prst="rect">
            <a:avLst/>
          </a:prstGeom>
        </p:spPr>
      </p:pic>
      <p:pic>
        <p:nvPicPr>
          <p:cNvPr id="26" name="Image 25"/>
          <p:cNvPicPr>
            <a:picLocks noChangeAspect="1"/>
          </p:cNvPicPr>
          <p:nvPr/>
        </p:nvPicPr>
        <p:blipFill>
          <a:blip r:embed="rId9"/>
          <a:stretch>
            <a:fillRect/>
          </a:stretch>
        </p:blipFill>
        <p:spPr>
          <a:xfrm>
            <a:off x="6459977" y="1869483"/>
            <a:ext cx="1280308" cy="1095900"/>
          </a:xfrm>
          <a:prstGeom prst="rect">
            <a:avLst/>
          </a:prstGeom>
        </p:spPr>
      </p:pic>
    </p:spTree>
    <p:extLst>
      <p:ext uri="{BB962C8B-B14F-4D97-AF65-F5344CB8AC3E}">
        <p14:creationId xmlns:p14="http://schemas.microsoft.com/office/powerpoint/2010/main" val="2218768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Ã©sultats de recherche d'images pour Â«Â verre consignÃ©Â Â»"/>
          <p:cNvPicPr>
            <a:picLocks noChangeAspect="1" noChangeArrowheads="1"/>
          </p:cNvPicPr>
          <p:nvPr/>
        </p:nvPicPr>
        <p:blipFill rotWithShape="1">
          <a:blip r:embed="rId3">
            <a:extLst>
              <a:ext uri="{28A0092B-C50C-407E-A947-70E740481C1C}">
                <a14:useLocalDpi xmlns:a14="http://schemas.microsoft.com/office/drawing/2010/main" val="0"/>
              </a:ext>
            </a:extLst>
          </a:blip>
          <a:srcRect r="3162"/>
          <a:stretch/>
        </p:blipFill>
        <p:spPr bwMode="auto">
          <a:xfrm>
            <a:off x="4371709" y="1623346"/>
            <a:ext cx="4765416" cy="23238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Rectangle 4"/>
          <p:cNvSpPr/>
          <p:nvPr/>
        </p:nvSpPr>
        <p:spPr>
          <a:xfrm>
            <a:off x="550015" y="1582340"/>
            <a:ext cx="4283243" cy="3693319"/>
          </a:xfrm>
          <a:prstGeom prst="rect">
            <a:avLst/>
          </a:prstGeom>
        </p:spPr>
        <p:txBody>
          <a:bodyPr wrap="square">
            <a:spAutoFit/>
          </a:bodyPr>
          <a:lstStyle/>
          <a:p>
            <a:pPr fontAlgn="base"/>
            <a:r>
              <a:rPr lang="en-CA" sz="2400" b="1" dirty="0">
                <a:solidFill>
                  <a:srgbClr val="F2BB18"/>
                </a:solidFill>
                <a:latin typeface="Arial Rounded MT Bold" panose="020F0704030504030204" pitchFamily="34" charset="0"/>
              </a:rPr>
              <a:t>What goes in the bin</a:t>
            </a:r>
          </a:p>
          <a:p>
            <a:pPr fontAlgn="base">
              <a:buSzPct val="85000"/>
            </a:pPr>
            <a:endParaRPr lang="en-CA" sz="1600" dirty="0">
              <a:solidFill>
                <a:srgbClr val="171717"/>
              </a:solidFill>
              <a:latin typeface="+mj-lt"/>
            </a:endParaRPr>
          </a:p>
          <a:p>
            <a:pPr marL="285750" indent="-285750" fontAlgn="base">
              <a:buSzPct val="85000"/>
              <a:buFont typeface="Verdana" panose="020B0604030504040204" pitchFamily="34" charset="0"/>
              <a:buChar char="›"/>
            </a:pPr>
            <a:r>
              <a:rPr lang="en-CA" sz="1600" dirty="0">
                <a:solidFill>
                  <a:srgbClr val="171717"/>
                </a:solidFill>
                <a:latin typeface="+mj-lt"/>
              </a:rPr>
              <a:t>Bottles of wine, juice, carbonated water, etc.</a:t>
            </a:r>
          </a:p>
          <a:p>
            <a:pPr marL="285750" indent="-285750" fontAlgn="base">
              <a:buSzPct val="85000"/>
              <a:buFont typeface="Verdana" panose="020B0604030504040204" pitchFamily="34" charset="0"/>
              <a:buChar char="›"/>
            </a:pPr>
            <a:r>
              <a:rPr lang="en-CA" sz="1600" dirty="0">
                <a:solidFill>
                  <a:srgbClr val="171717"/>
                </a:solidFill>
                <a:latin typeface="+mj-lt"/>
              </a:rPr>
              <a:t>Bottles of oil and vinegar</a:t>
            </a:r>
          </a:p>
          <a:p>
            <a:pPr marL="285750" indent="-285750" fontAlgn="base">
              <a:buSzPct val="85000"/>
              <a:buFont typeface="Verdana" panose="020B0604030504040204" pitchFamily="34" charset="0"/>
              <a:buChar char="›"/>
            </a:pPr>
            <a:r>
              <a:rPr lang="en-CA" sz="1600" dirty="0">
                <a:solidFill>
                  <a:srgbClr val="171717"/>
                </a:solidFill>
                <a:latin typeface="+mj-lt"/>
              </a:rPr>
              <a:t>Jars for food and products (jars of pickles, salsa, sauce, etc.)</a:t>
            </a:r>
          </a:p>
          <a:p>
            <a:pPr marL="285750" indent="-285750" fontAlgn="base">
              <a:buSzPct val="85000"/>
              <a:buFont typeface="Verdana" panose="020B0604030504040204" pitchFamily="34" charset="0"/>
              <a:buChar char="›"/>
            </a:pPr>
            <a:endParaRPr lang="en-CA" sz="1600" dirty="0">
              <a:solidFill>
                <a:srgbClr val="171717"/>
              </a:solidFill>
              <a:latin typeface="+mj-lt"/>
            </a:endParaRPr>
          </a:p>
          <a:p>
            <a:pPr fontAlgn="base"/>
            <a:r>
              <a:rPr lang="en-CA" b="1" dirty="0">
                <a:solidFill>
                  <a:srgbClr val="171717"/>
                </a:solidFill>
              </a:rPr>
              <a:t>What </a:t>
            </a:r>
            <a:r>
              <a:rPr lang="en-CA" b="1" dirty="0">
                <a:solidFill>
                  <a:srgbClr val="D96727"/>
                </a:solidFill>
              </a:rPr>
              <a:t>does not go </a:t>
            </a:r>
            <a:r>
              <a:rPr lang="en-CA" b="1" dirty="0">
                <a:solidFill>
                  <a:srgbClr val="171717"/>
                </a:solidFill>
              </a:rPr>
              <a:t>in the bin</a:t>
            </a:r>
          </a:p>
          <a:p>
            <a:pPr fontAlgn="base">
              <a:buSzPct val="85000"/>
            </a:pPr>
            <a:endParaRPr lang="en-CA" sz="1600" dirty="0">
              <a:solidFill>
                <a:srgbClr val="171717"/>
              </a:solidFill>
            </a:endParaRPr>
          </a:p>
          <a:p>
            <a:pPr marL="285750" indent="-285750" fontAlgn="base">
              <a:buSzPct val="85000"/>
              <a:buFont typeface="Verdana" panose="020B0604030504040204" pitchFamily="34" charset="0"/>
              <a:buChar char="›"/>
            </a:pPr>
            <a:r>
              <a:rPr lang="en-CA" sz="1600" dirty="0">
                <a:solidFill>
                  <a:srgbClr val="171717"/>
                </a:solidFill>
              </a:rPr>
              <a:t>Electric light bulbs</a:t>
            </a:r>
          </a:p>
          <a:p>
            <a:pPr marL="285750" indent="-285750" fontAlgn="base">
              <a:buSzPct val="85000"/>
              <a:buFont typeface="Verdana" panose="020B0604030504040204" pitchFamily="34" charset="0"/>
              <a:buChar char="›"/>
            </a:pPr>
            <a:r>
              <a:rPr lang="en-CA" sz="1600" dirty="0">
                <a:solidFill>
                  <a:srgbClr val="171717"/>
                </a:solidFill>
              </a:rPr>
              <a:t>Porcelain and ceramic</a:t>
            </a:r>
          </a:p>
          <a:p>
            <a:pPr marL="285750" indent="-285750" fontAlgn="base">
              <a:buSzPct val="85000"/>
              <a:buFont typeface="Verdana" panose="020B0604030504040204" pitchFamily="34" charset="0"/>
              <a:buChar char="›"/>
            </a:pPr>
            <a:r>
              <a:rPr lang="en-CA" sz="1600" dirty="0">
                <a:solidFill>
                  <a:srgbClr val="171717"/>
                </a:solidFill>
              </a:rPr>
              <a:t>Fluorescent tubes</a:t>
            </a:r>
          </a:p>
          <a:p>
            <a:pPr marL="285750" indent="-285750" fontAlgn="base">
              <a:buSzPct val="85000"/>
              <a:buFont typeface="Verdana" panose="020B0604030504040204" pitchFamily="34" charset="0"/>
              <a:buChar char="›"/>
            </a:pPr>
            <a:r>
              <a:rPr lang="en-CA" sz="1600" dirty="0">
                <a:solidFill>
                  <a:srgbClr val="171717"/>
                </a:solidFill>
              </a:rPr>
              <a:t>Glass and mirrors</a:t>
            </a:r>
          </a:p>
          <a:p>
            <a:pPr marL="285750" indent="-285750" fontAlgn="base">
              <a:buSzPct val="85000"/>
              <a:buFont typeface="Verdana" panose="020B0604030504040204" pitchFamily="34" charset="0"/>
              <a:buChar char="›"/>
            </a:pPr>
            <a:endParaRPr lang="fr-CA" sz="1600" dirty="0">
              <a:solidFill>
                <a:srgbClr val="171717"/>
              </a:solidFill>
              <a:latin typeface="+mj-lt"/>
            </a:endParaRPr>
          </a:p>
        </p:txBody>
      </p:sp>
      <p:sp>
        <p:nvSpPr>
          <p:cNvPr id="10" name="Rectangle à coins arrondis 9"/>
          <p:cNvSpPr/>
          <p:nvPr/>
        </p:nvSpPr>
        <p:spPr>
          <a:xfrm>
            <a:off x="3557194" y="5026254"/>
            <a:ext cx="3009516" cy="1511410"/>
          </a:xfrm>
          <a:prstGeom prst="wedgeRoundRectCallout">
            <a:avLst>
              <a:gd name="adj1" fmla="val 61348"/>
              <a:gd name="adj2" fmla="val -29157"/>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en-CA" sz="1200" dirty="0">
                <a:solidFill>
                  <a:srgbClr val="000000"/>
                </a:solidFill>
                <a:latin typeface="+mj-lt"/>
              </a:rPr>
              <a:t>And if they are marked with </a:t>
            </a:r>
            <a:r>
              <a:rPr lang="en-CA" sz="1200" b="1" dirty="0">
                <a:solidFill>
                  <a:srgbClr val="F2BB18"/>
                </a:solidFill>
                <a:latin typeface="+mj-lt"/>
              </a:rPr>
              <a:t>“</a:t>
            </a:r>
            <a:r>
              <a:rPr lang="en-CA" sz="1200" b="1" dirty="0" err="1">
                <a:solidFill>
                  <a:srgbClr val="F2BB18"/>
                </a:solidFill>
                <a:latin typeface="+mj-lt"/>
              </a:rPr>
              <a:t>Consignée</a:t>
            </a:r>
            <a:r>
              <a:rPr lang="en-CA" sz="1200" b="1" dirty="0">
                <a:solidFill>
                  <a:srgbClr val="F2BB18"/>
                </a:solidFill>
                <a:latin typeface="+mj-lt"/>
              </a:rPr>
              <a:t> Québec Refund”</a:t>
            </a:r>
            <a:r>
              <a:rPr lang="en-CA" sz="1200" dirty="0">
                <a:solidFill>
                  <a:srgbClr val="000000"/>
                </a:solidFill>
                <a:latin typeface="+mj-lt"/>
              </a:rPr>
              <a:t>, they must be returned to a retailer. </a:t>
            </a:r>
          </a:p>
          <a:p>
            <a:pPr fontAlgn="base">
              <a:spcBef>
                <a:spcPts val="600"/>
              </a:spcBef>
            </a:pPr>
            <a:r>
              <a:rPr lang="en-CA" sz="1200" dirty="0">
                <a:solidFill>
                  <a:srgbClr val="000000"/>
                </a:solidFill>
                <a:latin typeface="+mj-lt"/>
              </a:rPr>
              <a:t>It's even better than in the blue box, and in addition, you </a:t>
            </a:r>
            <a:r>
              <a:rPr lang="en-CA" sz="1200" b="1" dirty="0">
                <a:solidFill>
                  <a:srgbClr val="F2BB18"/>
                </a:solidFill>
                <a:latin typeface="+mj-lt"/>
              </a:rPr>
              <a:t>recover the deposit </a:t>
            </a:r>
            <a:r>
              <a:rPr lang="en-CA" sz="1200" dirty="0">
                <a:solidFill>
                  <a:srgbClr val="000000"/>
                </a:solidFill>
                <a:latin typeface="+mj-lt"/>
              </a:rPr>
              <a:t>you paid when buying your beverages!</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85705" y="3802340"/>
            <a:ext cx="4979451" cy="3055660"/>
          </a:xfrm>
          <a:prstGeom prst="rect">
            <a:avLst/>
          </a:prstGeom>
        </p:spPr>
      </p:pic>
      <p:sp>
        <p:nvSpPr>
          <p:cNvPr id="8" name="Titre 1"/>
          <p:cNvSpPr txBox="1">
            <a:spLocks/>
          </p:cNvSpPr>
          <p:nvPr/>
        </p:nvSpPr>
        <p:spPr>
          <a:xfrm>
            <a:off x="1" y="293853"/>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blue bin: </a:t>
            </a:r>
            <a:r>
              <a:rPr lang="en-CA" sz="4000" b="1" dirty="0">
                <a:solidFill>
                  <a:srgbClr val="171717"/>
                </a:solidFill>
              </a:rPr>
              <a:t>glass</a:t>
            </a:r>
          </a:p>
        </p:txBody>
      </p:sp>
    </p:spTree>
    <p:extLst>
      <p:ext uri="{BB962C8B-B14F-4D97-AF65-F5344CB8AC3E}">
        <p14:creationId xmlns:p14="http://schemas.microsoft.com/office/powerpoint/2010/main" val="276977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Glass outputs</a:t>
            </a:r>
          </a:p>
        </p:txBody>
      </p:sp>
      <p:pic>
        <p:nvPicPr>
          <p:cNvPr id="8" name="Image 7"/>
          <p:cNvPicPr>
            <a:picLocks noChangeAspect="1"/>
          </p:cNvPicPr>
          <p:nvPr/>
        </p:nvPicPr>
        <p:blipFill rotWithShape="1">
          <a:blip r:embed="rId3"/>
          <a:srcRect l="4005" t="9960" r="11963" b="5235"/>
          <a:stretch/>
        </p:blipFill>
        <p:spPr>
          <a:xfrm>
            <a:off x="392005" y="1199223"/>
            <a:ext cx="1237415" cy="1778449"/>
          </a:xfrm>
          <a:prstGeom prst="rect">
            <a:avLst/>
          </a:prstGeom>
        </p:spPr>
      </p:pic>
      <p:pic>
        <p:nvPicPr>
          <p:cNvPr id="9" name="Picture 2" descr="RÃ©sultats de recherche d'images pour Â«Â sandblastÂ Â»"/>
          <p:cNvPicPr>
            <a:picLocks noChangeAspect="1" noChangeArrowheads="1"/>
          </p:cNvPicPr>
          <p:nvPr/>
        </p:nvPicPr>
        <p:blipFill rotWithShape="1">
          <a:blip r:embed="rId4">
            <a:extLst>
              <a:ext uri="{28A0092B-C50C-407E-A947-70E740481C1C}">
                <a14:useLocalDpi xmlns:a14="http://schemas.microsoft.com/office/drawing/2010/main" val="0"/>
              </a:ext>
            </a:extLst>
          </a:blip>
          <a:srcRect t="24543" r="37502"/>
          <a:stretch/>
        </p:blipFill>
        <p:spPr bwMode="auto">
          <a:xfrm>
            <a:off x="6388511" y="1098775"/>
            <a:ext cx="2604234" cy="117907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5"/>
          <a:stretch>
            <a:fillRect/>
          </a:stretch>
        </p:blipFill>
        <p:spPr>
          <a:xfrm>
            <a:off x="3700609" y="1491915"/>
            <a:ext cx="1870076" cy="1402557"/>
          </a:xfrm>
          <a:prstGeom prst="rect">
            <a:avLst/>
          </a:prstGeom>
        </p:spPr>
      </p:pic>
      <p:pic>
        <p:nvPicPr>
          <p:cNvPr id="12" name="Picture 4" descr="RÃ©sultats de recherche d'images pour Â«Â bloc de bÃ©tonÂ Â»"/>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5650" b="13162"/>
          <a:stretch/>
        </p:blipFill>
        <p:spPr bwMode="auto">
          <a:xfrm>
            <a:off x="5924667" y="2467725"/>
            <a:ext cx="1432675" cy="1019893"/>
          </a:xfrm>
          <a:prstGeom prst="rect">
            <a:avLst/>
          </a:prstGeom>
          <a:noFill/>
          <a:extLst>
            <a:ext uri="{909E8E84-426E-40DD-AFC4-6F175D3DCCD1}">
              <a14:hiddenFill xmlns:a14="http://schemas.microsoft.com/office/drawing/2010/main">
                <a:solidFill>
                  <a:srgbClr val="FFFFFF"/>
                </a:solidFill>
              </a14:hiddenFill>
            </a:ext>
          </a:extLst>
        </p:spPr>
      </p:pic>
      <p:sp>
        <p:nvSpPr>
          <p:cNvPr id="13" name="Flèche droite rayée 12"/>
          <p:cNvSpPr/>
          <p:nvPr/>
        </p:nvSpPr>
        <p:spPr>
          <a:xfrm>
            <a:off x="2289320" y="1688315"/>
            <a:ext cx="1092964" cy="1103012"/>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Tableau 1"/>
          <p:cNvGraphicFramePr>
            <a:graphicFrameLocks noGrp="1"/>
          </p:cNvGraphicFramePr>
          <p:nvPr>
            <p:extLst>
              <p:ext uri="{D42A27DB-BD31-4B8C-83A1-F6EECF244321}">
                <p14:modId xmlns:p14="http://schemas.microsoft.com/office/powerpoint/2010/main" val="3685555446"/>
              </p:ext>
            </p:extLst>
          </p:nvPr>
        </p:nvGraphicFramePr>
        <p:xfrm>
          <a:off x="2068927" y="3648232"/>
          <a:ext cx="5006146" cy="3007937"/>
        </p:xfrm>
        <a:graphic>
          <a:graphicData uri="http://schemas.openxmlformats.org/drawingml/2006/table">
            <a:tbl>
              <a:tblPr firstRow="1" bandRow="1">
                <a:tableStyleId>{69012ECD-51FC-41F1-AA8D-1B2483CD663E}</a:tableStyleId>
              </a:tblPr>
              <a:tblGrid>
                <a:gridCol w="2503073">
                  <a:extLst>
                    <a:ext uri="{9D8B030D-6E8A-4147-A177-3AD203B41FA5}">
                      <a16:colId xmlns:a16="http://schemas.microsoft.com/office/drawing/2014/main" val="2485887213"/>
                    </a:ext>
                  </a:extLst>
                </a:gridCol>
                <a:gridCol w="2503073">
                  <a:extLst>
                    <a:ext uri="{9D8B030D-6E8A-4147-A177-3AD203B41FA5}">
                      <a16:colId xmlns:a16="http://schemas.microsoft.com/office/drawing/2014/main" val="2126432974"/>
                    </a:ext>
                  </a:extLst>
                </a:gridCol>
              </a:tblGrid>
              <a:tr h="378992">
                <a:tc gridSpan="2">
                  <a:txBody>
                    <a:bodyPr/>
                    <a:lstStyle/>
                    <a:p>
                      <a:pPr algn="ctr"/>
                      <a:r>
                        <a:rPr lang="en-CA" sz="2000" noProof="0" dirty="0">
                          <a:latin typeface="+mj-lt"/>
                        </a:rPr>
                        <a:t>GLASS</a:t>
                      </a:r>
                    </a:p>
                  </a:txBody>
                  <a:tcPr/>
                </a:tc>
                <a:tc hMerge="1">
                  <a:txBody>
                    <a:bodyPr/>
                    <a:lstStyle/>
                    <a:p>
                      <a:endParaRPr lang="fr-CA"/>
                    </a:p>
                  </a:txBody>
                  <a:tcPr/>
                </a:tc>
                <a:extLst>
                  <a:ext uri="{0D108BD9-81ED-4DB2-BD59-A6C34878D82A}">
                    <a16:rowId xmlns:a16="http://schemas.microsoft.com/office/drawing/2014/main" val="2349579114"/>
                  </a:ext>
                </a:extLst>
              </a:tr>
              <a:tr h="2611697">
                <a:tc>
                  <a:txBody>
                    <a:bodyPr/>
                    <a:lstStyle/>
                    <a:p>
                      <a:pPr marL="285750" indent="-285750">
                        <a:buFont typeface="Verdana" panose="020B0604030504040204" pitchFamily="34" charset="0"/>
                        <a:buChar char="›"/>
                      </a:pPr>
                      <a:r>
                        <a:rPr lang="en-CA" sz="1600" noProof="0" dirty="0">
                          <a:solidFill>
                            <a:srgbClr val="0770B1"/>
                          </a:solidFill>
                        </a:rPr>
                        <a:t>Containers:</a:t>
                      </a:r>
                    </a:p>
                    <a:p>
                      <a:pPr marL="742950" lvl="1" indent="-285750">
                        <a:buFont typeface="Verdana" panose="020B0604030504040204" pitchFamily="34" charset="0"/>
                        <a:buChar char="›"/>
                      </a:pPr>
                      <a:r>
                        <a:rPr lang="en-CA" sz="1600" noProof="0" dirty="0">
                          <a:solidFill>
                            <a:srgbClr val="0770B1"/>
                          </a:solidFill>
                        </a:rPr>
                        <a:t>Bottles</a:t>
                      </a:r>
                    </a:p>
                    <a:p>
                      <a:pPr marL="742950" lvl="1" indent="-285750">
                        <a:buFont typeface="Verdana" panose="020B0604030504040204" pitchFamily="34" charset="0"/>
                        <a:buChar char="›"/>
                      </a:pPr>
                      <a:r>
                        <a:rPr lang="en-CA" sz="1600" noProof="0" dirty="0">
                          <a:solidFill>
                            <a:srgbClr val="0770B1"/>
                          </a:solidFill>
                        </a:rPr>
                        <a:t>Jars</a:t>
                      </a:r>
                    </a:p>
                    <a:p>
                      <a:pPr marL="742950" lvl="1" indent="-285750">
                        <a:buFont typeface="Verdana" panose="020B0604030504040204" pitchFamily="34" charset="0"/>
                        <a:buChar char="›"/>
                      </a:pPr>
                      <a:r>
                        <a:rPr lang="en-CA" sz="1600" noProof="0" dirty="0">
                          <a:solidFill>
                            <a:srgbClr val="0770B1"/>
                          </a:solidFill>
                        </a:rPr>
                        <a:t>Glasses</a:t>
                      </a:r>
                    </a:p>
                    <a:p>
                      <a:pPr marL="742950" lvl="1" indent="-285750">
                        <a:buFont typeface="Verdana" panose="020B0604030504040204" pitchFamily="34" charset="0"/>
                        <a:buChar char="›"/>
                      </a:pPr>
                      <a:r>
                        <a:rPr lang="en-CA" sz="1600" noProof="0" dirty="0">
                          <a:solidFill>
                            <a:srgbClr val="0770B1"/>
                          </a:solidFill>
                        </a:rPr>
                        <a:t>Fiberglass insulation</a:t>
                      </a:r>
                    </a:p>
                  </a:txBody>
                  <a:tcPr/>
                </a:tc>
                <a:tc>
                  <a:txBody>
                    <a:bodyPr/>
                    <a:lstStyle/>
                    <a:p>
                      <a:pPr marL="285750" lvl="0" indent="-285750">
                        <a:buFont typeface="Verdana" panose="020B0604030504040204" pitchFamily="34" charset="0"/>
                        <a:buChar char="›"/>
                      </a:pPr>
                      <a:r>
                        <a:rPr lang="en-CA" sz="1600" noProof="0" dirty="0">
                          <a:solidFill>
                            <a:srgbClr val="0770B1"/>
                          </a:solidFill>
                        </a:rPr>
                        <a:t>Aggregates:</a:t>
                      </a:r>
                    </a:p>
                    <a:p>
                      <a:pPr marL="742950" lvl="1" indent="-285750">
                        <a:buFont typeface="Verdana" panose="020B0604030504040204" pitchFamily="34" charset="0"/>
                        <a:buChar char="›"/>
                      </a:pPr>
                      <a:r>
                        <a:rPr lang="en-CA" sz="1600" noProof="0" dirty="0">
                          <a:solidFill>
                            <a:srgbClr val="0770B1"/>
                          </a:solidFill>
                        </a:rPr>
                        <a:t>Road foundation layers</a:t>
                      </a:r>
                    </a:p>
                    <a:p>
                      <a:pPr marL="742950" lvl="1" indent="-285750">
                        <a:buFont typeface="Verdana" panose="020B0604030504040204" pitchFamily="34" charset="0"/>
                        <a:buChar char="›"/>
                      </a:pPr>
                      <a:r>
                        <a:rPr lang="en-CA" sz="1600" noProof="0" dirty="0">
                          <a:solidFill>
                            <a:srgbClr val="0770B1"/>
                          </a:solidFill>
                        </a:rPr>
                        <a:t>Concrete blocks</a:t>
                      </a:r>
                    </a:p>
                    <a:p>
                      <a:pPr marL="742950" lvl="1" indent="-285750">
                        <a:buFont typeface="Verdana" panose="020B0604030504040204" pitchFamily="34" charset="0"/>
                        <a:buChar char="›"/>
                      </a:pPr>
                      <a:r>
                        <a:rPr lang="en-CA" sz="1600" noProof="0" dirty="0">
                          <a:solidFill>
                            <a:srgbClr val="0770B1"/>
                          </a:solidFill>
                        </a:rPr>
                        <a:t>Asphalt</a:t>
                      </a:r>
                    </a:p>
                    <a:p>
                      <a:pPr marL="742950" lvl="1" indent="-285750">
                        <a:buFont typeface="Verdana" panose="020B0604030504040204" pitchFamily="34" charset="0"/>
                        <a:buChar char="›"/>
                      </a:pPr>
                      <a:r>
                        <a:rPr lang="en-CA" sz="1600" noProof="0" dirty="0">
                          <a:solidFill>
                            <a:srgbClr val="0770B1"/>
                          </a:solidFill>
                        </a:rPr>
                        <a:t>Paint microbeads</a:t>
                      </a:r>
                    </a:p>
                    <a:p>
                      <a:pPr marL="742950" lvl="1" indent="-285750">
                        <a:buFont typeface="Verdana" panose="020B0604030504040204" pitchFamily="34" charset="0"/>
                        <a:buChar char="›"/>
                      </a:pPr>
                      <a:r>
                        <a:rPr lang="en-CA" sz="1600" noProof="0" dirty="0">
                          <a:solidFill>
                            <a:srgbClr val="0770B1"/>
                          </a:solidFill>
                        </a:rPr>
                        <a:t>Abrasive</a:t>
                      </a:r>
                    </a:p>
                    <a:p>
                      <a:pPr marL="742950" lvl="1" indent="-285750">
                        <a:buFont typeface="Verdana" panose="020B0604030504040204" pitchFamily="34" charset="0"/>
                        <a:buChar char="›"/>
                      </a:pPr>
                      <a:r>
                        <a:rPr lang="en-CA" sz="1600" noProof="0" dirty="0">
                          <a:solidFill>
                            <a:srgbClr val="0770B1"/>
                          </a:solidFill>
                        </a:rPr>
                        <a:t>Ceramic tiles</a:t>
                      </a:r>
                    </a:p>
                    <a:p>
                      <a:pPr marL="742950" lvl="1" indent="-285750">
                        <a:buFont typeface="Verdana" panose="020B0604030504040204" pitchFamily="34" charset="0"/>
                        <a:buChar char="›"/>
                      </a:pPr>
                      <a:r>
                        <a:rPr lang="en-CA" sz="1600" noProof="0" dirty="0">
                          <a:solidFill>
                            <a:srgbClr val="0770B1"/>
                          </a:solidFill>
                        </a:rPr>
                        <a:t>Sandblasting</a:t>
                      </a:r>
                      <a:endParaRPr lang="en-CA" sz="1600" baseline="0" noProof="0" dirty="0">
                        <a:solidFill>
                          <a:srgbClr val="0770B1"/>
                        </a:solidFill>
                      </a:endParaRPr>
                    </a:p>
                  </a:txBody>
                  <a:tcPr/>
                </a:tc>
                <a:extLst>
                  <a:ext uri="{0D108BD9-81ED-4DB2-BD59-A6C34878D82A}">
                    <a16:rowId xmlns:a16="http://schemas.microsoft.com/office/drawing/2014/main" val="857414669"/>
                  </a:ext>
                </a:extLst>
              </a:tr>
            </a:tbl>
          </a:graphicData>
        </a:graphic>
      </p:graphicFrame>
    </p:spTree>
    <p:extLst>
      <p:ext uri="{BB962C8B-B14F-4D97-AF65-F5344CB8AC3E}">
        <p14:creationId xmlns:p14="http://schemas.microsoft.com/office/powerpoint/2010/main" val="2602850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Ã©sultats de recherche d'images pour Â«Â aluminium recyclÃ©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3642" y="1368230"/>
            <a:ext cx="4381597" cy="278628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4" name="Picture 4" descr="RÃ©sultats de recherche d'images pour Â«Â canettes consignÃ©esÂ 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331" y="4403293"/>
            <a:ext cx="2019626" cy="18021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6637279" y="5308926"/>
            <a:ext cx="2018584" cy="1167500"/>
          </a:xfrm>
          <a:prstGeom prst="roundRect">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en-CA" sz="1200" dirty="0">
                <a:solidFill>
                  <a:srgbClr val="000000"/>
                </a:solidFill>
                <a:latin typeface="+mj-lt"/>
              </a:rPr>
              <a:t>Do not forget ! If the cans are marked </a:t>
            </a:r>
            <a:r>
              <a:rPr lang="en-CA" sz="1200" b="1" dirty="0">
                <a:solidFill>
                  <a:srgbClr val="F2BB18"/>
                </a:solidFill>
                <a:latin typeface="+mj-lt"/>
              </a:rPr>
              <a:t>“</a:t>
            </a:r>
            <a:r>
              <a:rPr lang="en-CA" sz="1200" b="1" dirty="0" err="1">
                <a:solidFill>
                  <a:srgbClr val="F2BB18"/>
                </a:solidFill>
                <a:latin typeface="+mj-lt"/>
              </a:rPr>
              <a:t>Consignée</a:t>
            </a:r>
            <a:r>
              <a:rPr lang="en-CA" sz="1200" b="1" dirty="0">
                <a:solidFill>
                  <a:srgbClr val="F2BB18"/>
                </a:solidFill>
                <a:latin typeface="+mj-lt"/>
              </a:rPr>
              <a:t> Québec Refund”</a:t>
            </a:r>
            <a:r>
              <a:rPr lang="en-CA" sz="1200" dirty="0">
                <a:solidFill>
                  <a:srgbClr val="000000"/>
                </a:solidFill>
                <a:latin typeface="+mj-lt"/>
              </a:rPr>
              <a:t>, they must be returned to a retailer!</a:t>
            </a:r>
          </a:p>
        </p:txBody>
      </p:sp>
      <p:sp>
        <p:nvSpPr>
          <p:cNvPr id="6" name="Rectangle 5"/>
          <p:cNvSpPr/>
          <p:nvPr/>
        </p:nvSpPr>
        <p:spPr>
          <a:xfrm>
            <a:off x="715020" y="1533875"/>
            <a:ext cx="3946358" cy="4185761"/>
          </a:xfrm>
          <a:prstGeom prst="rect">
            <a:avLst/>
          </a:prstGeom>
        </p:spPr>
        <p:txBody>
          <a:bodyPr wrap="square">
            <a:spAutoFit/>
          </a:bodyPr>
          <a:lstStyle/>
          <a:p>
            <a:pPr fontAlgn="base"/>
            <a:r>
              <a:rPr lang="en-CA" sz="2400" b="1" dirty="0">
                <a:solidFill>
                  <a:srgbClr val="F2BB18"/>
                </a:solidFill>
                <a:latin typeface="Arial Rounded MT Bold" panose="020F0704030504030204" pitchFamily="34" charset="0"/>
              </a:rPr>
              <a:t>What goes in the bin</a:t>
            </a:r>
          </a:p>
          <a:p>
            <a:pPr fontAlgn="base">
              <a:buSzPct val="85000"/>
            </a:pPr>
            <a:endParaRPr lang="en-CA" sz="1600" dirty="0">
              <a:solidFill>
                <a:srgbClr val="171717"/>
              </a:solidFill>
              <a:latin typeface="+mj-lt"/>
            </a:endParaRPr>
          </a:p>
          <a:p>
            <a:pPr marL="285750" indent="-285750" fontAlgn="base">
              <a:buSzPct val="85000"/>
              <a:buFont typeface="Verdana" panose="020B0604030504040204" pitchFamily="34" charset="0"/>
              <a:buChar char="›"/>
            </a:pPr>
            <a:r>
              <a:rPr lang="en-CA" sz="1600" dirty="0">
                <a:solidFill>
                  <a:srgbClr val="171717"/>
                </a:solidFill>
                <a:latin typeface="+mj-lt"/>
              </a:rPr>
              <a:t>Food cans</a:t>
            </a:r>
          </a:p>
          <a:p>
            <a:pPr marL="285750" indent="-285750" fontAlgn="base">
              <a:buSzPct val="85000"/>
              <a:buFont typeface="Verdana" panose="020B0604030504040204" pitchFamily="34" charset="0"/>
              <a:buChar char="›"/>
            </a:pPr>
            <a:r>
              <a:rPr lang="en-CA" sz="1600" dirty="0">
                <a:solidFill>
                  <a:srgbClr val="171717"/>
                </a:solidFill>
                <a:latin typeface="+mj-lt"/>
              </a:rPr>
              <a:t>Lids and caps</a:t>
            </a:r>
          </a:p>
          <a:p>
            <a:pPr marL="285750" indent="-285750" fontAlgn="base">
              <a:buSzPct val="85000"/>
              <a:buFont typeface="Verdana" panose="020B0604030504040204" pitchFamily="34" charset="0"/>
              <a:buChar char="›"/>
            </a:pPr>
            <a:r>
              <a:rPr lang="en-CA" sz="1600" dirty="0">
                <a:solidFill>
                  <a:srgbClr val="171717"/>
                </a:solidFill>
                <a:latin typeface="+mj-lt"/>
              </a:rPr>
              <a:t>Aluminum cans and containers not marked “</a:t>
            </a:r>
            <a:r>
              <a:rPr lang="en-CA" sz="1600" dirty="0" err="1">
                <a:solidFill>
                  <a:srgbClr val="171717"/>
                </a:solidFill>
                <a:latin typeface="+mj-lt"/>
              </a:rPr>
              <a:t>Consignée</a:t>
            </a:r>
            <a:r>
              <a:rPr lang="en-CA" sz="1600" dirty="0">
                <a:solidFill>
                  <a:srgbClr val="171717"/>
                </a:solidFill>
                <a:latin typeface="+mj-lt"/>
              </a:rPr>
              <a:t> Québec Refund”</a:t>
            </a:r>
          </a:p>
          <a:p>
            <a:pPr marL="285750" indent="-285750" fontAlgn="base">
              <a:buSzPct val="85000"/>
              <a:buFont typeface="Verdana" panose="020B0604030504040204" pitchFamily="34" charset="0"/>
              <a:buChar char="›"/>
            </a:pPr>
            <a:r>
              <a:rPr lang="en-CA" sz="1600" dirty="0">
                <a:solidFill>
                  <a:srgbClr val="171717"/>
                </a:solidFill>
                <a:latin typeface="+mj-lt"/>
              </a:rPr>
              <a:t>Aluminum plates, containers and aluminum foil (even if soiled) </a:t>
            </a:r>
          </a:p>
          <a:p>
            <a:pPr fontAlgn="base">
              <a:buSzPct val="85000"/>
            </a:pPr>
            <a:endParaRPr lang="en-CA" sz="1600" dirty="0">
              <a:solidFill>
                <a:srgbClr val="171717"/>
              </a:solidFill>
              <a:latin typeface="+mj-lt"/>
            </a:endParaRPr>
          </a:p>
          <a:p>
            <a:pPr fontAlgn="base"/>
            <a:r>
              <a:rPr lang="en-CA" b="1" dirty="0">
                <a:solidFill>
                  <a:srgbClr val="171717"/>
                </a:solidFill>
              </a:rPr>
              <a:t>Clarifications… </a:t>
            </a:r>
          </a:p>
          <a:p>
            <a:pPr fontAlgn="base">
              <a:buSzPct val="85000"/>
            </a:pPr>
            <a:endParaRPr lang="en-CA" sz="1600" dirty="0">
              <a:solidFill>
                <a:srgbClr val="171717"/>
              </a:solidFill>
            </a:endParaRPr>
          </a:p>
          <a:p>
            <a:pPr marL="285750" indent="-285750" fontAlgn="base">
              <a:buSzPct val="85000"/>
              <a:buFont typeface="Verdana" panose="020B0604030504040204" pitchFamily="34" charset="0"/>
              <a:buChar char="›"/>
            </a:pPr>
            <a:r>
              <a:rPr lang="en-CA" sz="1600" dirty="0">
                <a:solidFill>
                  <a:srgbClr val="171717"/>
                </a:solidFill>
              </a:rPr>
              <a:t>Metal aerosol containers go to the </a:t>
            </a:r>
            <a:r>
              <a:rPr lang="en-CA" sz="1600" dirty="0" err="1">
                <a:solidFill>
                  <a:srgbClr val="171717"/>
                </a:solidFill>
              </a:rPr>
              <a:t>ecocentre</a:t>
            </a:r>
            <a:endParaRPr lang="en-CA" sz="1600" dirty="0">
              <a:solidFill>
                <a:srgbClr val="171717"/>
              </a:solidFill>
            </a:endParaRPr>
          </a:p>
          <a:p>
            <a:pPr marL="285750" indent="-285750" fontAlgn="base">
              <a:buSzPct val="85000"/>
              <a:buFont typeface="Verdana" panose="020B0604030504040204" pitchFamily="34" charset="0"/>
              <a:buChar char="›"/>
            </a:pPr>
            <a:r>
              <a:rPr lang="en-CA" sz="1600" dirty="0">
                <a:solidFill>
                  <a:srgbClr val="171717"/>
                </a:solidFill>
              </a:rPr>
              <a:t>Cans with a deposit must be returned to a retailer</a:t>
            </a:r>
            <a:endParaRPr lang="fr-CA" sz="1600" dirty="0">
              <a:solidFill>
                <a:srgbClr val="171717"/>
              </a:solidFill>
            </a:endParaRPr>
          </a:p>
          <a:p>
            <a:pPr marL="285750" indent="-285750" fontAlgn="base">
              <a:buSzPct val="85000"/>
              <a:buFont typeface="Verdana" panose="020B0604030504040204" pitchFamily="34" charset="0"/>
              <a:buChar char="›"/>
            </a:pPr>
            <a:endParaRPr lang="fr-CA" sz="1600" dirty="0">
              <a:solidFill>
                <a:srgbClr val="171717"/>
              </a:solidFill>
              <a:latin typeface="+mj-lt"/>
            </a:endParaRPr>
          </a:p>
        </p:txBody>
      </p:sp>
      <p:sp>
        <p:nvSpPr>
          <p:cNvPr id="8"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blue bin: </a:t>
            </a:r>
            <a:r>
              <a:rPr lang="en-CA" sz="4000" b="1" dirty="0">
                <a:solidFill>
                  <a:srgbClr val="171717"/>
                </a:solidFill>
              </a:rPr>
              <a:t>metal</a:t>
            </a:r>
          </a:p>
        </p:txBody>
      </p:sp>
    </p:spTree>
    <p:extLst>
      <p:ext uri="{BB962C8B-B14F-4D97-AF65-F5344CB8AC3E}">
        <p14:creationId xmlns:p14="http://schemas.microsoft.com/office/powerpoint/2010/main" val="75748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Metal outputs</a:t>
            </a:r>
          </a:p>
        </p:txBody>
      </p:sp>
      <p:pic>
        <p:nvPicPr>
          <p:cNvPr id="8" name="Image 7"/>
          <p:cNvPicPr>
            <a:picLocks noChangeAspect="1"/>
          </p:cNvPicPr>
          <p:nvPr/>
        </p:nvPicPr>
        <p:blipFill>
          <a:blip r:embed="rId3"/>
          <a:stretch>
            <a:fillRect/>
          </a:stretch>
        </p:blipFill>
        <p:spPr>
          <a:xfrm>
            <a:off x="175437" y="1237025"/>
            <a:ext cx="2379715" cy="1586476"/>
          </a:xfrm>
          <a:prstGeom prst="rect">
            <a:avLst/>
          </a:prstGeom>
        </p:spPr>
      </p:pic>
      <p:sp>
        <p:nvSpPr>
          <p:cNvPr id="9" name="Flèche droite rayée 8"/>
          <p:cNvSpPr/>
          <p:nvPr/>
        </p:nvSpPr>
        <p:spPr>
          <a:xfrm>
            <a:off x="2752078" y="1762519"/>
            <a:ext cx="686103" cy="653558"/>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4"/>
          <a:stretch>
            <a:fillRect/>
          </a:stretch>
        </p:blipFill>
        <p:spPr>
          <a:xfrm>
            <a:off x="3940721" y="1637025"/>
            <a:ext cx="1014761" cy="1070877"/>
          </a:xfrm>
          <a:prstGeom prst="rect">
            <a:avLst/>
          </a:prstGeom>
        </p:spPr>
      </p:pic>
      <p:pic>
        <p:nvPicPr>
          <p:cNvPr id="11" name="Image 10"/>
          <p:cNvPicPr>
            <a:picLocks noChangeAspect="1"/>
          </p:cNvPicPr>
          <p:nvPr/>
        </p:nvPicPr>
        <p:blipFill>
          <a:blip r:embed="rId5"/>
          <a:stretch>
            <a:fillRect/>
          </a:stretch>
        </p:blipFill>
        <p:spPr>
          <a:xfrm>
            <a:off x="6799720" y="1507315"/>
            <a:ext cx="2069273" cy="1163966"/>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856924071"/>
              </p:ext>
            </p:extLst>
          </p:nvPr>
        </p:nvGraphicFramePr>
        <p:xfrm>
          <a:off x="1105856" y="3024206"/>
          <a:ext cx="7164996" cy="3543548"/>
        </p:xfrm>
        <a:graphic>
          <a:graphicData uri="http://schemas.openxmlformats.org/drawingml/2006/table">
            <a:tbl>
              <a:tblPr firstRow="1" bandRow="1">
                <a:tableStyleId>{69012ECD-51FC-41F1-AA8D-1B2483CD663E}</a:tableStyleId>
              </a:tblPr>
              <a:tblGrid>
                <a:gridCol w="3582498">
                  <a:extLst>
                    <a:ext uri="{9D8B030D-6E8A-4147-A177-3AD203B41FA5}">
                      <a16:colId xmlns:a16="http://schemas.microsoft.com/office/drawing/2014/main" val="4285834100"/>
                    </a:ext>
                  </a:extLst>
                </a:gridCol>
                <a:gridCol w="3582498">
                  <a:extLst>
                    <a:ext uri="{9D8B030D-6E8A-4147-A177-3AD203B41FA5}">
                      <a16:colId xmlns:a16="http://schemas.microsoft.com/office/drawing/2014/main" val="2787618500"/>
                    </a:ext>
                  </a:extLst>
                </a:gridCol>
              </a:tblGrid>
              <a:tr h="393413">
                <a:tc>
                  <a:txBody>
                    <a:bodyPr/>
                    <a:lstStyle/>
                    <a:p>
                      <a:pPr algn="ctr"/>
                      <a:r>
                        <a:rPr lang="en-CA" sz="2000" noProof="0" dirty="0"/>
                        <a:t>STEEL</a:t>
                      </a:r>
                      <a:endParaRPr lang="en-CA" sz="2000" noProof="0" dirty="0">
                        <a:latin typeface="Arial Rounded MT Bold" panose="020F0704030504030204" pitchFamily="34" charset="0"/>
                      </a:endParaRPr>
                    </a:p>
                  </a:txBody>
                  <a:tcPr/>
                </a:tc>
                <a:tc>
                  <a:txBody>
                    <a:bodyPr/>
                    <a:lstStyle/>
                    <a:p>
                      <a:pPr algn="ctr"/>
                      <a:r>
                        <a:rPr lang="en-CA" sz="2000" noProof="0"/>
                        <a:t>ALUMINIUM</a:t>
                      </a:r>
                      <a:endParaRPr lang="en-CA" sz="2000" noProof="0">
                        <a:latin typeface="Arial Rounded MT Bold" panose="020F0704030504030204" pitchFamily="34" charset="0"/>
                      </a:endParaRPr>
                    </a:p>
                  </a:txBody>
                  <a:tcPr/>
                </a:tc>
                <a:extLst>
                  <a:ext uri="{0D108BD9-81ED-4DB2-BD59-A6C34878D82A}">
                    <a16:rowId xmlns:a16="http://schemas.microsoft.com/office/drawing/2014/main" val="1338455452"/>
                  </a:ext>
                </a:extLst>
              </a:tr>
              <a:tr h="3147308">
                <a:tc>
                  <a:txBody>
                    <a:bodyPr/>
                    <a:lstStyle/>
                    <a:p>
                      <a:pPr marL="285750" indent="-285750">
                        <a:buFont typeface="Verdana" panose="020B0604030504040204" pitchFamily="34" charset="0"/>
                        <a:buChar char="›"/>
                      </a:pPr>
                      <a:r>
                        <a:rPr lang="en-CA" sz="1600" noProof="0" dirty="0">
                          <a:solidFill>
                            <a:srgbClr val="0770B1"/>
                          </a:solidFill>
                        </a:rPr>
                        <a:t>Engine parts</a:t>
                      </a:r>
                    </a:p>
                    <a:p>
                      <a:pPr marL="285750" indent="-285750">
                        <a:buFont typeface="Verdana" panose="020B0604030504040204" pitchFamily="34" charset="0"/>
                        <a:buChar char="›"/>
                      </a:pPr>
                      <a:r>
                        <a:rPr lang="en-CA" sz="1600" noProof="0" dirty="0">
                          <a:solidFill>
                            <a:srgbClr val="0770B1"/>
                          </a:solidFill>
                        </a:rPr>
                        <a:t>Tools</a:t>
                      </a:r>
                    </a:p>
                    <a:p>
                      <a:pPr marL="285750" indent="-285750">
                        <a:buFont typeface="Verdana" panose="020B0604030504040204" pitchFamily="34" charset="0"/>
                        <a:buChar char="›"/>
                      </a:pPr>
                      <a:r>
                        <a:rPr lang="en-CA" sz="1600" noProof="0" dirty="0">
                          <a:solidFill>
                            <a:srgbClr val="0770B1"/>
                          </a:solidFill>
                        </a:rPr>
                        <a:t>Cans </a:t>
                      </a:r>
                    </a:p>
                    <a:p>
                      <a:pPr marL="285750" indent="-285750">
                        <a:buFont typeface="Verdana" panose="020B0604030504040204" pitchFamily="34" charset="0"/>
                        <a:buChar char="›"/>
                      </a:pPr>
                      <a:r>
                        <a:rPr lang="en-CA" sz="1600" noProof="0" dirty="0">
                          <a:solidFill>
                            <a:srgbClr val="0770B1"/>
                          </a:solidFill>
                        </a:rPr>
                        <a:t>Nails</a:t>
                      </a:r>
                    </a:p>
                    <a:p>
                      <a:pPr marL="285750" indent="-285750">
                        <a:buFont typeface="Verdana" panose="020B0604030504040204" pitchFamily="34" charset="0"/>
                        <a:buChar char="›"/>
                      </a:pPr>
                      <a:r>
                        <a:rPr lang="en-CA" sz="1600" baseline="0" noProof="0" dirty="0">
                          <a:solidFill>
                            <a:srgbClr val="0770B1"/>
                          </a:solidFill>
                        </a:rPr>
                        <a:t>Frames</a:t>
                      </a:r>
                    </a:p>
                    <a:p>
                      <a:pPr marL="285750" indent="-285750">
                        <a:buFont typeface="Verdana" panose="020B0604030504040204" pitchFamily="34" charset="0"/>
                        <a:buChar char="›"/>
                      </a:pPr>
                      <a:r>
                        <a:rPr lang="en-CA" sz="1600" baseline="0" noProof="0" dirty="0">
                          <a:solidFill>
                            <a:srgbClr val="0770B1"/>
                          </a:solidFill>
                        </a:rPr>
                        <a:t>Flat laminates for household appliances</a:t>
                      </a:r>
                    </a:p>
                    <a:p>
                      <a:pPr marL="285750" indent="-285750">
                        <a:buFont typeface="Verdana" panose="020B0604030504040204" pitchFamily="34" charset="0"/>
                        <a:buChar char="›"/>
                      </a:pPr>
                      <a:r>
                        <a:rPr lang="en-CA" sz="1600" baseline="0" noProof="0" dirty="0">
                          <a:solidFill>
                            <a:srgbClr val="0770B1"/>
                          </a:solidFill>
                        </a:rPr>
                        <a:t>Steel structures:</a:t>
                      </a:r>
                    </a:p>
                    <a:p>
                      <a:pPr marL="742950" lvl="1" indent="-285750">
                        <a:buFont typeface="Verdana" panose="020B0604030504040204" pitchFamily="34" charset="0"/>
                        <a:buChar char="›"/>
                      </a:pPr>
                      <a:r>
                        <a:rPr lang="en-CA" sz="1600" noProof="0" dirty="0">
                          <a:solidFill>
                            <a:srgbClr val="0770B1"/>
                          </a:solidFill>
                        </a:rPr>
                        <a:t>Bridges</a:t>
                      </a:r>
                    </a:p>
                    <a:p>
                      <a:pPr marL="742950" lvl="1" indent="-285750">
                        <a:buFont typeface="Verdana" panose="020B0604030504040204" pitchFamily="34" charset="0"/>
                        <a:buChar char="›"/>
                      </a:pPr>
                      <a:r>
                        <a:rPr lang="en-CA" sz="1600" noProof="0" dirty="0">
                          <a:solidFill>
                            <a:srgbClr val="0770B1"/>
                          </a:solidFill>
                        </a:rPr>
                        <a:t>Buildings</a:t>
                      </a:r>
                    </a:p>
                    <a:p>
                      <a:pPr marL="742950" lvl="1" indent="-285750">
                        <a:buFont typeface="Verdana" panose="020B0604030504040204" pitchFamily="34" charset="0"/>
                        <a:buChar char="›"/>
                      </a:pPr>
                      <a:r>
                        <a:rPr lang="en-CA" sz="1600" noProof="0" dirty="0">
                          <a:solidFill>
                            <a:srgbClr val="0770B1"/>
                          </a:solidFill>
                        </a:rPr>
                        <a:t>Cars</a:t>
                      </a:r>
                    </a:p>
                    <a:p>
                      <a:pPr marL="742950" lvl="1" indent="-285750">
                        <a:buFont typeface="Verdana" panose="020B0604030504040204" pitchFamily="34" charset="0"/>
                        <a:buChar char="›"/>
                      </a:pPr>
                      <a:r>
                        <a:rPr lang="en-CA" sz="1600" noProof="0" dirty="0">
                          <a:solidFill>
                            <a:srgbClr val="0770B1"/>
                          </a:solidFill>
                        </a:rPr>
                        <a:t>Fittings</a:t>
                      </a:r>
                    </a:p>
                  </a:txBody>
                  <a:tcPr/>
                </a:tc>
                <a:tc>
                  <a:txBody>
                    <a:bodyPr/>
                    <a:lstStyle/>
                    <a:p>
                      <a:pPr marL="285750" indent="-285750">
                        <a:buFont typeface="Verdana" panose="020B0604030504040204" pitchFamily="34" charset="0"/>
                        <a:buChar char="›"/>
                      </a:pPr>
                      <a:r>
                        <a:rPr lang="en-CA" sz="1600" noProof="0" dirty="0">
                          <a:solidFill>
                            <a:srgbClr val="0770B1"/>
                          </a:solidFill>
                        </a:rPr>
                        <a:t>Cans</a:t>
                      </a:r>
                    </a:p>
                    <a:p>
                      <a:pPr marL="285750" indent="-285750">
                        <a:buFont typeface="Verdana" panose="020B0604030504040204" pitchFamily="34" charset="0"/>
                        <a:buChar char="›"/>
                      </a:pPr>
                      <a:r>
                        <a:rPr lang="en-CA" sz="1600" noProof="0" dirty="0">
                          <a:solidFill>
                            <a:srgbClr val="0770B1"/>
                          </a:solidFill>
                        </a:rPr>
                        <a:t>Wrapping paper</a:t>
                      </a:r>
                    </a:p>
                    <a:p>
                      <a:pPr marL="285750" indent="-285750">
                        <a:buFont typeface="Verdana" panose="020B0604030504040204" pitchFamily="34" charset="0"/>
                        <a:buChar char="›"/>
                      </a:pPr>
                      <a:r>
                        <a:rPr lang="en-CA" sz="1600" noProof="0" dirty="0">
                          <a:solidFill>
                            <a:srgbClr val="0770B1"/>
                          </a:solidFill>
                        </a:rPr>
                        <a:t>Garden furniture</a:t>
                      </a:r>
                    </a:p>
                    <a:p>
                      <a:pPr marL="285750" indent="-285750">
                        <a:buFont typeface="Verdana" panose="020B0604030504040204" pitchFamily="34" charset="0"/>
                        <a:buChar char="›"/>
                      </a:pPr>
                      <a:r>
                        <a:rPr lang="en-CA" sz="1600" noProof="0" dirty="0">
                          <a:solidFill>
                            <a:srgbClr val="0770B1"/>
                          </a:solidFill>
                        </a:rPr>
                        <a:t>Various containers</a:t>
                      </a:r>
                    </a:p>
                    <a:p>
                      <a:pPr marL="285750" indent="-285750">
                        <a:buFont typeface="Verdana" panose="020B0604030504040204" pitchFamily="34" charset="0"/>
                        <a:buChar char="›"/>
                      </a:pPr>
                      <a:r>
                        <a:rPr lang="en-CA" sz="1600" noProof="0" dirty="0">
                          <a:solidFill>
                            <a:srgbClr val="0770B1"/>
                          </a:solidFill>
                        </a:rPr>
                        <a:t>Construction materials</a:t>
                      </a:r>
                    </a:p>
                    <a:p>
                      <a:pPr marL="285750" indent="-285750">
                        <a:buFont typeface="Verdana" panose="020B0604030504040204" pitchFamily="34" charset="0"/>
                        <a:buChar char="›"/>
                      </a:pPr>
                      <a:r>
                        <a:rPr lang="en-CA" sz="1600" noProof="0" dirty="0">
                          <a:solidFill>
                            <a:srgbClr val="0770B1"/>
                          </a:solidFill>
                        </a:rPr>
                        <a:t>Auto parts</a:t>
                      </a:r>
                      <a:r>
                        <a:rPr lang="en-CA" sz="1600" baseline="0" noProof="0" dirty="0">
                          <a:solidFill>
                            <a:srgbClr val="0770B1"/>
                          </a:solidFill>
                        </a:rPr>
                        <a:t>:</a:t>
                      </a:r>
                    </a:p>
                    <a:p>
                      <a:pPr marL="742950" lvl="1" indent="-285750">
                        <a:buFont typeface="Verdana" panose="020B0604030504040204" pitchFamily="34" charset="0"/>
                        <a:buChar char="›"/>
                      </a:pPr>
                      <a:r>
                        <a:rPr lang="en-CA" sz="1600" baseline="0" noProof="0" dirty="0">
                          <a:solidFill>
                            <a:srgbClr val="0770B1"/>
                          </a:solidFill>
                        </a:rPr>
                        <a:t>Cylinder head</a:t>
                      </a:r>
                    </a:p>
                    <a:p>
                      <a:pPr marL="742950" lvl="1" indent="-285750">
                        <a:buFont typeface="Verdana" panose="020B0604030504040204" pitchFamily="34" charset="0"/>
                        <a:buChar char="›"/>
                      </a:pPr>
                      <a:r>
                        <a:rPr lang="en-CA" sz="1600" baseline="0" noProof="0" dirty="0">
                          <a:solidFill>
                            <a:srgbClr val="0770B1"/>
                          </a:solidFill>
                        </a:rPr>
                        <a:t>Rims</a:t>
                      </a:r>
                    </a:p>
                    <a:p>
                      <a:pPr marL="742950" lvl="1" indent="-285750">
                        <a:buFont typeface="Verdana" panose="020B0604030504040204" pitchFamily="34" charset="0"/>
                        <a:buChar char="›"/>
                      </a:pPr>
                      <a:r>
                        <a:rPr lang="en-CA" sz="1600" baseline="0" noProof="0" dirty="0">
                          <a:solidFill>
                            <a:srgbClr val="0770B1"/>
                          </a:solidFill>
                        </a:rPr>
                        <a:t>Gearbox</a:t>
                      </a:r>
                      <a:endParaRPr lang="en-CA" sz="1600" noProof="0" dirty="0">
                        <a:solidFill>
                          <a:srgbClr val="0770B1"/>
                        </a:solidFill>
                      </a:endParaRPr>
                    </a:p>
                  </a:txBody>
                  <a:tcPr/>
                </a:tc>
                <a:extLst>
                  <a:ext uri="{0D108BD9-81ED-4DB2-BD59-A6C34878D82A}">
                    <a16:rowId xmlns:a16="http://schemas.microsoft.com/office/drawing/2014/main" val="3516768219"/>
                  </a:ext>
                </a:extLst>
              </a:tr>
            </a:tbl>
          </a:graphicData>
        </a:graphic>
      </p:graphicFrame>
      <p:sp>
        <p:nvSpPr>
          <p:cNvPr id="14" name="Flèche droite rayée 13"/>
          <p:cNvSpPr/>
          <p:nvPr/>
        </p:nvSpPr>
        <p:spPr>
          <a:xfrm>
            <a:off x="5654948" y="1762519"/>
            <a:ext cx="686103" cy="653558"/>
          </a:xfrm>
          <a:prstGeom prst="stripedRightArrow">
            <a:avLst>
              <a:gd name="adj1" fmla="val 50000"/>
              <a:gd name="adj2" fmla="val 47436"/>
            </a:avLst>
          </a:prstGeom>
          <a:solidFill>
            <a:srgbClr val="07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086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RÃ©sultats de recherche d'images pour Â«Â consignaction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799" y="3991380"/>
            <a:ext cx="7015479" cy="27754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a:t>
            </a:r>
            <a:r>
              <a:rPr lang="en-CA" sz="4000" b="1" dirty="0">
                <a:solidFill>
                  <a:srgbClr val="171717"/>
                </a:solidFill>
              </a:rPr>
              <a:t>deposit-refund</a:t>
            </a:r>
            <a:r>
              <a:rPr lang="en-CA" sz="4000" dirty="0">
                <a:solidFill>
                  <a:srgbClr val="171717"/>
                </a:solidFill>
              </a:rPr>
              <a:t> is even better!</a:t>
            </a:r>
          </a:p>
        </p:txBody>
      </p:sp>
      <p:sp>
        <p:nvSpPr>
          <p:cNvPr id="2" name="Rectangle 1"/>
          <p:cNvSpPr/>
          <p:nvPr/>
        </p:nvSpPr>
        <p:spPr>
          <a:xfrm>
            <a:off x="2371533" y="1216552"/>
            <a:ext cx="6506056" cy="2785378"/>
          </a:xfrm>
          <a:prstGeom prst="rect">
            <a:avLst/>
          </a:prstGeom>
        </p:spPr>
        <p:txBody>
          <a:bodyPr wrap="square">
            <a:spAutoFit/>
          </a:bodyPr>
          <a:lstStyle/>
          <a:p>
            <a:pPr algn="just" fontAlgn="base">
              <a:spcBef>
                <a:spcPts val="600"/>
              </a:spcBef>
            </a:pPr>
            <a:r>
              <a:rPr lang="en-CA" sz="1600" dirty="0">
                <a:solidFill>
                  <a:srgbClr val="000000"/>
                </a:solidFill>
                <a:latin typeface="+mj-lt"/>
              </a:rPr>
              <a:t>“A recovery method based on the temporary collection of a deposit when a container is sold. </a:t>
            </a:r>
          </a:p>
          <a:p>
            <a:pPr algn="just" fontAlgn="base">
              <a:spcBef>
                <a:spcPts val="600"/>
              </a:spcBef>
            </a:pPr>
            <a:r>
              <a:rPr lang="en-CA" sz="1600" dirty="0">
                <a:solidFill>
                  <a:srgbClr val="000000"/>
                </a:solidFill>
                <a:latin typeface="+mj-lt"/>
              </a:rPr>
              <a:t>This deposit is </a:t>
            </a:r>
            <a:r>
              <a:rPr lang="en-CA" sz="1600" b="1" dirty="0">
                <a:solidFill>
                  <a:srgbClr val="F2BB18"/>
                </a:solidFill>
                <a:latin typeface="+mj-lt"/>
              </a:rPr>
              <a:t>refundable</a:t>
            </a:r>
            <a:r>
              <a:rPr lang="en-CA" sz="1600" dirty="0">
                <a:solidFill>
                  <a:srgbClr val="000000"/>
                </a:solidFill>
                <a:latin typeface="+mj-lt"/>
              </a:rPr>
              <a:t> to </a:t>
            </a:r>
            <a:r>
              <a:rPr lang="en-CA" sz="1600" b="1" dirty="0">
                <a:solidFill>
                  <a:srgbClr val="F2BB18"/>
                </a:solidFill>
                <a:latin typeface="+mj-lt"/>
              </a:rPr>
              <a:t>encourage consumers </a:t>
            </a:r>
            <a:r>
              <a:rPr lang="en-CA" sz="1600" dirty="0">
                <a:solidFill>
                  <a:srgbClr val="000000"/>
                </a:solidFill>
                <a:latin typeface="+mj-lt"/>
              </a:rPr>
              <a:t>to return the container so that it can be recovered and recycled. </a:t>
            </a:r>
          </a:p>
          <a:p>
            <a:pPr algn="just" fontAlgn="base">
              <a:spcBef>
                <a:spcPts val="600"/>
              </a:spcBef>
            </a:pPr>
            <a:r>
              <a:rPr lang="en-CA" sz="1600" dirty="0">
                <a:solidFill>
                  <a:srgbClr val="000000"/>
                </a:solidFill>
                <a:latin typeface="+mj-lt"/>
              </a:rPr>
              <a:t>A deposit costs the person </a:t>
            </a:r>
            <a:r>
              <a:rPr lang="en-CA" sz="1600" b="1" dirty="0">
                <a:solidFill>
                  <a:srgbClr val="F2BB18"/>
                </a:solidFill>
                <a:latin typeface="+mj-lt"/>
              </a:rPr>
              <a:t>returning a container </a:t>
            </a:r>
            <a:r>
              <a:rPr lang="en-CA" sz="1600" dirty="0">
                <a:solidFill>
                  <a:srgbClr val="000000"/>
                </a:solidFill>
                <a:latin typeface="+mj-lt"/>
              </a:rPr>
              <a:t>nothing. Only people who choose to </a:t>
            </a:r>
            <a:r>
              <a:rPr lang="en-CA" sz="1600" b="1" dirty="0">
                <a:solidFill>
                  <a:srgbClr val="F2BB18"/>
                </a:solidFill>
                <a:latin typeface="+mj-lt"/>
              </a:rPr>
              <a:t>throw away their containers </a:t>
            </a:r>
            <a:r>
              <a:rPr lang="en-CA" sz="1600" dirty="0">
                <a:solidFill>
                  <a:srgbClr val="000000"/>
                </a:solidFill>
                <a:latin typeface="+mj-lt"/>
              </a:rPr>
              <a:t>pay the price. In Quebec, we pay deposits on beer and soft drink cans made of aluminum, as well as soft drink bottles made of glass or plastic. The deposit ensures that containers brought back to merchants are 100% recycled.” </a:t>
            </a:r>
          </a:p>
          <a:p>
            <a:pPr algn="r" fontAlgn="base">
              <a:spcBef>
                <a:spcPts val="600"/>
              </a:spcBef>
            </a:pPr>
            <a:r>
              <a:rPr lang="en-CA" sz="1600" i="1" dirty="0">
                <a:solidFill>
                  <a:srgbClr val="171717"/>
                </a:solidFill>
                <a:latin typeface="+mj-lt"/>
              </a:rPr>
              <a:t>- </a:t>
            </a:r>
            <a:r>
              <a:rPr lang="en-CA" sz="1600" i="1" dirty="0" err="1">
                <a:solidFill>
                  <a:srgbClr val="171717"/>
                </a:solidFill>
                <a:latin typeface="+mj-lt"/>
              </a:rPr>
              <a:t>Consignaction</a:t>
            </a:r>
            <a:endParaRPr lang="en-CA" sz="1600" b="0" i="1" dirty="0">
              <a:solidFill>
                <a:srgbClr val="171717"/>
              </a:solidFill>
              <a:effectLst/>
              <a:latin typeface="+mj-lt"/>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883" y="3991380"/>
            <a:ext cx="2536943" cy="2715977"/>
          </a:xfrm>
          <a:prstGeom prst="rect">
            <a:avLst/>
          </a:prstGeom>
        </p:spPr>
      </p:pic>
      <p:sp>
        <p:nvSpPr>
          <p:cNvPr id="12" name="Rectangle à coins arrondis 11"/>
          <p:cNvSpPr/>
          <p:nvPr/>
        </p:nvSpPr>
        <p:spPr>
          <a:xfrm>
            <a:off x="407741" y="1695387"/>
            <a:ext cx="1727934" cy="1723344"/>
          </a:xfrm>
          <a:prstGeom prst="wedgeRoundRectCallout">
            <a:avLst>
              <a:gd name="adj1" fmla="val 9179"/>
              <a:gd name="adj2" fmla="val 72232"/>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600" b="1" dirty="0">
                <a:solidFill>
                  <a:srgbClr val="F2BB18"/>
                </a:solidFill>
                <a:latin typeface="+mj-lt"/>
              </a:rPr>
              <a:t>100 % </a:t>
            </a:r>
            <a:r>
              <a:rPr lang="en-CA" sz="1200" dirty="0">
                <a:solidFill>
                  <a:srgbClr val="231F20"/>
                </a:solidFill>
                <a:latin typeface="+mj-lt"/>
              </a:rPr>
              <a:t>of the glass recovered through deposit-refund is recycled compared to </a:t>
            </a:r>
            <a:r>
              <a:rPr lang="en-CA" sz="1600" b="1" dirty="0">
                <a:solidFill>
                  <a:srgbClr val="D96727"/>
                </a:solidFill>
                <a:latin typeface="+mj-lt"/>
              </a:rPr>
              <a:t>37 %</a:t>
            </a:r>
            <a:r>
              <a:rPr lang="en-CA" sz="1200" dirty="0">
                <a:solidFill>
                  <a:srgbClr val="231F20"/>
                </a:solidFill>
                <a:latin typeface="+mj-lt"/>
              </a:rPr>
              <a:t> for the glass collected by the blue bin! </a:t>
            </a:r>
            <a:endParaRPr lang="en-CA" sz="1200" dirty="0">
              <a:latin typeface="+mj-lt"/>
            </a:endParaRPr>
          </a:p>
        </p:txBody>
      </p:sp>
    </p:spTree>
    <p:extLst>
      <p:ext uri="{BB962C8B-B14F-4D97-AF65-F5344CB8AC3E}">
        <p14:creationId xmlns:p14="http://schemas.microsoft.com/office/powerpoint/2010/main" val="1870837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5" name="Titre 1"/>
          <p:cNvSpPr txBox="1">
            <a:spLocks/>
          </p:cNvSpPr>
          <p:nvPr/>
        </p:nvSpPr>
        <p:spPr>
          <a:xfrm>
            <a:off x="280851" y="324675"/>
            <a:ext cx="8234499"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171717"/>
                </a:solidFill>
              </a:rPr>
              <a:t>A message for the teacher</a:t>
            </a:r>
          </a:p>
        </p:txBody>
      </p:sp>
      <p:sp>
        <p:nvSpPr>
          <p:cNvPr id="6" name="Rectangle 5"/>
          <p:cNvSpPr/>
          <p:nvPr/>
        </p:nvSpPr>
        <p:spPr>
          <a:xfrm>
            <a:off x="287382" y="1251857"/>
            <a:ext cx="5950132" cy="4085734"/>
          </a:xfrm>
          <a:prstGeom prst="rect">
            <a:avLst/>
          </a:prstGeom>
        </p:spPr>
        <p:txBody>
          <a:bodyPr wrap="square">
            <a:spAutoFit/>
          </a:bodyPr>
          <a:lstStyle/>
          <a:p>
            <a:pPr lvl="0">
              <a:spcBef>
                <a:spcPts val="1200"/>
              </a:spcBef>
              <a:spcAft>
                <a:spcPts val="600"/>
              </a:spcAft>
              <a:defRPr/>
            </a:pPr>
            <a:r>
              <a:rPr lang="en-CA" sz="1600" dirty="0">
                <a:solidFill>
                  <a:srgbClr val="171717"/>
                </a:solidFill>
                <a:latin typeface="+mj-lt"/>
              </a:rPr>
              <a:t>This presentation was designed to provide additional information to the teacher prior to beginning the activities of the </a:t>
            </a:r>
            <a:r>
              <a:rPr lang="en-CA" sz="1600" i="1" dirty="0">
                <a:solidFill>
                  <a:srgbClr val="171717"/>
                </a:solidFill>
                <a:latin typeface="+mj-lt"/>
              </a:rPr>
              <a:t>Educational Kit</a:t>
            </a:r>
            <a:r>
              <a:rPr lang="en-CA" sz="1600" dirty="0">
                <a:solidFill>
                  <a:srgbClr val="171717"/>
                </a:solidFill>
                <a:latin typeface="+mj-lt"/>
              </a:rPr>
              <a:t>. </a:t>
            </a:r>
          </a:p>
          <a:p>
            <a:pPr marL="742950" lvl="1" indent="-285750">
              <a:spcBef>
                <a:spcPts val="1200"/>
              </a:spcBef>
              <a:spcAft>
                <a:spcPts val="600"/>
              </a:spcAft>
              <a:buFont typeface="Wingdings" panose="05000000000000000000" pitchFamily="2" charset="2"/>
              <a:buChar char=""/>
              <a:defRPr/>
            </a:pPr>
            <a:r>
              <a:rPr lang="en-CA" sz="1600" dirty="0">
                <a:solidFill>
                  <a:srgbClr val="171717"/>
                </a:solidFill>
                <a:latin typeface="+mj-lt"/>
              </a:rPr>
              <a:t>It should be used as a reference guide to further explore the themes of the challenges addressed in the </a:t>
            </a:r>
            <a:r>
              <a:rPr lang="en-CA" sz="1600" i="1" dirty="0">
                <a:solidFill>
                  <a:srgbClr val="171717"/>
                </a:solidFill>
                <a:latin typeface="+mj-lt"/>
              </a:rPr>
              <a:t>Educational Kit.</a:t>
            </a:r>
            <a:endParaRPr lang="en-CA" sz="1600" dirty="0">
              <a:solidFill>
                <a:srgbClr val="171717"/>
              </a:solidFill>
              <a:latin typeface="+mj-lt"/>
            </a:endParaRPr>
          </a:p>
          <a:p>
            <a:pPr marL="742950" lvl="1" indent="-285750">
              <a:spcBef>
                <a:spcPts val="1200"/>
              </a:spcBef>
              <a:spcAft>
                <a:spcPts val="600"/>
              </a:spcAft>
              <a:buFont typeface="Wingdings" panose="05000000000000000000" pitchFamily="2" charset="2"/>
              <a:buChar char=""/>
              <a:defRPr/>
            </a:pPr>
            <a:r>
              <a:rPr lang="en-CA" sz="1600" dirty="0">
                <a:solidFill>
                  <a:srgbClr val="171717"/>
                </a:solidFill>
                <a:latin typeface="+mj-lt"/>
              </a:rPr>
              <a:t>The PowerPoint presentation is designed specifically for teachers, but it can be used without any problems, in whole or in part, as visual support with the students.   </a:t>
            </a:r>
          </a:p>
          <a:p>
            <a:pPr marL="742950" lvl="1" indent="-285750" defTabSz="914400">
              <a:spcBef>
                <a:spcPts val="1200"/>
              </a:spcBef>
              <a:spcAft>
                <a:spcPts val="600"/>
              </a:spcAft>
              <a:buFont typeface="Wingdings" panose="05000000000000000000" pitchFamily="2" charset="2"/>
              <a:buChar char=""/>
              <a:defRPr/>
            </a:pPr>
            <a:r>
              <a:rPr lang="en-CA" sz="1600" dirty="0">
                <a:solidFill>
                  <a:srgbClr val="171717"/>
                </a:solidFill>
                <a:latin typeface="+mj-lt"/>
              </a:rPr>
              <a:t>Structure of the presentation:</a:t>
            </a:r>
          </a:p>
          <a:p>
            <a:pPr marL="1257300" lvl="2" indent="-342900" defTabSz="914400">
              <a:spcBef>
                <a:spcPts val="300"/>
              </a:spcBef>
              <a:spcAft>
                <a:spcPts val="300"/>
              </a:spcAft>
              <a:buFont typeface="+mj-lt"/>
              <a:buAutoNum type="arabicPeriod"/>
              <a:defRPr/>
            </a:pPr>
            <a:r>
              <a:rPr lang="en-CA" sz="1600" dirty="0">
                <a:solidFill>
                  <a:srgbClr val="171717"/>
                </a:solidFill>
                <a:latin typeface="+mj-lt"/>
              </a:rPr>
              <a:t>Why sort our waste?</a:t>
            </a:r>
          </a:p>
          <a:p>
            <a:pPr marL="1257300" lvl="2" indent="-342900" defTabSz="914400">
              <a:spcBef>
                <a:spcPts val="300"/>
              </a:spcBef>
              <a:spcAft>
                <a:spcPts val="300"/>
              </a:spcAft>
              <a:buFont typeface="+mj-lt"/>
              <a:buAutoNum type="arabicPeriod"/>
              <a:defRPr/>
            </a:pPr>
            <a:r>
              <a:rPr lang="en-CA" sz="1600" dirty="0">
                <a:solidFill>
                  <a:srgbClr val="171717"/>
                </a:solidFill>
                <a:latin typeface="+mj-lt"/>
              </a:rPr>
              <a:t>Recycling with the blue bin</a:t>
            </a:r>
          </a:p>
          <a:p>
            <a:pPr marL="1257300" lvl="2" indent="-342900" defTabSz="914400">
              <a:spcBef>
                <a:spcPts val="300"/>
              </a:spcBef>
              <a:spcAft>
                <a:spcPts val="300"/>
              </a:spcAft>
              <a:buFont typeface="+mj-lt"/>
              <a:buAutoNum type="arabicPeriod"/>
              <a:defRPr/>
            </a:pPr>
            <a:r>
              <a:rPr lang="en-CA" sz="1600" dirty="0">
                <a:solidFill>
                  <a:srgbClr val="171717"/>
                </a:solidFill>
                <a:latin typeface="+mj-lt"/>
              </a:rPr>
              <a:t>Recycling with the </a:t>
            </a:r>
            <a:r>
              <a:rPr lang="en-CA" sz="1600" dirty="0" err="1">
                <a:solidFill>
                  <a:srgbClr val="171717"/>
                </a:solidFill>
                <a:latin typeface="+mj-lt"/>
              </a:rPr>
              <a:t>ecocentre</a:t>
            </a:r>
            <a:endParaRPr lang="en-CA" sz="1600" dirty="0">
              <a:solidFill>
                <a:srgbClr val="171717"/>
              </a:solidFill>
              <a:latin typeface="+mj-lt"/>
            </a:endParaRPr>
          </a:p>
          <a:p>
            <a:pPr marL="1257300" lvl="2" indent="-342900" defTabSz="914400">
              <a:spcBef>
                <a:spcPts val="300"/>
              </a:spcBef>
              <a:spcAft>
                <a:spcPts val="300"/>
              </a:spcAft>
              <a:buFont typeface="+mj-lt"/>
              <a:buAutoNum type="arabicPeriod"/>
              <a:defRPr/>
            </a:pPr>
            <a:r>
              <a:rPr lang="en-CA" sz="1600" dirty="0">
                <a:solidFill>
                  <a:srgbClr val="171717"/>
                </a:solidFill>
                <a:latin typeface="+mj-lt"/>
              </a:rPr>
              <a:t>Recycling with other drop-off points</a:t>
            </a:r>
          </a:p>
        </p:txBody>
      </p:sp>
      <p:sp>
        <p:nvSpPr>
          <p:cNvPr id="7" name="Rectangle 6"/>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109938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Recovering with the brown bin</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161" y="1475911"/>
            <a:ext cx="2012331" cy="2500417"/>
          </a:xfrm>
          <a:prstGeom prst="rect">
            <a:avLst/>
          </a:prstGeom>
        </p:spPr>
      </p:pic>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81606">
            <a:off x="4982549" y="2166519"/>
            <a:ext cx="965755" cy="1340401"/>
          </a:xfrm>
          <a:prstGeom prst="rect">
            <a:avLst/>
          </a:prstGeom>
        </p:spPr>
      </p:pic>
      <p:sp>
        <p:nvSpPr>
          <p:cNvPr id="26" name="ZoneTexte 25"/>
          <p:cNvSpPr txBox="1"/>
          <p:nvPr/>
        </p:nvSpPr>
        <p:spPr>
          <a:xfrm>
            <a:off x="478051" y="1289863"/>
            <a:ext cx="4444584" cy="2785378"/>
          </a:xfrm>
          <a:prstGeom prst="rect">
            <a:avLst/>
          </a:prstGeom>
          <a:noFill/>
        </p:spPr>
        <p:txBody>
          <a:bodyPr wrap="square" rtlCol="0">
            <a:spAutoFit/>
          </a:bodyPr>
          <a:lstStyle/>
          <a:p>
            <a:pPr>
              <a:spcBef>
                <a:spcPts val="600"/>
              </a:spcBef>
            </a:pPr>
            <a:r>
              <a:rPr lang="en-CA" sz="1600" dirty="0">
                <a:solidFill>
                  <a:srgbClr val="171717"/>
                </a:solidFill>
              </a:rPr>
              <a:t>Did you know that we can, in a way, recycle our </a:t>
            </a:r>
            <a:r>
              <a:rPr lang="en-CA" sz="1600" b="1" dirty="0">
                <a:solidFill>
                  <a:srgbClr val="F2BB18"/>
                </a:solidFill>
              </a:rPr>
              <a:t>organic matter </a:t>
            </a:r>
            <a:r>
              <a:rPr lang="en-CA" sz="1600" dirty="0">
                <a:solidFill>
                  <a:srgbClr val="171717"/>
                </a:solidFill>
              </a:rPr>
              <a:t>through </a:t>
            </a:r>
            <a:r>
              <a:rPr lang="en-CA" sz="1600" b="1" dirty="0">
                <a:solidFill>
                  <a:srgbClr val="F2BB18"/>
                </a:solidFill>
              </a:rPr>
              <a:t>composting</a:t>
            </a:r>
            <a:r>
              <a:rPr lang="en-CA" sz="1600" dirty="0">
                <a:solidFill>
                  <a:srgbClr val="171717"/>
                </a:solidFill>
              </a:rPr>
              <a:t>? </a:t>
            </a:r>
          </a:p>
          <a:p>
            <a:pPr>
              <a:spcBef>
                <a:spcPts val="600"/>
              </a:spcBef>
            </a:pPr>
            <a:r>
              <a:rPr lang="en-CA" sz="1600" dirty="0">
                <a:solidFill>
                  <a:srgbClr val="171717"/>
                </a:solidFill>
                <a:latin typeface="+mj-lt"/>
              </a:rPr>
              <a:t>Here are three questions to ask yourself to figure out what goes in the brown bin: </a:t>
            </a:r>
          </a:p>
          <a:p>
            <a:pPr>
              <a:spcBef>
                <a:spcPts val="600"/>
              </a:spcBef>
            </a:pPr>
            <a:endParaRPr lang="en-CA" sz="1400" dirty="0">
              <a:solidFill>
                <a:srgbClr val="171717"/>
              </a:solidFill>
              <a:latin typeface="+mj-lt"/>
            </a:endParaRPr>
          </a:p>
          <a:p>
            <a:pPr marL="457200" indent="-457200">
              <a:spcBef>
                <a:spcPts val="600"/>
              </a:spcBef>
              <a:buFont typeface="+mj-lt"/>
              <a:buAutoNum type="arabicPeriod"/>
            </a:pPr>
            <a:r>
              <a:rPr lang="en-CA" sz="1600" b="1" dirty="0">
                <a:solidFill>
                  <a:srgbClr val="171717"/>
                </a:solidFill>
                <a:latin typeface="+mj-lt"/>
              </a:rPr>
              <a:t>Is it edible?</a:t>
            </a:r>
          </a:p>
          <a:p>
            <a:pPr marL="457200" indent="-457200">
              <a:spcBef>
                <a:spcPts val="600"/>
              </a:spcBef>
              <a:buFont typeface="+mj-lt"/>
              <a:buAutoNum type="arabicPeriod"/>
            </a:pPr>
            <a:r>
              <a:rPr lang="en-CA" sz="1600" b="1" dirty="0">
                <a:solidFill>
                  <a:srgbClr val="171717"/>
                </a:solidFill>
                <a:latin typeface="+mj-lt"/>
              </a:rPr>
              <a:t>Is it paper or cardboard?</a:t>
            </a:r>
            <a:r>
              <a:rPr lang="en-CA" sz="1600" dirty="0">
                <a:solidFill>
                  <a:srgbClr val="171717"/>
                </a:solidFill>
                <a:latin typeface="+mj-lt"/>
              </a:rPr>
              <a:t/>
            </a:r>
            <a:br>
              <a:rPr lang="en-CA" sz="1600" dirty="0">
                <a:solidFill>
                  <a:srgbClr val="171717"/>
                </a:solidFill>
                <a:latin typeface="+mj-lt"/>
              </a:rPr>
            </a:br>
            <a:r>
              <a:rPr lang="en-CA" sz="1200" dirty="0">
                <a:solidFill>
                  <a:srgbClr val="171717"/>
                </a:solidFill>
                <a:latin typeface="+mj-lt"/>
              </a:rPr>
              <a:t>(Is it soiled? If not, it goes to the recycling bin.)</a:t>
            </a:r>
          </a:p>
          <a:p>
            <a:pPr marL="457200" indent="-457200">
              <a:spcBef>
                <a:spcPts val="600"/>
              </a:spcBef>
              <a:buFont typeface="+mj-lt"/>
              <a:buAutoNum type="arabicPeriod"/>
            </a:pPr>
            <a:r>
              <a:rPr lang="en-CA" sz="1600" b="1" dirty="0">
                <a:solidFill>
                  <a:srgbClr val="171717"/>
                </a:solidFill>
                <a:latin typeface="+mj-lt"/>
              </a:rPr>
              <a:t>Is it a garden waste?</a:t>
            </a:r>
            <a:r>
              <a:rPr lang="en-CA" sz="1600" dirty="0">
                <a:solidFill>
                  <a:srgbClr val="171717"/>
                </a:solidFill>
                <a:latin typeface="+mj-lt"/>
              </a:rPr>
              <a:t/>
            </a:r>
            <a:br>
              <a:rPr lang="en-CA" sz="1600" dirty="0">
                <a:solidFill>
                  <a:srgbClr val="171717"/>
                </a:solidFill>
                <a:latin typeface="+mj-lt"/>
              </a:rPr>
            </a:br>
            <a:r>
              <a:rPr lang="en-CA" sz="1200" dirty="0">
                <a:solidFill>
                  <a:srgbClr val="171717"/>
                </a:solidFill>
                <a:latin typeface="+mj-lt"/>
              </a:rPr>
              <a:t>(Except for branches)</a:t>
            </a:r>
          </a:p>
        </p:txBody>
      </p:sp>
      <p:grpSp>
        <p:nvGrpSpPr>
          <p:cNvPr id="36" name="Groupe 35"/>
          <p:cNvGrpSpPr/>
          <p:nvPr/>
        </p:nvGrpSpPr>
        <p:grpSpPr>
          <a:xfrm>
            <a:off x="478051" y="4289853"/>
            <a:ext cx="8152327" cy="2659775"/>
            <a:chOff x="727062" y="4619797"/>
            <a:chExt cx="8152327" cy="2659775"/>
          </a:xfrm>
        </p:grpSpPr>
        <p:sp>
          <p:nvSpPr>
            <p:cNvPr id="34" name="Rectangle à coins arrondis 33"/>
            <p:cNvSpPr/>
            <p:nvPr/>
          </p:nvSpPr>
          <p:spPr>
            <a:xfrm>
              <a:off x="3075579" y="4720284"/>
              <a:ext cx="5803810" cy="2192650"/>
            </a:xfrm>
            <a:prstGeom prst="wedgeRoundRectCallout">
              <a:avLst>
                <a:gd name="adj1" fmla="val -58901"/>
                <a:gd name="adj2" fmla="val -16240"/>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en-CA" sz="1200" dirty="0">
                  <a:solidFill>
                    <a:srgbClr val="000000"/>
                  </a:solidFill>
                  <a:latin typeface="+mj-lt"/>
                </a:rPr>
                <a:t>Composting is a natural process that we will further explore with </a:t>
              </a:r>
              <a:r>
                <a:rPr lang="en-CA" sz="1200" b="1" dirty="0">
                  <a:solidFill>
                    <a:srgbClr val="F2BB18"/>
                  </a:solidFill>
                  <a:latin typeface="+mj-lt"/>
                </a:rPr>
                <a:t>challenge #4</a:t>
              </a:r>
              <a:r>
                <a:rPr lang="en-CA" sz="1200" dirty="0">
                  <a:solidFill>
                    <a:srgbClr val="000000"/>
                  </a:solidFill>
                  <a:latin typeface="+mj-lt"/>
                </a:rPr>
                <a:t>. </a:t>
              </a:r>
            </a:p>
            <a:p>
              <a:pPr fontAlgn="base">
                <a:spcBef>
                  <a:spcPts val="600"/>
                </a:spcBef>
              </a:pPr>
              <a:r>
                <a:rPr lang="en-CA" sz="1200" dirty="0">
                  <a:solidFill>
                    <a:srgbClr val="000000"/>
                  </a:solidFill>
                  <a:latin typeface="+mj-lt"/>
                </a:rPr>
                <a:t>In short, it is the decomposition of </a:t>
              </a:r>
              <a:r>
                <a:rPr lang="en-CA" sz="1200" b="1" dirty="0">
                  <a:solidFill>
                    <a:srgbClr val="F2BB18"/>
                  </a:solidFill>
                  <a:latin typeface="+mj-lt"/>
                </a:rPr>
                <a:t>organic matter</a:t>
              </a:r>
              <a:r>
                <a:rPr lang="en-CA" sz="1200" dirty="0">
                  <a:solidFill>
                    <a:srgbClr val="000000"/>
                  </a:solidFill>
                  <a:latin typeface="+mj-lt"/>
                </a:rPr>
                <a:t>. </a:t>
              </a:r>
            </a:p>
            <a:p>
              <a:pPr fontAlgn="base">
                <a:spcBef>
                  <a:spcPts val="600"/>
                </a:spcBef>
              </a:pPr>
              <a:r>
                <a:rPr lang="en-CA" sz="1200" dirty="0">
                  <a:solidFill>
                    <a:srgbClr val="000000"/>
                  </a:solidFill>
                  <a:latin typeface="+mj-lt"/>
                </a:rPr>
                <a:t>What is organic matter? It is matter that makes up </a:t>
              </a:r>
              <a:r>
                <a:rPr lang="en-CA" sz="1200" b="1" dirty="0">
                  <a:solidFill>
                    <a:srgbClr val="F2BB18"/>
                  </a:solidFill>
                  <a:latin typeface="+mj-lt"/>
                </a:rPr>
                <a:t>living things</a:t>
              </a:r>
              <a:r>
                <a:rPr lang="en-CA" sz="1200" dirty="0">
                  <a:solidFill>
                    <a:srgbClr val="000000"/>
                  </a:solidFill>
                  <a:latin typeface="+mj-lt"/>
                </a:rPr>
                <a:t>. All matter put into the compost is organic matter.</a:t>
              </a:r>
            </a:p>
            <a:p>
              <a:pPr fontAlgn="base">
                <a:spcBef>
                  <a:spcPts val="600"/>
                </a:spcBef>
              </a:pPr>
              <a:r>
                <a:rPr lang="en-CA" sz="1200" dirty="0">
                  <a:solidFill>
                    <a:srgbClr val="000000"/>
                  </a:solidFill>
                  <a:latin typeface="+mj-lt"/>
                </a:rPr>
                <a:t>Garden waste and table scraps are placed in a small container. </a:t>
              </a:r>
            </a:p>
            <a:p>
              <a:pPr fontAlgn="base">
                <a:spcBef>
                  <a:spcPts val="600"/>
                </a:spcBef>
              </a:pPr>
              <a:r>
                <a:rPr lang="en-CA" sz="1200" dirty="0">
                  <a:solidFill>
                    <a:srgbClr val="000000"/>
                  </a:solidFill>
                  <a:latin typeface="+mj-lt"/>
                </a:rPr>
                <a:t>Once this container is full, empty it into a composter or a brown bin if your community offers this service. </a:t>
              </a:r>
            </a:p>
            <a:p>
              <a:pPr fontAlgn="base">
                <a:spcBef>
                  <a:spcPts val="600"/>
                </a:spcBef>
              </a:pPr>
              <a:r>
                <a:rPr lang="en-CA" sz="1200" dirty="0">
                  <a:solidFill>
                    <a:srgbClr val="000000"/>
                  </a:solidFill>
                  <a:latin typeface="+mj-lt"/>
                </a:rPr>
                <a:t>The result: a rich, brown soil with a forest soil fragrance that can be used in yards, flowerbeds and gardens. </a:t>
              </a:r>
            </a:p>
          </p:txBody>
        </p:sp>
        <p:pic>
          <p:nvPicPr>
            <p:cNvPr id="35" name="Imag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7062" y="4619797"/>
              <a:ext cx="2055280" cy="2659775"/>
            </a:xfrm>
            <a:prstGeom prst="rect">
              <a:avLst/>
            </a:prstGeom>
          </p:spPr>
        </p:pic>
      </p:grpSp>
    </p:spTree>
    <p:extLst>
      <p:ext uri="{BB962C8B-B14F-4D97-AF65-F5344CB8AC3E}">
        <p14:creationId xmlns:p14="http://schemas.microsoft.com/office/powerpoint/2010/main" val="148851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a:stretch>
            <a:fillRect/>
          </a:stretch>
        </p:blipFill>
        <p:spPr>
          <a:xfrm>
            <a:off x="2035057" y="5311082"/>
            <a:ext cx="2062555" cy="1546917"/>
          </a:xfrm>
          <a:prstGeom prst="rect">
            <a:avLst/>
          </a:prstGeom>
        </p:spPr>
      </p:pic>
      <p:pic>
        <p:nvPicPr>
          <p:cNvPr id="29" name="Picture 2" descr="RÃ©sultats de recherche d'images pour Â«Â compostageÂ Â»"/>
          <p:cNvPicPr>
            <a:picLocks noChangeAspect="1" noChangeArrowheads="1"/>
          </p:cNvPicPr>
          <p:nvPr/>
        </p:nvPicPr>
        <p:blipFill rotWithShape="1">
          <a:blip r:embed="rId4">
            <a:extLst>
              <a:ext uri="{28A0092B-C50C-407E-A947-70E740481C1C}">
                <a14:useLocalDpi xmlns:a14="http://schemas.microsoft.com/office/drawing/2010/main" val="0"/>
              </a:ext>
            </a:extLst>
          </a:blip>
          <a:srcRect l="20429"/>
          <a:stretch/>
        </p:blipFill>
        <p:spPr bwMode="auto">
          <a:xfrm>
            <a:off x="-25401" y="5311081"/>
            <a:ext cx="2060457" cy="1546919"/>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a:blip r:embed="rId5"/>
          <a:stretch>
            <a:fillRect/>
          </a:stretch>
        </p:blipFill>
        <p:spPr>
          <a:xfrm>
            <a:off x="4097611" y="5311081"/>
            <a:ext cx="3161587" cy="1546919"/>
          </a:xfrm>
          <a:prstGeom prst="rect">
            <a:avLst/>
          </a:prstGeom>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827" y="234343"/>
            <a:ext cx="7698292" cy="4994826"/>
          </a:xfrm>
          <a:prstGeom prst="rect">
            <a:avLst/>
          </a:prstGeom>
        </p:spPr>
      </p:pic>
      <p:pic>
        <p:nvPicPr>
          <p:cNvPr id="3074" name="Picture 2" descr="carrots and leek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0" r="4798"/>
          <a:stretch/>
        </p:blipFill>
        <p:spPr bwMode="auto">
          <a:xfrm>
            <a:off x="7218947" y="5311081"/>
            <a:ext cx="1911303" cy="15469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 name="TextBox 7">
            <a:extLst>
              <a:ext uri="{FF2B5EF4-FFF2-40B4-BE49-F238E27FC236}">
                <a16:creationId xmlns:a16="http://schemas.microsoft.com/office/drawing/2014/main" id="{884C9CD8-87E0-4C2B-841A-97539D595741}"/>
              </a:ext>
            </a:extLst>
          </p:cNvPr>
          <p:cNvSpPr txBox="1"/>
          <p:nvPr/>
        </p:nvSpPr>
        <p:spPr>
          <a:xfrm>
            <a:off x="2779237" y="3121223"/>
            <a:ext cx="2636747" cy="307777"/>
          </a:xfrm>
          <a:prstGeom prst="rect">
            <a:avLst/>
          </a:prstGeom>
          <a:solidFill>
            <a:srgbClr val="34BDE8"/>
          </a:solidFill>
        </p:spPr>
        <p:txBody>
          <a:bodyPr wrap="square" rtlCol="0">
            <a:spAutoFit/>
          </a:bodyPr>
          <a:lstStyle/>
          <a:p>
            <a:pPr algn="ctr"/>
            <a:r>
              <a:rPr lang="en-CA" sz="1400" dirty="0"/>
              <a:t>Cycle of community composting</a:t>
            </a:r>
          </a:p>
        </p:txBody>
      </p:sp>
    </p:spTree>
    <p:extLst>
      <p:ext uri="{BB962C8B-B14F-4D97-AF65-F5344CB8AC3E}">
        <p14:creationId xmlns:p14="http://schemas.microsoft.com/office/powerpoint/2010/main" val="2616731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a:t>
            </a:r>
            <a:r>
              <a:rPr lang="en-CA" sz="4000" b="1" dirty="0" err="1">
                <a:solidFill>
                  <a:srgbClr val="171717"/>
                </a:solidFill>
              </a:rPr>
              <a:t>ecocentre</a:t>
            </a:r>
            <a:endParaRPr lang="en-CA" sz="4000" b="1" dirty="0">
              <a:solidFill>
                <a:srgbClr val="171717"/>
              </a:solidFill>
            </a:endParaRPr>
          </a:p>
        </p:txBody>
      </p:sp>
      <p:grpSp>
        <p:nvGrpSpPr>
          <p:cNvPr id="12" name="Groupe 11"/>
          <p:cNvGrpSpPr/>
          <p:nvPr/>
        </p:nvGrpSpPr>
        <p:grpSpPr>
          <a:xfrm>
            <a:off x="319996" y="1072510"/>
            <a:ext cx="8389552" cy="2268959"/>
            <a:chOff x="275294" y="1307953"/>
            <a:chExt cx="8389552" cy="2268959"/>
          </a:xfrm>
        </p:grpSpPr>
        <p:pic>
          <p:nvPicPr>
            <p:cNvPr id="4" name="Picture 2">
              <a:extLst>
                <a:ext uri="{FF2B5EF4-FFF2-40B4-BE49-F238E27FC236}">
                  <a16:creationId xmlns:a16="http://schemas.microsoft.com/office/drawing/2014/main" id="{18C2FF58-6135-D546-9B61-4D87344178F9}"/>
                </a:ext>
              </a:extLst>
            </p:cNvPr>
            <p:cNvPicPr>
              <a:picLocks noChangeAspect="1"/>
            </p:cNvPicPr>
            <p:nvPr/>
          </p:nvPicPr>
          <p:blipFill>
            <a:blip r:embed="rId3"/>
            <a:stretch>
              <a:fillRect/>
            </a:stretch>
          </p:blipFill>
          <p:spPr>
            <a:xfrm>
              <a:off x="6619604" y="1531670"/>
              <a:ext cx="2045242" cy="2045242"/>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896" y="1307953"/>
              <a:ext cx="3333466" cy="2172706"/>
            </a:xfrm>
            <a:prstGeom prst="rect">
              <a:avLst/>
            </a:prstGeom>
          </p:spPr>
        </p:pic>
        <p:sp>
          <p:nvSpPr>
            <p:cNvPr id="6" name="Rectangle à coins arrondis 5"/>
            <p:cNvSpPr/>
            <p:nvPr/>
          </p:nvSpPr>
          <p:spPr>
            <a:xfrm>
              <a:off x="275294" y="1516706"/>
              <a:ext cx="2908204" cy="1829092"/>
            </a:xfrm>
            <a:prstGeom prst="wedgeRoundRectCallout">
              <a:avLst>
                <a:gd name="adj1" fmla="val 71280"/>
                <a:gd name="adj2" fmla="val 3934"/>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CA" sz="1400" dirty="0">
                  <a:solidFill>
                    <a:srgbClr val="171717"/>
                  </a:solidFill>
                  <a:latin typeface="+mj-lt"/>
                </a:rPr>
                <a:t>Take an old </a:t>
              </a:r>
              <a:r>
                <a:rPr lang="en-CA" sz="1400" b="1" dirty="0">
                  <a:solidFill>
                    <a:srgbClr val="F2BB18"/>
                  </a:solidFill>
                  <a:latin typeface="+mj-lt"/>
                </a:rPr>
                <a:t>cell phone</a:t>
              </a:r>
              <a:r>
                <a:rPr lang="en-CA" sz="1400" dirty="0">
                  <a:solidFill>
                    <a:srgbClr val="171717"/>
                  </a:solidFill>
                  <a:latin typeface="+mj-lt"/>
                </a:rPr>
                <a:t>. You cannot put it in </a:t>
              </a:r>
              <a:r>
                <a:rPr lang="en-CA" sz="1400" b="1" dirty="0">
                  <a:solidFill>
                    <a:srgbClr val="D96727"/>
                  </a:solidFill>
                  <a:latin typeface="+mj-lt"/>
                </a:rPr>
                <a:t>recycling</a:t>
              </a:r>
              <a:r>
                <a:rPr lang="en-CA" sz="1400" dirty="0">
                  <a:solidFill>
                    <a:srgbClr val="171717"/>
                  </a:solidFill>
                  <a:latin typeface="+mj-lt"/>
                </a:rPr>
                <a:t>, there is no </a:t>
              </a:r>
              <a:r>
                <a:rPr lang="en-CA" sz="1400" b="1" dirty="0">
                  <a:solidFill>
                    <a:srgbClr val="D96727"/>
                  </a:solidFill>
                  <a:latin typeface="+mj-lt"/>
                </a:rPr>
                <a:t>deposit-refund</a:t>
              </a:r>
              <a:r>
                <a:rPr lang="en-CA" sz="1400" dirty="0">
                  <a:solidFill>
                    <a:srgbClr val="171717"/>
                  </a:solidFill>
                  <a:latin typeface="+mj-lt"/>
                </a:rPr>
                <a:t> and it does not go to </a:t>
              </a:r>
              <a:r>
                <a:rPr lang="en-CA" sz="1400" b="1" dirty="0">
                  <a:solidFill>
                    <a:srgbClr val="D96727"/>
                  </a:solidFill>
                  <a:latin typeface="+mj-lt"/>
                </a:rPr>
                <a:t>composting</a:t>
              </a:r>
              <a:r>
                <a:rPr lang="en-CA" sz="1400" dirty="0">
                  <a:solidFill>
                    <a:srgbClr val="171717"/>
                  </a:solidFill>
                  <a:latin typeface="+mj-lt"/>
                </a:rPr>
                <a:t> either. </a:t>
              </a:r>
            </a:p>
            <a:p>
              <a:pPr>
                <a:spcBef>
                  <a:spcPts val="600"/>
                </a:spcBef>
              </a:pPr>
              <a:r>
                <a:rPr lang="en-CA" sz="1400" dirty="0">
                  <a:solidFill>
                    <a:srgbClr val="171717"/>
                  </a:solidFill>
                  <a:latin typeface="+mj-lt"/>
                </a:rPr>
                <a:t>Does it really go to the trash? </a:t>
              </a:r>
              <a:r>
                <a:rPr lang="en-CA" sz="1400" b="1" dirty="0">
                  <a:solidFill>
                    <a:srgbClr val="171717"/>
                  </a:solidFill>
                  <a:latin typeface="+mj-lt"/>
                </a:rPr>
                <a:t>Never! </a:t>
              </a:r>
              <a:r>
                <a:rPr lang="en-CA" sz="1400" dirty="0">
                  <a:solidFill>
                    <a:srgbClr val="171717"/>
                  </a:solidFill>
                  <a:latin typeface="+mj-lt"/>
                </a:rPr>
                <a:t>For this item, we must go to the </a:t>
              </a:r>
              <a:r>
                <a:rPr lang="en-CA" sz="1400" b="1" dirty="0" err="1">
                  <a:solidFill>
                    <a:srgbClr val="F2BB18"/>
                  </a:solidFill>
                  <a:latin typeface="+mj-lt"/>
                </a:rPr>
                <a:t>ecocentre</a:t>
              </a:r>
              <a:r>
                <a:rPr lang="en-CA" sz="1400" dirty="0">
                  <a:solidFill>
                    <a:srgbClr val="171717"/>
                  </a:solidFill>
                  <a:latin typeface="+mj-lt"/>
                </a:rPr>
                <a:t>. </a:t>
              </a:r>
            </a:p>
          </p:txBody>
        </p:sp>
        <p:pic>
          <p:nvPicPr>
            <p:cNvPr id="4104" name="Picture 8" descr="RÃ©sultats de recherche d'images pour Â«Â cell phone pngÂ 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949" y="2229817"/>
              <a:ext cx="1347095" cy="134709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4775117" y="3911715"/>
            <a:ext cx="4165765" cy="2708434"/>
          </a:xfrm>
          <a:prstGeom prst="rect">
            <a:avLst/>
          </a:prstGeom>
        </p:spPr>
        <p:txBody>
          <a:bodyPr wrap="square">
            <a:spAutoFit/>
          </a:bodyPr>
          <a:lstStyle/>
          <a:p>
            <a:pPr>
              <a:spcBef>
                <a:spcPts val="600"/>
              </a:spcBef>
            </a:pPr>
            <a:r>
              <a:rPr lang="en-CA" sz="1600" dirty="0">
                <a:solidFill>
                  <a:srgbClr val="171717"/>
                </a:solidFill>
              </a:rPr>
              <a:t>An </a:t>
            </a:r>
            <a:r>
              <a:rPr lang="en-CA" sz="1600" b="1" dirty="0" err="1">
                <a:solidFill>
                  <a:srgbClr val="F2BB18"/>
                </a:solidFill>
              </a:rPr>
              <a:t>ecocentre</a:t>
            </a:r>
            <a:r>
              <a:rPr lang="en-CA" sz="1600" dirty="0">
                <a:solidFill>
                  <a:srgbClr val="171717"/>
                </a:solidFill>
              </a:rPr>
              <a:t> is a place where specific </a:t>
            </a:r>
            <a:r>
              <a:rPr lang="en-CA" sz="1600" b="1" dirty="0">
                <a:solidFill>
                  <a:srgbClr val="F2BB18"/>
                </a:solidFill>
              </a:rPr>
              <a:t>recyclable materials</a:t>
            </a:r>
            <a:r>
              <a:rPr lang="en-CA" sz="1600" dirty="0">
                <a:solidFill>
                  <a:srgbClr val="171717"/>
                </a:solidFill>
              </a:rPr>
              <a:t> that are not accepted in the blue bin can be deposited. </a:t>
            </a:r>
          </a:p>
          <a:p>
            <a:pPr>
              <a:spcBef>
                <a:spcPts val="600"/>
              </a:spcBef>
            </a:pPr>
            <a:r>
              <a:rPr lang="en-CA" sz="1600" dirty="0">
                <a:solidFill>
                  <a:srgbClr val="171717"/>
                </a:solidFill>
              </a:rPr>
              <a:t>For example: bulky items (sofas, televisions, tables, etc.), household hazardous waste (paint, electronic products, light bulbs, etc.), construction, renovation or demolition materials (metals, wood, concrete), etc.  </a:t>
            </a:r>
          </a:p>
          <a:p>
            <a:pPr>
              <a:spcBef>
                <a:spcPts val="600"/>
              </a:spcBef>
            </a:pPr>
            <a:r>
              <a:rPr lang="en-CA" sz="1600" dirty="0">
                <a:solidFill>
                  <a:srgbClr val="171717"/>
                </a:solidFill>
              </a:rPr>
              <a:t>The goal is to foster </a:t>
            </a:r>
            <a:r>
              <a:rPr lang="en-CA" sz="1600" b="1" dirty="0">
                <a:solidFill>
                  <a:srgbClr val="F2BB18"/>
                </a:solidFill>
              </a:rPr>
              <a:t>reuse</a:t>
            </a:r>
            <a:r>
              <a:rPr lang="en-CA" sz="1600" dirty="0">
                <a:solidFill>
                  <a:srgbClr val="171717"/>
                </a:solidFill>
              </a:rPr>
              <a:t> (when still in good condition) or </a:t>
            </a:r>
            <a:r>
              <a:rPr lang="en-CA" sz="1600" b="1" dirty="0">
                <a:solidFill>
                  <a:srgbClr val="F2BB18"/>
                </a:solidFill>
              </a:rPr>
              <a:t>recycling</a:t>
            </a:r>
            <a:r>
              <a:rPr lang="en-CA" sz="1600" dirty="0">
                <a:solidFill>
                  <a:srgbClr val="171717"/>
                </a:solidFill>
              </a:rPr>
              <a:t>. </a:t>
            </a:r>
          </a:p>
        </p:txBody>
      </p:sp>
      <p:pic>
        <p:nvPicPr>
          <p:cNvPr id="11" name="Image 10"/>
          <p:cNvPicPr>
            <a:picLocks noChangeAspect="1"/>
          </p:cNvPicPr>
          <p:nvPr/>
        </p:nvPicPr>
        <p:blipFill rotWithShape="1">
          <a:blip r:embed="rId6" cstate="print">
            <a:extLst>
              <a:ext uri="{28A0092B-C50C-407E-A947-70E740481C1C}">
                <a14:useLocalDpi xmlns:a14="http://schemas.microsoft.com/office/drawing/2010/main" val="0"/>
              </a:ext>
            </a:extLst>
          </a:blip>
          <a:srcRect l="8196" t="16454" r="19981" b="19480"/>
          <a:stretch/>
        </p:blipFill>
        <p:spPr>
          <a:xfrm>
            <a:off x="0" y="3799359"/>
            <a:ext cx="4572000" cy="3058641"/>
          </a:xfrm>
          <a:prstGeom prst="rect">
            <a:avLst/>
          </a:prstGeom>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20" name="Picture 4" descr="RÃ©sultats de recherche d'images pour Â«Â black arrow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254646" flipH="1">
            <a:off x="3011871" y="3183315"/>
            <a:ext cx="624965" cy="86408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82502" y="3370262"/>
            <a:ext cx="2932567" cy="276999"/>
          </a:xfrm>
          <a:prstGeom prst="rect">
            <a:avLst/>
          </a:prstGeom>
          <a:noFill/>
        </p:spPr>
        <p:txBody>
          <a:bodyPr wrap="square" rtlCol="0">
            <a:spAutoFit/>
          </a:bodyPr>
          <a:lstStyle/>
          <a:p>
            <a:pPr algn="r"/>
            <a:r>
              <a:rPr lang="en-CA" sz="1200" dirty="0">
                <a:solidFill>
                  <a:srgbClr val="171717"/>
                </a:solidFill>
                <a:latin typeface="Arial Rounded MT Bold" panose="020F0704030504030204" pitchFamily="34" charset="0"/>
              </a:rPr>
              <a:t>The </a:t>
            </a:r>
            <a:r>
              <a:rPr lang="en-CA" sz="1200" dirty="0" err="1">
                <a:solidFill>
                  <a:srgbClr val="171717"/>
                </a:solidFill>
                <a:latin typeface="Arial Rounded MT Bold" panose="020F0704030504030204" pitchFamily="34" charset="0"/>
              </a:rPr>
              <a:t>Ocki</a:t>
            </a:r>
            <a:r>
              <a:rPr lang="en-CA" sz="1200" dirty="0">
                <a:solidFill>
                  <a:srgbClr val="171717"/>
                </a:solidFill>
                <a:latin typeface="Arial Rounded MT Bold" panose="020F0704030504030204" pitchFamily="34" charset="0"/>
              </a:rPr>
              <a:t> Aki </a:t>
            </a:r>
            <a:r>
              <a:rPr lang="en-CA" sz="1200" dirty="0" err="1">
                <a:solidFill>
                  <a:srgbClr val="171717"/>
                </a:solidFill>
                <a:latin typeface="Arial Rounded MT Bold" panose="020F0704030504030204" pitchFamily="34" charset="0"/>
              </a:rPr>
              <a:t>Ecocentre</a:t>
            </a:r>
            <a:r>
              <a:rPr lang="en-CA" sz="1200" dirty="0">
                <a:solidFill>
                  <a:srgbClr val="171717"/>
                </a:solidFill>
                <a:latin typeface="Arial Rounded MT Bold" panose="020F0704030504030204" pitchFamily="34" charset="0"/>
              </a:rPr>
              <a:t> in </a:t>
            </a:r>
            <a:r>
              <a:rPr lang="en-CA" sz="1200" dirty="0" err="1">
                <a:solidFill>
                  <a:srgbClr val="F2BB18"/>
                </a:solidFill>
                <a:latin typeface="Arial Rounded MT Bold" panose="020F0704030504030204" pitchFamily="34" charset="0"/>
              </a:rPr>
              <a:t>Kitcisakik</a:t>
            </a:r>
            <a:r>
              <a:rPr lang="en-CA" sz="1200" dirty="0">
                <a:solidFill>
                  <a:srgbClr val="171717"/>
                </a:solidFill>
                <a:latin typeface="Arial Rounded MT Bold" panose="020F0704030504030204" pitchFamily="34" charset="0"/>
              </a:rPr>
              <a:t> </a:t>
            </a:r>
          </a:p>
        </p:txBody>
      </p:sp>
    </p:spTree>
    <p:extLst>
      <p:ext uri="{BB962C8B-B14F-4D97-AF65-F5344CB8AC3E}">
        <p14:creationId xmlns:p14="http://schemas.microsoft.com/office/powerpoint/2010/main" val="3813492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RÃ©sultats de recherche d'images pour Â«Â metal recuperationÂ Â»"/>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456" y="5545328"/>
            <a:ext cx="2289544" cy="13126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Ã©sultats de recherche d'images pour Â«Â metal recuperation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4805" y="2425349"/>
            <a:ext cx="2225451" cy="137143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Ã©sultats de recherche d'images pour Â«Â metal ecocentreÂ Â»"/>
          <p:cNvPicPr>
            <a:picLocks noChangeAspect="1" noChangeArrowheads="1"/>
          </p:cNvPicPr>
          <p:nvPr/>
        </p:nvPicPr>
        <p:blipFill rotWithShape="1">
          <a:blip r:embed="rId5">
            <a:extLst>
              <a:ext uri="{28A0092B-C50C-407E-A947-70E740481C1C}">
                <a14:useLocalDpi xmlns:a14="http://schemas.microsoft.com/office/drawing/2010/main" val="0"/>
              </a:ext>
            </a:extLst>
          </a:blip>
          <a:srcRect t="31016" r="11086"/>
          <a:stretch/>
        </p:blipFill>
        <p:spPr bwMode="auto">
          <a:xfrm>
            <a:off x="3691423" y="1121355"/>
            <a:ext cx="2365945" cy="121895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a:t>
            </a:r>
            <a:r>
              <a:rPr lang="en-CA" sz="4000" b="1" dirty="0" err="1">
                <a:solidFill>
                  <a:srgbClr val="171717"/>
                </a:solidFill>
              </a:rPr>
              <a:t>ecocentre</a:t>
            </a:r>
            <a:endParaRPr lang="en-CA" sz="4000" b="1" dirty="0">
              <a:solidFill>
                <a:srgbClr val="171717"/>
              </a:solidFill>
            </a:endParaRPr>
          </a:p>
        </p:txBody>
      </p:sp>
      <p:sp>
        <p:nvSpPr>
          <p:cNvPr id="5" name="Rectangle à coins arrondis 4"/>
          <p:cNvSpPr/>
          <p:nvPr/>
        </p:nvSpPr>
        <p:spPr>
          <a:xfrm>
            <a:off x="244545" y="1249196"/>
            <a:ext cx="3527291" cy="5095173"/>
          </a:xfrm>
          <a:prstGeom prst="wedgeRoundRectCallout">
            <a:avLst>
              <a:gd name="adj1" fmla="val 58205"/>
              <a:gd name="adj2" fmla="val -3005"/>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CA" sz="1400" dirty="0">
                <a:solidFill>
                  <a:srgbClr val="171717"/>
                </a:solidFill>
                <a:latin typeface="+mj-lt"/>
              </a:rPr>
              <a:t>In order to recycle the materials it receives, an </a:t>
            </a:r>
            <a:r>
              <a:rPr lang="en-CA" sz="1400" dirty="0" err="1">
                <a:solidFill>
                  <a:srgbClr val="171717"/>
                </a:solidFill>
                <a:latin typeface="+mj-lt"/>
              </a:rPr>
              <a:t>ecocentre</a:t>
            </a:r>
            <a:r>
              <a:rPr lang="en-CA" sz="1400" dirty="0">
                <a:solidFill>
                  <a:srgbClr val="171717"/>
                </a:solidFill>
                <a:latin typeface="+mj-lt"/>
              </a:rPr>
              <a:t> has </a:t>
            </a:r>
            <a:r>
              <a:rPr lang="en-CA" sz="1400" b="1" dirty="0">
                <a:solidFill>
                  <a:srgbClr val="F2BB18"/>
                </a:solidFill>
                <a:latin typeface="+mj-lt"/>
              </a:rPr>
              <a:t>agreements</a:t>
            </a:r>
            <a:r>
              <a:rPr lang="en-CA" sz="1400" dirty="0">
                <a:solidFill>
                  <a:srgbClr val="171717"/>
                </a:solidFill>
                <a:latin typeface="+mj-lt"/>
              </a:rPr>
              <a:t> with various </a:t>
            </a:r>
            <a:r>
              <a:rPr lang="en-CA" sz="1400" b="1" dirty="0">
                <a:solidFill>
                  <a:srgbClr val="F2BB18"/>
                </a:solidFill>
                <a:latin typeface="+mj-lt"/>
              </a:rPr>
              <a:t>waste collectors </a:t>
            </a:r>
            <a:r>
              <a:rPr lang="en-CA" sz="1400" dirty="0">
                <a:solidFill>
                  <a:srgbClr val="171717"/>
                </a:solidFill>
                <a:latin typeface="+mj-lt"/>
              </a:rPr>
              <a:t>in its region. </a:t>
            </a:r>
          </a:p>
          <a:p>
            <a:pPr>
              <a:spcBef>
                <a:spcPts val="600"/>
              </a:spcBef>
            </a:pPr>
            <a:r>
              <a:rPr lang="en-CA" sz="1400" dirty="0">
                <a:solidFill>
                  <a:srgbClr val="171717"/>
                </a:solidFill>
                <a:latin typeface="+mj-lt"/>
              </a:rPr>
              <a:t>For example, when an </a:t>
            </a:r>
            <a:r>
              <a:rPr lang="en-CA" sz="1400" dirty="0" err="1">
                <a:solidFill>
                  <a:srgbClr val="171717"/>
                </a:solidFill>
                <a:latin typeface="+mj-lt"/>
              </a:rPr>
              <a:t>ecocentre</a:t>
            </a:r>
            <a:r>
              <a:rPr lang="en-CA" sz="1400" dirty="0">
                <a:solidFill>
                  <a:srgbClr val="171717"/>
                </a:solidFill>
                <a:latin typeface="+mj-lt"/>
              </a:rPr>
              <a:t> has accumulated enough metal, a collector (say </a:t>
            </a:r>
            <a:r>
              <a:rPr lang="en-CA" sz="1400" b="1" i="1" dirty="0" err="1">
                <a:solidFill>
                  <a:srgbClr val="F2BB18"/>
                </a:solidFill>
                <a:latin typeface="+mj-lt"/>
              </a:rPr>
              <a:t>ProMetal</a:t>
            </a:r>
            <a:r>
              <a:rPr lang="en-CA" sz="1400" b="1" i="1" dirty="0">
                <a:solidFill>
                  <a:srgbClr val="F2BB18"/>
                </a:solidFill>
                <a:latin typeface="+mj-lt"/>
              </a:rPr>
              <a:t> Inc.</a:t>
            </a:r>
            <a:r>
              <a:rPr lang="en-CA" sz="1400" dirty="0">
                <a:solidFill>
                  <a:srgbClr val="171717"/>
                </a:solidFill>
                <a:latin typeface="+mj-lt"/>
              </a:rPr>
              <a:t>) will pick up the cargo. </a:t>
            </a:r>
            <a:r>
              <a:rPr lang="en-CA" sz="1400" b="1" i="1" dirty="0" err="1">
                <a:solidFill>
                  <a:srgbClr val="171717"/>
                </a:solidFill>
                <a:latin typeface="+mj-lt"/>
              </a:rPr>
              <a:t>ProMetal</a:t>
            </a:r>
            <a:r>
              <a:rPr lang="en-CA" sz="1400" b="1" i="1" dirty="0">
                <a:solidFill>
                  <a:srgbClr val="171717"/>
                </a:solidFill>
                <a:latin typeface="+mj-lt"/>
              </a:rPr>
              <a:t> Inc. </a:t>
            </a:r>
            <a:r>
              <a:rPr lang="en-CA" sz="1400" dirty="0">
                <a:solidFill>
                  <a:srgbClr val="171717"/>
                </a:solidFill>
                <a:latin typeface="+mj-lt"/>
              </a:rPr>
              <a:t>will then take care of </a:t>
            </a:r>
            <a:r>
              <a:rPr lang="en-CA" sz="1400" b="1" dirty="0">
                <a:solidFill>
                  <a:srgbClr val="F2BB18"/>
                </a:solidFill>
                <a:latin typeface="+mj-lt"/>
              </a:rPr>
              <a:t>reselling</a:t>
            </a:r>
            <a:r>
              <a:rPr lang="en-CA" sz="1400" dirty="0">
                <a:solidFill>
                  <a:srgbClr val="171717"/>
                </a:solidFill>
                <a:latin typeface="+mj-lt"/>
              </a:rPr>
              <a:t> the metal or </a:t>
            </a:r>
            <a:r>
              <a:rPr lang="en-CA" sz="1400" b="1" dirty="0">
                <a:solidFill>
                  <a:srgbClr val="F2BB18"/>
                </a:solidFill>
                <a:latin typeface="+mj-lt"/>
              </a:rPr>
              <a:t>transforming</a:t>
            </a:r>
            <a:r>
              <a:rPr lang="en-CA" sz="1400" dirty="0">
                <a:solidFill>
                  <a:srgbClr val="171717"/>
                </a:solidFill>
                <a:latin typeface="+mj-lt"/>
              </a:rPr>
              <a:t> it itself to reintegrate it into the production line, just like for recycling. </a:t>
            </a:r>
          </a:p>
          <a:p>
            <a:pPr>
              <a:spcBef>
                <a:spcPts val="600"/>
              </a:spcBef>
            </a:pPr>
            <a:r>
              <a:rPr lang="en-CA" sz="1400" dirty="0">
                <a:solidFill>
                  <a:srgbClr val="171717"/>
                </a:solidFill>
                <a:latin typeface="+mj-lt"/>
              </a:rPr>
              <a:t>It is for this reason that </a:t>
            </a:r>
            <a:r>
              <a:rPr lang="en-CA" sz="1400" dirty="0" err="1">
                <a:solidFill>
                  <a:srgbClr val="171717"/>
                </a:solidFill>
                <a:latin typeface="+mj-lt"/>
              </a:rPr>
              <a:t>ecocentres</a:t>
            </a:r>
            <a:r>
              <a:rPr lang="en-CA" sz="1400" dirty="0">
                <a:solidFill>
                  <a:srgbClr val="171717"/>
                </a:solidFill>
                <a:latin typeface="+mj-lt"/>
              </a:rPr>
              <a:t> therefore do </a:t>
            </a:r>
            <a:r>
              <a:rPr lang="en-CA" sz="1400" b="1" dirty="0">
                <a:solidFill>
                  <a:srgbClr val="F2BB18"/>
                </a:solidFill>
                <a:latin typeface="+mj-lt"/>
              </a:rPr>
              <a:t>not</a:t>
            </a:r>
            <a:r>
              <a:rPr lang="en-CA" sz="1400" dirty="0">
                <a:solidFill>
                  <a:srgbClr val="171717"/>
                </a:solidFill>
                <a:latin typeface="+mj-lt"/>
              </a:rPr>
              <a:t> all accept the same materials. Do your </a:t>
            </a:r>
            <a:r>
              <a:rPr lang="en-CA" sz="1400" b="1" dirty="0">
                <a:solidFill>
                  <a:srgbClr val="F2BB18"/>
                </a:solidFill>
                <a:latin typeface="+mj-lt"/>
              </a:rPr>
              <a:t>research</a:t>
            </a:r>
            <a:r>
              <a:rPr lang="en-CA" sz="1400" dirty="0">
                <a:solidFill>
                  <a:srgbClr val="171717"/>
                </a:solidFill>
                <a:latin typeface="+mj-lt"/>
              </a:rPr>
              <a:t>, and find out from your community which materials are </a:t>
            </a:r>
            <a:r>
              <a:rPr lang="en-CA" sz="1400" b="1" dirty="0">
                <a:solidFill>
                  <a:srgbClr val="F2BB18"/>
                </a:solidFill>
                <a:latin typeface="+mj-lt"/>
              </a:rPr>
              <a:t>accepted</a:t>
            </a:r>
            <a:r>
              <a:rPr lang="en-CA" sz="1400" dirty="0">
                <a:solidFill>
                  <a:srgbClr val="171717"/>
                </a:solidFill>
                <a:latin typeface="+mj-lt"/>
              </a:rPr>
              <a:t> at the nearest </a:t>
            </a:r>
            <a:r>
              <a:rPr lang="en-CA" sz="1400" dirty="0" err="1">
                <a:solidFill>
                  <a:srgbClr val="171717"/>
                </a:solidFill>
                <a:latin typeface="+mj-lt"/>
              </a:rPr>
              <a:t>ecocentre</a:t>
            </a:r>
            <a:r>
              <a:rPr lang="en-CA" sz="1400" dirty="0">
                <a:solidFill>
                  <a:srgbClr val="171717"/>
                </a:solidFill>
                <a:latin typeface="+mj-lt"/>
              </a:rPr>
              <a:t>! </a:t>
            </a:r>
          </a:p>
          <a:p>
            <a:pPr>
              <a:spcBef>
                <a:spcPts val="600"/>
              </a:spcBef>
            </a:pPr>
            <a:endParaRPr lang="en-CA" sz="1400" dirty="0">
              <a:solidFill>
                <a:srgbClr val="171717"/>
              </a:solidFill>
              <a:latin typeface="+mj-lt"/>
            </a:endParaRPr>
          </a:p>
          <a:p>
            <a:pPr>
              <a:spcBef>
                <a:spcPts val="600"/>
              </a:spcBef>
            </a:pPr>
            <a:endParaRPr lang="en-CA" sz="1400" dirty="0">
              <a:solidFill>
                <a:srgbClr val="171717"/>
              </a:solidFill>
              <a:latin typeface="+mj-lt"/>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313" y="4155148"/>
            <a:ext cx="3348537" cy="2787887"/>
          </a:xfrm>
          <a:prstGeom prst="rect">
            <a:avLst/>
          </a:prstGeom>
        </p:spPr>
      </p:pic>
      <p:pic>
        <p:nvPicPr>
          <p:cNvPr id="5132" name="Picture 12" descr="RÃ©sultats de recherche d'images pour Â«Â metal melting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8510" y="3856155"/>
            <a:ext cx="2471892" cy="1629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Ã©sultats de recherche d'images pour Â«Â black arrowÂ 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159442">
            <a:off x="5887953" y="1293341"/>
            <a:ext cx="1294243" cy="12040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Ã©sultats de recherche d'images pour Â«Â black arrowÂ 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159442">
            <a:off x="6839714" y="2597334"/>
            <a:ext cx="1294243" cy="12040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Ã©sultats de recherche d'images pour Â«Â black arrowÂ Â»"/>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7159442">
            <a:off x="7923195" y="4268239"/>
            <a:ext cx="1294243" cy="120403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Ã©sultats de recherche d'images pour Â«Â loupe pngÂ Â»"/>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25361">
            <a:off x="414781" y="5425791"/>
            <a:ext cx="1688431" cy="107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385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other drop-off sites</a:t>
            </a:r>
          </a:p>
        </p:txBody>
      </p:sp>
      <p:pic>
        <p:nvPicPr>
          <p:cNvPr id="4" name="Picture 12" descr="RÃ©sultats de recherche d'images pour Â«Â RecorkÂ Â»"/>
          <p:cNvPicPr>
            <a:picLocks noChangeAspect="1" noChangeArrowheads="1"/>
          </p:cNvPicPr>
          <p:nvPr/>
        </p:nvPicPr>
        <p:blipFill rotWithShape="1">
          <a:blip r:embed="rId3">
            <a:extLst>
              <a:ext uri="{28A0092B-C50C-407E-A947-70E740481C1C}">
                <a14:useLocalDpi xmlns:a14="http://schemas.microsoft.com/office/drawing/2010/main" val="0"/>
              </a:ext>
            </a:extLst>
          </a:blip>
          <a:srcRect r="25306"/>
          <a:stretch/>
        </p:blipFill>
        <p:spPr bwMode="auto">
          <a:xfrm rot="17862672" flipH="1">
            <a:off x="4585835" y="1480838"/>
            <a:ext cx="2020542" cy="1333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RÃ©sultats de recherche d'images pour Â«Â point de dÃ©pÃ´t vÃªtements usagÃ©sÂ 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1" t="9175" r="17121" b="13124"/>
          <a:stretch/>
        </p:blipFill>
        <p:spPr bwMode="auto">
          <a:xfrm rot="20695835">
            <a:off x="2921748" y="1661934"/>
            <a:ext cx="1092073" cy="1514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Ã©sultats de recherche d'images pour Â«Â location pinÂ 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341" y="1360995"/>
            <a:ext cx="2260766" cy="2057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Ã©sultats de recherche d'images pour Â«Â terracycleÂ 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169" y="2335728"/>
            <a:ext cx="1262129" cy="12621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82532" y="3801558"/>
            <a:ext cx="6778935" cy="2862322"/>
          </a:xfrm>
          <a:prstGeom prst="rect">
            <a:avLst/>
          </a:prstGeom>
          <a:noFill/>
        </p:spPr>
        <p:txBody>
          <a:bodyPr wrap="square" rtlCol="0">
            <a:spAutoFit/>
          </a:bodyPr>
          <a:lstStyle/>
          <a:p>
            <a:r>
              <a:rPr lang="en-CA" dirty="0">
                <a:solidFill>
                  <a:srgbClr val="171717"/>
                </a:solidFill>
              </a:rPr>
              <a:t>Specialized organizations go even further by offering to recycle specific “non-recyclable” items.  </a:t>
            </a:r>
          </a:p>
          <a:p>
            <a:endParaRPr lang="fr-CA" dirty="0">
              <a:solidFill>
                <a:srgbClr val="171717"/>
              </a:solidFill>
            </a:endParaRPr>
          </a:p>
          <a:p>
            <a:endParaRPr lang="fr-CA" dirty="0">
              <a:solidFill>
                <a:srgbClr val="171717"/>
              </a:solidFill>
            </a:endParaRPr>
          </a:p>
          <a:p>
            <a:endParaRPr lang="fr-CA" dirty="0">
              <a:solidFill>
                <a:srgbClr val="171717"/>
              </a:solidFill>
            </a:endParaRPr>
          </a:p>
          <a:p>
            <a:endParaRPr lang="fr-CA" dirty="0">
              <a:solidFill>
                <a:srgbClr val="171717"/>
              </a:solidFill>
            </a:endParaRPr>
          </a:p>
          <a:p>
            <a:endParaRPr lang="fr-CA" dirty="0">
              <a:solidFill>
                <a:srgbClr val="171717"/>
              </a:solidFill>
            </a:endParaRPr>
          </a:p>
          <a:p>
            <a:endParaRPr lang="fr-CA" dirty="0">
              <a:solidFill>
                <a:srgbClr val="171717"/>
              </a:solidFill>
            </a:endParaRPr>
          </a:p>
          <a:p>
            <a:r>
              <a:rPr lang="en-CA" dirty="0">
                <a:solidFill>
                  <a:srgbClr val="171717"/>
                </a:solidFill>
              </a:rPr>
              <a:t>One thing is certain, thanks to these small initiatives, </a:t>
            </a:r>
            <a:r>
              <a:rPr lang="en-CA" b="1" dirty="0">
                <a:solidFill>
                  <a:srgbClr val="F2BB18"/>
                </a:solidFill>
              </a:rPr>
              <a:t>billions of waste items</a:t>
            </a:r>
            <a:r>
              <a:rPr lang="en-CA" dirty="0">
                <a:solidFill>
                  <a:srgbClr val="171717"/>
                </a:solidFill>
              </a:rPr>
              <a:t> are being diverted from landfills and incineration. </a:t>
            </a:r>
          </a:p>
        </p:txBody>
      </p:sp>
      <p:graphicFrame>
        <p:nvGraphicFramePr>
          <p:cNvPr id="3" name="Tableau 2"/>
          <p:cNvGraphicFramePr>
            <a:graphicFrameLocks noGrp="1"/>
          </p:cNvGraphicFramePr>
          <p:nvPr>
            <p:extLst>
              <p:ext uri="{D42A27DB-BD31-4B8C-83A1-F6EECF244321}">
                <p14:modId xmlns:p14="http://schemas.microsoft.com/office/powerpoint/2010/main" val="2608146749"/>
              </p:ext>
            </p:extLst>
          </p:nvPr>
        </p:nvGraphicFramePr>
        <p:xfrm>
          <a:off x="1417724" y="4635819"/>
          <a:ext cx="6096000" cy="1193800"/>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2712966423"/>
                    </a:ext>
                  </a:extLst>
                </a:gridCol>
                <a:gridCol w="3048000">
                  <a:extLst>
                    <a:ext uri="{9D8B030D-6E8A-4147-A177-3AD203B41FA5}">
                      <a16:colId xmlns:a16="http://schemas.microsoft.com/office/drawing/2014/main" val="309850928"/>
                    </a:ext>
                  </a:extLst>
                </a:gridCol>
              </a:tblGrid>
              <a:tr h="370840">
                <a:tc>
                  <a:txBody>
                    <a:bodyPr/>
                    <a:lstStyle/>
                    <a:p>
                      <a:pPr algn="ctr"/>
                      <a:r>
                        <a:rPr lang="en-CA" noProof="0" dirty="0">
                          <a:solidFill>
                            <a:schemeClr val="tx1"/>
                          </a:solidFill>
                        </a:rPr>
                        <a:t>PROS</a:t>
                      </a:r>
                    </a:p>
                  </a:txBody>
                  <a:tcPr/>
                </a:tc>
                <a:tc>
                  <a:txBody>
                    <a:bodyPr/>
                    <a:lstStyle/>
                    <a:p>
                      <a:pPr algn="ctr"/>
                      <a:r>
                        <a:rPr lang="en-CA" noProof="0" dirty="0">
                          <a:solidFill>
                            <a:schemeClr val="tx1"/>
                          </a:solidFill>
                        </a:rPr>
                        <a:t>CONS</a:t>
                      </a:r>
                    </a:p>
                  </a:txBody>
                  <a:tcPr/>
                </a:tc>
                <a:extLst>
                  <a:ext uri="{0D108BD9-81ED-4DB2-BD59-A6C34878D82A}">
                    <a16:rowId xmlns:a16="http://schemas.microsoft.com/office/drawing/2014/main" val="4188843022"/>
                  </a:ext>
                </a:extLst>
              </a:tr>
              <a:tr h="370840">
                <a:tc>
                  <a:txBody>
                    <a:bodyPr/>
                    <a:lstStyle/>
                    <a:p>
                      <a:pPr marL="285750" indent="-285750">
                        <a:buFont typeface="Verdana" panose="020B0604030504040204" pitchFamily="34" charset="0"/>
                        <a:buChar char="›"/>
                      </a:pPr>
                      <a:r>
                        <a:rPr lang="en-CA" sz="1600" noProof="0" dirty="0">
                          <a:solidFill>
                            <a:srgbClr val="171717"/>
                          </a:solidFill>
                        </a:rPr>
                        <a:t>Helps further </a:t>
                      </a:r>
                      <a:r>
                        <a:rPr lang="en-CA" sz="1600" b="1" kern="1200" baseline="0" noProof="0" dirty="0">
                          <a:solidFill>
                            <a:srgbClr val="F2BB18"/>
                          </a:solidFill>
                          <a:latin typeface="+mn-lt"/>
                          <a:ea typeface="+mn-ea"/>
                          <a:cs typeface="+mn-cs"/>
                        </a:rPr>
                        <a:t>reduce</a:t>
                      </a:r>
                      <a:r>
                        <a:rPr lang="en-CA" sz="1600" noProof="0" dirty="0">
                          <a:solidFill>
                            <a:srgbClr val="171717"/>
                          </a:solidFill>
                        </a:rPr>
                        <a:t> our final waste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Verdana" panose="020B0604030504040204" pitchFamily="34" charset="0"/>
                        <a:buChar char="›"/>
                        <a:tabLst/>
                        <a:defRPr/>
                      </a:pPr>
                      <a:r>
                        <a:rPr lang="en-CA" sz="1600" noProof="0" dirty="0">
                          <a:solidFill>
                            <a:srgbClr val="171717"/>
                          </a:solidFill>
                        </a:rPr>
                        <a:t>Very local</a:t>
                      </a:r>
                    </a:p>
                    <a:p>
                      <a:pPr marL="285750" marR="0" lvl="0" indent="-285750" algn="l" defTabSz="914400" rtl="0" eaLnBrk="1" fontAlgn="auto" latinLnBrk="0" hangingPunct="1">
                        <a:lnSpc>
                          <a:spcPct val="100000"/>
                        </a:lnSpc>
                        <a:spcBef>
                          <a:spcPts val="0"/>
                        </a:spcBef>
                        <a:spcAft>
                          <a:spcPts val="0"/>
                        </a:spcAft>
                        <a:buClrTx/>
                        <a:buSzTx/>
                        <a:buFont typeface="Verdana" panose="020B0604030504040204" pitchFamily="34" charset="0"/>
                        <a:buChar char="›"/>
                        <a:tabLst/>
                        <a:defRPr/>
                      </a:pPr>
                      <a:r>
                        <a:rPr lang="en-CA" sz="1600" noProof="0" dirty="0">
                          <a:solidFill>
                            <a:srgbClr val="171717"/>
                          </a:solidFill>
                        </a:rPr>
                        <a:t>We must do our research to find them</a:t>
                      </a:r>
                    </a:p>
                  </a:txBody>
                  <a:tcPr/>
                </a:tc>
                <a:extLst>
                  <a:ext uri="{0D108BD9-81ED-4DB2-BD59-A6C34878D82A}">
                    <a16:rowId xmlns:a16="http://schemas.microsoft.com/office/drawing/2014/main" val="566691234"/>
                  </a:ext>
                </a:extLst>
              </a:tr>
            </a:tbl>
          </a:graphicData>
        </a:graphic>
      </p:graphicFrame>
    </p:spTree>
    <p:extLst>
      <p:ext uri="{BB962C8B-B14F-4D97-AF65-F5344CB8AC3E}">
        <p14:creationId xmlns:p14="http://schemas.microsoft.com/office/powerpoint/2010/main" val="2252069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0"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other drop-off sites</a:t>
            </a:r>
          </a:p>
        </p:txBody>
      </p:sp>
      <p:pic>
        <p:nvPicPr>
          <p:cNvPr id="4" name="Picture 6" descr="RÃ©sultats de recherche d'images pour Â«Â terracycleÂ 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92" y="1360995"/>
            <a:ext cx="1262129" cy="12621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863176" y="1360995"/>
            <a:ext cx="5864535" cy="923330"/>
          </a:xfrm>
          <a:prstGeom prst="rect">
            <a:avLst/>
          </a:prstGeom>
          <a:noFill/>
        </p:spPr>
        <p:txBody>
          <a:bodyPr wrap="square" rtlCol="0">
            <a:spAutoFit/>
          </a:bodyPr>
          <a:lstStyle/>
          <a:p>
            <a:r>
              <a:rPr lang="en-CA" b="1" dirty="0" err="1">
                <a:solidFill>
                  <a:srgbClr val="F2BB18"/>
                </a:solidFill>
              </a:rPr>
              <a:t>TerraCycle</a:t>
            </a:r>
            <a:r>
              <a:rPr lang="en-CA" b="1" dirty="0">
                <a:solidFill>
                  <a:srgbClr val="F2BB18"/>
                </a:solidFill>
              </a:rPr>
              <a:t> can recycle</a:t>
            </a:r>
            <a:r>
              <a:rPr lang="en-CA" dirty="0">
                <a:solidFill>
                  <a:srgbClr val="171717"/>
                </a:solidFill>
              </a:rPr>
              <a:t>: used pens and pencils, plastic gloves from factories, coffee and tea accessories, incandescent bulbs, earplugs, coffee capsules, shoes, and much more!  </a:t>
            </a:r>
          </a:p>
        </p:txBody>
      </p:sp>
      <p:pic>
        <p:nvPicPr>
          <p:cNvPr id="7170" name="Picture 2" descr="RÃ©sultats de recherche d'images pour Â«Â RecorkÂ Â»"/>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87" t="8484" r="8839" b="7039"/>
          <a:stretch/>
        </p:blipFill>
        <p:spPr bwMode="auto">
          <a:xfrm>
            <a:off x="7105283" y="2561324"/>
            <a:ext cx="1602365" cy="159676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853668" y="3075846"/>
            <a:ext cx="5864535" cy="646331"/>
          </a:xfrm>
          <a:prstGeom prst="rect">
            <a:avLst/>
          </a:prstGeom>
          <a:noFill/>
        </p:spPr>
        <p:txBody>
          <a:bodyPr wrap="square" rtlCol="0">
            <a:spAutoFit/>
          </a:bodyPr>
          <a:lstStyle/>
          <a:p>
            <a:pPr algn="ctr"/>
            <a:r>
              <a:rPr lang="en-CA" b="1" dirty="0" err="1">
                <a:solidFill>
                  <a:srgbClr val="F2BB18"/>
                </a:solidFill>
              </a:rPr>
              <a:t>ReCork</a:t>
            </a:r>
            <a:r>
              <a:rPr lang="en-CA" b="1" dirty="0">
                <a:solidFill>
                  <a:srgbClr val="F2BB18"/>
                </a:solidFill>
              </a:rPr>
              <a:t> can recycle</a:t>
            </a:r>
            <a:r>
              <a:rPr lang="en-CA" dirty="0">
                <a:solidFill>
                  <a:srgbClr val="171717"/>
                </a:solidFill>
              </a:rPr>
              <a:t>: corks, which are 100% recyclable (but not in the blue bin)!  </a:t>
            </a:r>
          </a:p>
        </p:txBody>
      </p:sp>
      <p:grpSp>
        <p:nvGrpSpPr>
          <p:cNvPr id="5" name="Groupe 4"/>
          <p:cNvGrpSpPr/>
          <p:nvPr/>
        </p:nvGrpSpPr>
        <p:grpSpPr>
          <a:xfrm>
            <a:off x="218006" y="3628160"/>
            <a:ext cx="6056245" cy="3712854"/>
            <a:chOff x="637392" y="3659668"/>
            <a:chExt cx="6056245" cy="3712854"/>
          </a:xfrm>
        </p:grpSpPr>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392" y="3659668"/>
              <a:ext cx="2869024" cy="3712854"/>
            </a:xfrm>
            <a:prstGeom prst="rect">
              <a:avLst/>
            </a:prstGeom>
          </p:spPr>
        </p:pic>
        <p:sp>
          <p:nvSpPr>
            <p:cNvPr id="11" name="Rectangle à coins arrondis 10"/>
            <p:cNvSpPr/>
            <p:nvPr/>
          </p:nvSpPr>
          <p:spPr>
            <a:xfrm>
              <a:off x="3724422" y="4050858"/>
              <a:ext cx="2969215" cy="2541476"/>
            </a:xfrm>
            <a:prstGeom prst="wedgeRoundRectCallout">
              <a:avLst>
                <a:gd name="adj1" fmla="val -69552"/>
                <a:gd name="adj2" fmla="val -14045"/>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ts val="600"/>
                </a:spcBef>
              </a:pPr>
              <a:r>
                <a:rPr lang="en-CA" sz="1200" b="1" dirty="0">
                  <a:solidFill>
                    <a:srgbClr val="F2BB18"/>
                  </a:solidFill>
                  <a:latin typeface="Arial Rounded MT Bold" panose="020F0704030504030204" pitchFamily="34" charset="0"/>
                </a:rPr>
                <a:t>How does it work?</a:t>
              </a:r>
              <a:endParaRPr lang="en-CA" sz="1200" dirty="0">
                <a:solidFill>
                  <a:srgbClr val="000000"/>
                </a:solidFill>
                <a:latin typeface="+mj-lt"/>
              </a:endParaRPr>
            </a:p>
            <a:p>
              <a:pPr fontAlgn="base">
                <a:spcBef>
                  <a:spcPts val="600"/>
                </a:spcBef>
              </a:pPr>
              <a:r>
                <a:rPr lang="en-CA" sz="1200" dirty="0">
                  <a:solidFill>
                    <a:srgbClr val="000000"/>
                  </a:solidFill>
                  <a:latin typeface="+mj-lt"/>
                </a:rPr>
                <a:t>Usually, these organizations sell or offer boxes for the recycling of these specific materials. </a:t>
              </a:r>
            </a:p>
            <a:p>
              <a:pPr fontAlgn="base">
                <a:spcBef>
                  <a:spcPts val="600"/>
                </a:spcBef>
              </a:pPr>
              <a:r>
                <a:rPr lang="en-CA" sz="1200" dirty="0">
                  <a:solidFill>
                    <a:srgbClr val="000000"/>
                  </a:solidFill>
                  <a:latin typeface="+mj-lt"/>
                </a:rPr>
                <a:t>Shops and workplaces can order these boxes and become a </a:t>
              </a:r>
              <a:r>
                <a:rPr lang="en-CA" sz="1200" b="1" dirty="0">
                  <a:solidFill>
                    <a:srgbClr val="F2BB18"/>
                  </a:solidFill>
                  <a:latin typeface="+mj-lt"/>
                </a:rPr>
                <a:t>drop-off site </a:t>
              </a:r>
              <a:r>
                <a:rPr lang="en-CA" sz="1200" dirty="0">
                  <a:solidFill>
                    <a:srgbClr val="000000"/>
                  </a:solidFill>
                  <a:latin typeface="+mj-lt"/>
                </a:rPr>
                <a:t>for these special items!</a:t>
              </a:r>
            </a:p>
            <a:p>
              <a:pPr fontAlgn="base">
                <a:spcBef>
                  <a:spcPts val="600"/>
                </a:spcBef>
              </a:pPr>
              <a:r>
                <a:rPr lang="en-CA" sz="1200" dirty="0">
                  <a:solidFill>
                    <a:srgbClr val="000000"/>
                  </a:solidFill>
                  <a:latin typeface="+mj-lt"/>
                </a:rPr>
                <a:t>That's why, once again, you have to do your </a:t>
              </a:r>
              <a:r>
                <a:rPr lang="en-CA" sz="1200" b="1" dirty="0">
                  <a:solidFill>
                    <a:srgbClr val="F2BB18"/>
                  </a:solidFill>
                  <a:latin typeface="+mj-lt"/>
                </a:rPr>
                <a:t>research</a:t>
              </a:r>
              <a:r>
                <a:rPr lang="en-CA" sz="1200" dirty="0">
                  <a:solidFill>
                    <a:srgbClr val="000000"/>
                  </a:solidFill>
                  <a:latin typeface="+mj-lt"/>
                </a:rPr>
                <a:t> to be aware of what is being recycled </a:t>
              </a:r>
              <a:r>
                <a:rPr lang="en-CA" sz="1200" b="1" dirty="0">
                  <a:solidFill>
                    <a:srgbClr val="F2BB18"/>
                  </a:solidFill>
                  <a:latin typeface="+mj-lt"/>
                </a:rPr>
                <a:t>near your home</a:t>
              </a:r>
              <a:r>
                <a:rPr lang="en-CA" sz="1200" dirty="0">
                  <a:solidFill>
                    <a:srgbClr val="000000"/>
                  </a:solidFill>
                  <a:latin typeface="+mj-lt"/>
                </a:rPr>
                <a:t>!   </a:t>
              </a:r>
            </a:p>
          </p:txBody>
        </p:sp>
      </p:grpSp>
      <p:pic>
        <p:nvPicPr>
          <p:cNvPr id="7176" name="Picture 8" descr="Thumbnail for Sacs de cafÃ©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203" y="4585349"/>
            <a:ext cx="1798475" cy="17984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Ã©sultats de recherche d'images pour Â«Â loupe png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49010">
            <a:off x="5561986" y="4919013"/>
            <a:ext cx="1165310" cy="74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5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0"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The final waste: into the garbage bin!</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853" y="1360995"/>
            <a:ext cx="2073368" cy="256361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480" y="1353972"/>
            <a:ext cx="2074771" cy="2570638"/>
          </a:xfrm>
          <a:prstGeom prst="rect">
            <a:avLst/>
          </a:prstGeom>
        </p:spPr>
      </p:pic>
      <p:sp>
        <p:nvSpPr>
          <p:cNvPr id="6" name="Rectangle 5"/>
          <p:cNvSpPr/>
          <p:nvPr/>
        </p:nvSpPr>
        <p:spPr>
          <a:xfrm>
            <a:off x="2055853" y="4360253"/>
            <a:ext cx="4860756" cy="2062103"/>
          </a:xfrm>
          <a:prstGeom prst="rect">
            <a:avLst/>
          </a:prstGeom>
        </p:spPr>
        <p:txBody>
          <a:bodyPr wrap="square">
            <a:spAutoFit/>
          </a:bodyPr>
          <a:lstStyle/>
          <a:p>
            <a:r>
              <a:rPr lang="en-CA" sz="1600" dirty="0">
                <a:solidFill>
                  <a:srgbClr val="171717"/>
                </a:solidFill>
              </a:rPr>
              <a:t>Once all the materials are sorted into the right place, only a </a:t>
            </a:r>
            <a:r>
              <a:rPr lang="en-CA" sz="1600" b="1" dirty="0">
                <a:solidFill>
                  <a:srgbClr val="F2BB18"/>
                </a:solidFill>
              </a:rPr>
              <a:t>small quantity </a:t>
            </a:r>
            <a:r>
              <a:rPr lang="en-CA" sz="1600" dirty="0">
                <a:solidFill>
                  <a:srgbClr val="171717"/>
                </a:solidFill>
              </a:rPr>
              <a:t>of waste remains to be sent for </a:t>
            </a:r>
            <a:r>
              <a:rPr lang="en-CA" sz="1600" b="1" dirty="0">
                <a:solidFill>
                  <a:srgbClr val="F2BB18"/>
                </a:solidFill>
              </a:rPr>
              <a:t>elimination</a:t>
            </a:r>
            <a:r>
              <a:rPr lang="en-CA" sz="1600" dirty="0">
                <a:solidFill>
                  <a:srgbClr val="171717"/>
                </a:solidFill>
              </a:rPr>
              <a:t>. </a:t>
            </a:r>
          </a:p>
          <a:p>
            <a:endParaRPr lang="en-CA" sz="1600" dirty="0">
              <a:solidFill>
                <a:srgbClr val="171717"/>
              </a:solidFill>
            </a:endParaRPr>
          </a:p>
          <a:p>
            <a:pPr marL="457200" indent="-457200">
              <a:buFont typeface="Verdana" panose="020B0604030504040204" pitchFamily="34" charset="0"/>
              <a:buChar char="›"/>
            </a:pPr>
            <a:r>
              <a:rPr lang="en-CA" sz="1600" dirty="0">
                <a:solidFill>
                  <a:srgbClr val="171717"/>
                </a:solidFill>
              </a:rPr>
              <a:t>This remaining waste is called </a:t>
            </a:r>
            <a:r>
              <a:rPr lang="en-CA" sz="1600" b="1" dirty="0">
                <a:solidFill>
                  <a:srgbClr val="F2BB18"/>
                </a:solidFill>
              </a:rPr>
              <a:t>final waste</a:t>
            </a:r>
            <a:r>
              <a:rPr lang="en-CA" sz="1600" dirty="0">
                <a:solidFill>
                  <a:srgbClr val="171717"/>
                </a:solidFill>
              </a:rPr>
              <a:t>!</a:t>
            </a:r>
          </a:p>
          <a:p>
            <a:pPr marL="457200" indent="-457200">
              <a:buFont typeface="Verdana" panose="020B0604030504040204" pitchFamily="34" charset="0"/>
              <a:buChar char="›"/>
            </a:pPr>
            <a:r>
              <a:rPr lang="en-CA" sz="1600" dirty="0">
                <a:solidFill>
                  <a:srgbClr val="171717"/>
                </a:solidFill>
              </a:rPr>
              <a:t>This is waste that cannot be recycled or composted and which is not accepted by an </a:t>
            </a:r>
            <a:r>
              <a:rPr lang="en-CA" sz="1600" dirty="0" err="1">
                <a:solidFill>
                  <a:srgbClr val="171717"/>
                </a:solidFill>
              </a:rPr>
              <a:t>ecocentre</a:t>
            </a:r>
            <a:r>
              <a:rPr lang="en-CA" sz="1600" dirty="0">
                <a:solidFill>
                  <a:srgbClr val="171717"/>
                </a:solidFill>
              </a:rPr>
              <a:t> or another drop-off site.</a:t>
            </a:r>
          </a:p>
        </p:txBody>
      </p:sp>
      <p:pic>
        <p:nvPicPr>
          <p:cNvPr id="7" name="Image 6"/>
          <p:cNvPicPr>
            <a:picLocks noChangeAspect="1"/>
          </p:cNvPicPr>
          <p:nvPr/>
        </p:nvPicPr>
        <p:blipFill rotWithShape="1">
          <a:blip r:embed="rId4"/>
          <a:srcRect l="5810" t="25923" r="7181" b="14191"/>
          <a:stretch/>
        </p:blipFill>
        <p:spPr>
          <a:xfrm>
            <a:off x="218253" y="1986346"/>
            <a:ext cx="1748052" cy="1203125"/>
          </a:xfrm>
          <a:prstGeom prst="rect">
            <a:avLst/>
          </a:prstGeom>
        </p:spPr>
      </p:pic>
      <p:pic>
        <p:nvPicPr>
          <p:cNvPr id="8" name="Image 7"/>
          <p:cNvPicPr>
            <a:picLocks noChangeAspect="1"/>
          </p:cNvPicPr>
          <p:nvPr/>
        </p:nvPicPr>
        <p:blipFill>
          <a:blip r:embed="rId5"/>
          <a:stretch>
            <a:fillRect/>
          </a:stretch>
        </p:blipFill>
        <p:spPr>
          <a:xfrm>
            <a:off x="7143320" y="3189471"/>
            <a:ext cx="1839881" cy="1839881"/>
          </a:xfrm>
          <a:prstGeom prst="rect">
            <a:avLst/>
          </a:prstGeom>
        </p:spPr>
      </p:pic>
      <p:pic>
        <p:nvPicPr>
          <p:cNvPr id="9" name="Image 8"/>
          <p:cNvPicPr>
            <a:picLocks noChangeAspect="1"/>
          </p:cNvPicPr>
          <p:nvPr/>
        </p:nvPicPr>
        <p:blipFill>
          <a:blip r:embed="rId6"/>
          <a:stretch>
            <a:fillRect/>
          </a:stretch>
        </p:blipFill>
        <p:spPr>
          <a:xfrm rot="19896832">
            <a:off x="7520720" y="5296258"/>
            <a:ext cx="1085078" cy="1294833"/>
          </a:xfrm>
          <a:prstGeom prst="rect">
            <a:avLst/>
          </a:prstGeom>
        </p:spPr>
      </p:pic>
      <p:pic>
        <p:nvPicPr>
          <p:cNvPr id="10" name="Picture 2" descr="Image associÃ©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450" b="11033"/>
          <a:stretch/>
        </p:blipFill>
        <p:spPr bwMode="auto">
          <a:xfrm>
            <a:off x="412634" y="3783103"/>
            <a:ext cx="1495452" cy="115923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8"/>
          <a:stretch>
            <a:fillRect/>
          </a:stretch>
        </p:blipFill>
        <p:spPr>
          <a:xfrm>
            <a:off x="6758779" y="1457476"/>
            <a:ext cx="2146691" cy="1073346"/>
          </a:xfrm>
          <a:prstGeom prst="rect">
            <a:avLst/>
          </a:prstGeom>
        </p:spPr>
      </p:pic>
    </p:spTree>
    <p:extLst>
      <p:ext uri="{BB962C8B-B14F-4D97-AF65-F5344CB8AC3E}">
        <p14:creationId xmlns:p14="http://schemas.microsoft.com/office/powerpoint/2010/main" val="2235178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RÃ©sultats de recherche d'images pour Â«Â RecorkÂ Â»"/>
          <p:cNvPicPr>
            <a:picLocks noChangeAspect="1" noChangeArrowheads="1"/>
          </p:cNvPicPr>
          <p:nvPr/>
        </p:nvPicPr>
        <p:blipFill rotWithShape="1">
          <a:blip r:embed="rId2">
            <a:extLst>
              <a:ext uri="{28A0092B-C50C-407E-A947-70E740481C1C}">
                <a14:useLocalDpi xmlns:a14="http://schemas.microsoft.com/office/drawing/2010/main" val="0"/>
              </a:ext>
            </a:extLst>
          </a:blip>
          <a:srcRect r="25306"/>
          <a:stretch/>
        </p:blipFill>
        <p:spPr bwMode="auto">
          <a:xfrm rot="17862672" flipH="1">
            <a:off x="6208378" y="4552842"/>
            <a:ext cx="2020542" cy="13335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0"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And now, are you ready to sort properly?</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347" y="1438649"/>
            <a:ext cx="2189818" cy="2706116"/>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6471" y="1369897"/>
            <a:ext cx="2189817" cy="2720952"/>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40" y="1375831"/>
            <a:ext cx="2191301" cy="2715018"/>
          </a:xfrm>
          <a:prstGeom prst="rect">
            <a:avLst/>
          </a:prstGeom>
        </p:spPr>
      </p:pic>
      <p:pic>
        <p:nvPicPr>
          <p:cNvPr id="6154" name="Picture 10" descr="RÃ©sultats de recherche d'images pour Â«Â point de dÃ©pÃ´t vÃªtements usagÃ©sÂ Â»"/>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791" t="9175" r="17121" b="13124"/>
          <a:stretch/>
        </p:blipFill>
        <p:spPr bwMode="auto">
          <a:xfrm rot="20695835">
            <a:off x="4544291" y="4733938"/>
            <a:ext cx="1092073" cy="15140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Ã©sultats de recherche d'images pour Â«Â Ã©cocentreÂ Â»"/>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7385" y="4547094"/>
            <a:ext cx="1887698" cy="18876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Ã©sultats de recherche d'images pour Â«Â location pinÂ Â»"/>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884" y="4432999"/>
            <a:ext cx="2260766" cy="20572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Ã©sultats de recherche d'images pour Â«Â terracycleÂ Â»"/>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8712" y="5407732"/>
            <a:ext cx="1262129" cy="126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179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r="11736"/>
          <a:stretch/>
        </p:blipFill>
        <p:spPr>
          <a:xfrm flipH="1">
            <a:off x="-45721" y="-58783"/>
            <a:ext cx="9235441" cy="6975566"/>
          </a:xfrm>
          <a:prstGeom prst="rect">
            <a:avLst/>
          </a:prstGeom>
        </p:spPr>
      </p:pic>
      <p:sp>
        <p:nvSpPr>
          <p:cNvPr id="4" name="Titre 1"/>
          <p:cNvSpPr txBox="1">
            <a:spLocks/>
          </p:cNvSpPr>
          <p:nvPr/>
        </p:nvSpPr>
        <p:spPr>
          <a:xfrm>
            <a:off x="333018" y="443207"/>
            <a:ext cx="6372582" cy="7266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000" dirty="0">
                <a:solidFill>
                  <a:srgbClr val="171717"/>
                </a:solidFill>
              </a:rPr>
              <a:t>Sorting properly, for starters!</a:t>
            </a:r>
          </a:p>
        </p:txBody>
      </p:sp>
      <p:sp>
        <p:nvSpPr>
          <p:cNvPr id="6" name="ZoneTexte 5"/>
          <p:cNvSpPr txBox="1"/>
          <p:nvPr/>
        </p:nvSpPr>
        <p:spPr>
          <a:xfrm>
            <a:off x="333018" y="1386308"/>
            <a:ext cx="5964654" cy="4785926"/>
          </a:xfrm>
          <a:prstGeom prst="rect">
            <a:avLst/>
          </a:prstGeom>
          <a:noFill/>
        </p:spPr>
        <p:txBody>
          <a:bodyPr wrap="square" rtlCol="0">
            <a:spAutoFit/>
          </a:bodyPr>
          <a:lstStyle/>
          <a:p>
            <a:pPr>
              <a:spcBef>
                <a:spcPts val="1200"/>
              </a:spcBef>
              <a:spcAft>
                <a:spcPts val="600"/>
              </a:spcAft>
            </a:pPr>
            <a:r>
              <a:rPr lang="en-CA" dirty="0">
                <a:solidFill>
                  <a:srgbClr val="171717"/>
                </a:solidFill>
              </a:rPr>
              <a:t>Sorting your waste is one of the easiest things you can do to help Mother Earth. When we pay attention, we come to realize that almost all objects find a place at the end of their useful life, and that few objects are actually intended for the landfill. During this challenge, have fun as much as your students by practicing your “sorting” skills! </a:t>
            </a:r>
          </a:p>
          <a:p>
            <a:pPr>
              <a:spcBef>
                <a:spcPts val="1200"/>
              </a:spcBef>
              <a:spcAft>
                <a:spcPts val="600"/>
              </a:spcAft>
            </a:pPr>
            <a:r>
              <a:rPr lang="en-CA" dirty="0">
                <a:solidFill>
                  <a:srgbClr val="171717"/>
                </a:solidFill>
              </a:rPr>
              <a:t>The other challenges of the </a:t>
            </a:r>
            <a:r>
              <a:rPr lang="en-CA" i="1" dirty="0">
                <a:solidFill>
                  <a:srgbClr val="171717"/>
                </a:solidFill>
              </a:rPr>
              <a:t>Educational Kit </a:t>
            </a:r>
            <a:r>
              <a:rPr lang="en-CA" dirty="0">
                <a:solidFill>
                  <a:srgbClr val="171717"/>
                </a:solidFill>
              </a:rPr>
              <a:t>also</a:t>
            </a:r>
            <a:r>
              <a:rPr lang="en-CA" i="1" dirty="0">
                <a:solidFill>
                  <a:srgbClr val="171717"/>
                </a:solidFill>
              </a:rPr>
              <a:t> </a:t>
            </a:r>
            <a:r>
              <a:rPr lang="en-CA" dirty="0">
                <a:solidFill>
                  <a:srgbClr val="171717"/>
                </a:solidFill>
              </a:rPr>
              <a:t>prepare you to deal with the problem at its roots: the way we consume and the way we manage our waste. </a:t>
            </a:r>
          </a:p>
          <a:p>
            <a:pPr marL="742950" lvl="1" indent="-285750">
              <a:spcBef>
                <a:spcPts val="300"/>
              </a:spcBef>
              <a:spcAft>
                <a:spcPts val="300"/>
              </a:spcAft>
              <a:buFont typeface="Wingdings" panose="05000000000000000000" pitchFamily="2" charset="2"/>
              <a:buChar char=""/>
            </a:pPr>
            <a:r>
              <a:rPr lang="en-CA" sz="1600" b="1" dirty="0">
                <a:solidFill>
                  <a:schemeClr val="bg2"/>
                </a:solidFill>
              </a:rPr>
              <a:t>Challenge 1: </a:t>
            </a:r>
            <a:r>
              <a:rPr lang="en-CA" sz="1600" dirty="0">
                <a:solidFill>
                  <a:schemeClr val="bg2"/>
                </a:solidFill>
              </a:rPr>
              <a:t>Properly sorting our waste: Where does it go?</a:t>
            </a:r>
          </a:p>
          <a:p>
            <a:pPr marL="742950" lvl="1" indent="-285750">
              <a:spcBef>
                <a:spcPts val="300"/>
              </a:spcBef>
              <a:spcAft>
                <a:spcPts val="300"/>
              </a:spcAft>
              <a:buFont typeface="Wingdings" panose="05000000000000000000" pitchFamily="2" charset="2"/>
              <a:buChar char=""/>
            </a:pPr>
            <a:r>
              <a:rPr lang="en-CA" sz="1600" b="1" dirty="0">
                <a:solidFill>
                  <a:schemeClr val="bg2"/>
                </a:solidFill>
              </a:rPr>
              <a:t>Challenge 2: </a:t>
            </a:r>
            <a:r>
              <a:rPr lang="en-CA" sz="1600" dirty="0">
                <a:solidFill>
                  <a:schemeClr val="bg2"/>
                </a:solidFill>
              </a:rPr>
              <a:t>Zero waste</a:t>
            </a:r>
          </a:p>
          <a:p>
            <a:pPr marL="742950" lvl="1" indent="-285750">
              <a:spcBef>
                <a:spcPts val="300"/>
              </a:spcBef>
              <a:spcAft>
                <a:spcPts val="300"/>
              </a:spcAft>
              <a:buFont typeface="Wingdings" panose="05000000000000000000" pitchFamily="2" charset="2"/>
              <a:buChar char=""/>
            </a:pPr>
            <a:r>
              <a:rPr lang="en-CA" sz="1600" b="1" dirty="0">
                <a:solidFill>
                  <a:schemeClr val="bg2"/>
                </a:solidFill>
              </a:rPr>
              <a:t>Challenge 3: </a:t>
            </a:r>
            <a:r>
              <a:rPr lang="en-CA" sz="1600" dirty="0">
                <a:solidFill>
                  <a:schemeClr val="bg2"/>
                </a:solidFill>
              </a:rPr>
              <a:t>Household hazardous waste</a:t>
            </a:r>
          </a:p>
          <a:p>
            <a:pPr marL="742950" lvl="1" indent="-285750">
              <a:spcBef>
                <a:spcPts val="300"/>
              </a:spcBef>
              <a:spcAft>
                <a:spcPts val="300"/>
              </a:spcAft>
              <a:buFont typeface="Wingdings" panose="05000000000000000000" pitchFamily="2" charset="2"/>
              <a:buChar char=""/>
            </a:pPr>
            <a:r>
              <a:rPr lang="en-CA" sz="1600" b="1" dirty="0">
                <a:solidFill>
                  <a:schemeClr val="bg2"/>
                </a:solidFill>
              </a:rPr>
              <a:t>Challenge 4: </a:t>
            </a:r>
            <a:r>
              <a:rPr lang="en-CA" sz="1600" dirty="0">
                <a:solidFill>
                  <a:schemeClr val="bg2"/>
                </a:solidFill>
              </a:rPr>
              <a:t>Composting</a:t>
            </a:r>
          </a:p>
          <a:p>
            <a:pPr marL="742950" lvl="1" indent="-285750">
              <a:spcBef>
                <a:spcPts val="300"/>
              </a:spcBef>
              <a:spcAft>
                <a:spcPts val="300"/>
              </a:spcAft>
              <a:buFont typeface="Wingdings" panose="05000000000000000000" pitchFamily="2" charset="2"/>
              <a:buChar char=""/>
            </a:pPr>
            <a:r>
              <a:rPr lang="en-CA" sz="1600" b="1" dirty="0">
                <a:solidFill>
                  <a:schemeClr val="bg2"/>
                </a:solidFill>
              </a:rPr>
              <a:t>Challenge 5: </a:t>
            </a:r>
            <a:r>
              <a:rPr lang="en-CA" sz="1600" dirty="0">
                <a:solidFill>
                  <a:schemeClr val="bg2"/>
                </a:solidFill>
              </a:rPr>
              <a:t>My ecological footprint</a:t>
            </a:r>
          </a:p>
          <a:p>
            <a:endParaRPr lang="fr-CA" dirty="0">
              <a:solidFill>
                <a:srgbClr val="171717"/>
              </a:solidFill>
            </a:endParaRPr>
          </a:p>
        </p:txBody>
      </p:sp>
      <p:sp>
        <p:nvSpPr>
          <p:cNvPr id="7" name="Rectangle 6"/>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544488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63785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Why recycle? </a:t>
            </a:r>
          </a:p>
        </p:txBody>
      </p:sp>
      <p:sp>
        <p:nvSpPr>
          <p:cNvPr id="3" name="ZoneTexte 2"/>
          <p:cNvSpPr txBox="1"/>
          <p:nvPr/>
        </p:nvSpPr>
        <p:spPr>
          <a:xfrm>
            <a:off x="598141" y="4379495"/>
            <a:ext cx="7947717" cy="2308324"/>
          </a:xfrm>
          <a:prstGeom prst="rect">
            <a:avLst/>
          </a:prstGeom>
          <a:noFill/>
        </p:spPr>
        <p:txBody>
          <a:bodyPr wrap="square" rtlCol="0">
            <a:spAutoFit/>
          </a:bodyPr>
          <a:lstStyle/>
          <a:p>
            <a:r>
              <a:rPr lang="en-CA" dirty="0">
                <a:solidFill>
                  <a:srgbClr val="171717"/>
                </a:solidFill>
              </a:rPr>
              <a:t>The ultimate goal of recycling is to </a:t>
            </a:r>
            <a:r>
              <a:rPr lang="en-CA" b="1" dirty="0">
                <a:solidFill>
                  <a:srgbClr val="F2BB18"/>
                </a:solidFill>
              </a:rPr>
              <a:t>reintroduce</a:t>
            </a:r>
            <a:r>
              <a:rPr lang="en-CA" dirty="0">
                <a:solidFill>
                  <a:srgbClr val="171717"/>
                </a:solidFill>
              </a:rPr>
              <a:t> waste into a </a:t>
            </a:r>
            <a:r>
              <a:rPr lang="en-CA" b="1" dirty="0">
                <a:solidFill>
                  <a:srgbClr val="F2BB18"/>
                </a:solidFill>
              </a:rPr>
              <a:t>production cycle </a:t>
            </a:r>
            <a:r>
              <a:rPr lang="en-CA" dirty="0">
                <a:solidFill>
                  <a:srgbClr val="171717"/>
                </a:solidFill>
              </a:rPr>
              <a:t>to manufacture new products. In other words, it consists of making </a:t>
            </a:r>
            <a:r>
              <a:rPr lang="en-CA" b="1" dirty="0">
                <a:solidFill>
                  <a:srgbClr val="F2BB18"/>
                </a:solidFill>
              </a:rPr>
              <a:t>new things </a:t>
            </a:r>
            <a:r>
              <a:rPr lang="en-CA" dirty="0">
                <a:solidFill>
                  <a:srgbClr val="171717"/>
                </a:solidFill>
              </a:rPr>
              <a:t>with </a:t>
            </a:r>
            <a:r>
              <a:rPr lang="en-CA" b="1" dirty="0">
                <a:solidFill>
                  <a:srgbClr val="F2BB18"/>
                </a:solidFill>
              </a:rPr>
              <a:t>old things</a:t>
            </a:r>
            <a:r>
              <a:rPr lang="en-CA" dirty="0">
                <a:solidFill>
                  <a:srgbClr val="171717"/>
                </a:solidFill>
              </a:rPr>
              <a:t>!</a:t>
            </a:r>
          </a:p>
          <a:p>
            <a:endParaRPr lang="en-CA" dirty="0">
              <a:solidFill>
                <a:srgbClr val="171717"/>
              </a:solidFill>
            </a:endParaRPr>
          </a:p>
          <a:p>
            <a:r>
              <a:rPr lang="en-CA" dirty="0">
                <a:solidFill>
                  <a:srgbClr val="171717"/>
                </a:solidFill>
              </a:rPr>
              <a:t>Materials that are recycled are used to </a:t>
            </a:r>
            <a:r>
              <a:rPr lang="en-CA" b="1" dirty="0">
                <a:solidFill>
                  <a:srgbClr val="F2BB18"/>
                </a:solidFill>
              </a:rPr>
              <a:t>completely</a:t>
            </a:r>
            <a:r>
              <a:rPr lang="en-CA" dirty="0">
                <a:solidFill>
                  <a:srgbClr val="171717"/>
                </a:solidFill>
              </a:rPr>
              <a:t> or </a:t>
            </a:r>
            <a:r>
              <a:rPr lang="en-CA" b="1" dirty="0">
                <a:solidFill>
                  <a:srgbClr val="F2BB18"/>
                </a:solidFill>
              </a:rPr>
              <a:t>partially</a:t>
            </a:r>
            <a:r>
              <a:rPr lang="en-CA" dirty="0">
                <a:solidFill>
                  <a:srgbClr val="171717"/>
                </a:solidFill>
              </a:rPr>
              <a:t> replace a raw material </a:t>
            </a:r>
            <a:r>
              <a:rPr lang="en-CA" b="1" dirty="0">
                <a:solidFill>
                  <a:srgbClr val="F2BB18"/>
                </a:solidFill>
              </a:rPr>
              <a:t>in the manufacture of a product</a:t>
            </a:r>
            <a:r>
              <a:rPr lang="en-CA" dirty="0">
                <a:solidFill>
                  <a:srgbClr val="171717"/>
                </a:solidFill>
              </a:rPr>
              <a:t>. They help to </a:t>
            </a:r>
            <a:r>
              <a:rPr lang="en-CA" b="1" dirty="0">
                <a:solidFill>
                  <a:srgbClr val="F2BB18"/>
                </a:solidFill>
              </a:rPr>
              <a:t>reduce</a:t>
            </a:r>
            <a:r>
              <a:rPr lang="en-CA" dirty="0">
                <a:solidFill>
                  <a:srgbClr val="171717"/>
                </a:solidFill>
              </a:rPr>
              <a:t> the amount of natural resources extracted from the environment. This is much better than allowing them to perish in a </a:t>
            </a:r>
            <a:r>
              <a:rPr lang="en-CA" b="1" dirty="0">
                <a:solidFill>
                  <a:srgbClr val="F2BB18"/>
                </a:solidFill>
              </a:rPr>
              <a:t>landfill</a:t>
            </a:r>
            <a:r>
              <a:rPr lang="en-CA" dirty="0">
                <a:solidFill>
                  <a:srgbClr val="171717"/>
                </a:solidFill>
              </a:rPr>
              <a:t>!</a:t>
            </a:r>
            <a:r>
              <a:rPr lang="en-CA" b="1" dirty="0">
                <a:solidFill>
                  <a:srgbClr val="171717"/>
                </a:solidFill>
              </a:rPr>
              <a:t> </a:t>
            </a:r>
            <a:endParaRPr lang="fr-CA" dirty="0">
              <a:solidFill>
                <a:srgbClr val="171717"/>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633" y="1049143"/>
            <a:ext cx="4206732" cy="3223534"/>
          </a:xfrm>
          <a:prstGeom prst="rect">
            <a:avLst/>
          </a:prstGeom>
        </p:spPr>
      </p:pic>
      <p:sp>
        <p:nvSpPr>
          <p:cNvPr id="2" name="TextBox 1">
            <a:extLst>
              <a:ext uri="{FF2B5EF4-FFF2-40B4-BE49-F238E27FC236}">
                <a16:creationId xmlns:a16="http://schemas.microsoft.com/office/drawing/2014/main" id="{615B93A9-2E75-456E-8A42-56D8C8A36121}"/>
              </a:ext>
            </a:extLst>
          </p:cNvPr>
          <p:cNvSpPr txBox="1"/>
          <p:nvPr/>
        </p:nvSpPr>
        <p:spPr>
          <a:xfrm>
            <a:off x="3839099" y="2486345"/>
            <a:ext cx="1785087" cy="369332"/>
          </a:xfrm>
          <a:prstGeom prst="rect">
            <a:avLst/>
          </a:prstGeom>
          <a:solidFill>
            <a:schemeClr val="accent4">
              <a:lumMod val="20000"/>
              <a:lumOff val="80000"/>
            </a:schemeClr>
          </a:solidFill>
        </p:spPr>
        <p:txBody>
          <a:bodyPr wrap="square" rtlCol="0">
            <a:spAutoFit/>
          </a:bodyPr>
          <a:lstStyle/>
          <a:p>
            <a:r>
              <a:rPr lang="en-CA" dirty="0">
                <a:solidFill>
                  <a:schemeClr val="bg2"/>
                </a:solidFill>
              </a:rPr>
              <a:t>Cycle of recycling</a:t>
            </a:r>
          </a:p>
        </p:txBody>
      </p:sp>
    </p:spTree>
    <p:extLst>
      <p:ext uri="{BB962C8B-B14F-4D97-AF65-F5344CB8AC3E}">
        <p14:creationId xmlns:p14="http://schemas.microsoft.com/office/powerpoint/2010/main" val="3398351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 pine trees at day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4"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4475747" y="324675"/>
            <a:ext cx="4668254"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Why recycle? </a:t>
            </a:r>
          </a:p>
        </p:txBody>
      </p:sp>
      <p:pic>
        <p:nvPicPr>
          <p:cNvPr id="4" name="Picture 2" descr="RÃ©sultats de recherche d'images pour Â«Â bauxiteÂ Â»"/>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2462" y="5084983"/>
            <a:ext cx="1608379" cy="1266599"/>
          </a:xfrm>
          <a:prstGeom prst="rect">
            <a:avLst/>
          </a:prstGeom>
          <a:noFill/>
          <a:ln w="57150">
            <a:solidFill>
              <a:srgbClr val="F2BB18"/>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800600" y="1143261"/>
            <a:ext cx="4018547" cy="3323987"/>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è"/>
            </a:pPr>
            <a:r>
              <a:rPr lang="en-CA" dirty="0">
                <a:solidFill>
                  <a:srgbClr val="171717"/>
                </a:solidFill>
              </a:rPr>
              <a:t>Recycling cardboard avoids the chopping down of thousands of trees each year.</a:t>
            </a:r>
          </a:p>
          <a:p>
            <a:pPr marL="285750" indent="-285750">
              <a:spcBef>
                <a:spcPts val="600"/>
              </a:spcBef>
              <a:spcAft>
                <a:spcPts val="600"/>
              </a:spcAft>
              <a:buFont typeface="Wingdings" panose="05000000000000000000" pitchFamily="2" charset="2"/>
              <a:buChar char="è"/>
            </a:pPr>
            <a:r>
              <a:rPr lang="en-CA" dirty="0">
                <a:solidFill>
                  <a:srgbClr val="171717"/>
                </a:solidFill>
              </a:rPr>
              <a:t>Recycling glass saves sand and preserves our beaches and soils.</a:t>
            </a:r>
          </a:p>
          <a:p>
            <a:pPr marL="285750" indent="-285750">
              <a:spcBef>
                <a:spcPts val="600"/>
              </a:spcBef>
              <a:spcAft>
                <a:spcPts val="600"/>
              </a:spcAft>
              <a:buFont typeface="Wingdings" panose="05000000000000000000" pitchFamily="2" charset="2"/>
              <a:buChar char="è"/>
            </a:pPr>
            <a:r>
              <a:rPr lang="en-CA" dirty="0">
                <a:solidFill>
                  <a:srgbClr val="171717"/>
                </a:solidFill>
              </a:rPr>
              <a:t>Recycling plastic reduces oil consumption.</a:t>
            </a:r>
          </a:p>
          <a:p>
            <a:pPr marL="285750" indent="-285750">
              <a:spcBef>
                <a:spcPts val="600"/>
              </a:spcBef>
              <a:spcAft>
                <a:spcPts val="600"/>
              </a:spcAft>
              <a:buFont typeface="Wingdings" panose="05000000000000000000" pitchFamily="2" charset="2"/>
              <a:buChar char="è"/>
            </a:pPr>
            <a:r>
              <a:rPr lang="en-CA" dirty="0">
                <a:solidFill>
                  <a:srgbClr val="171717"/>
                </a:solidFill>
              </a:rPr>
              <a:t>Recycling aluminum reduces the extraction of bauxite, a rock rich in alumina (Al2O3) and iron oxides.</a:t>
            </a:r>
          </a:p>
        </p:txBody>
      </p:sp>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l="25564" t="20257" r="34587"/>
          <a:stretch/>
        </p:blipFill>
        <p:spPr>
          <a:xfrm rot="21157164">
            <a:off x="294327" y="4761670"/>
            <a:ext cx="1707626" cy="2096932"/>
          </a:xfrm>
          <a:prstGeom prst="rect">
            <a:avLst/>
          </a:prstGeom>
        </p:spPr>
      </p:pic>
      <p:sp>
        <p:nvSpPr>
          <p:cNvPr id="3" name="Rectangle à coins arrondis 2"/>
          <p:cNvSpPr/>
          <p:nvPr/>
        </p:nvSpPr>
        <p:spPr>
          <a:xfrm>
            <a:off x="2911626" y="4896698"/>
            <a:ext cx="3375717" cy="1643170"/>
          </a:xfrm>
          <a:prstGeom prst="wedgeRoundRectCallout">
            <a:avLst>
              <a:gd name="adj1" fmla="val -65999"/>
              <a:gd name="adj2" fmla="val -6956"/>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400" dirty="0">
                <a:solidFill>
                  <a:srgbClr val="171717"/>
                </a:solidFill>
                <a:latin typeface="Arial Rounded MT Bold" panose="020F0704030504030204" pitchFamily="34" charset="0"/>
              </a:rPr>
              <a:t>What is the difference with </a:t>
            </a:r>
            <a:r>
              <a:rPr lang="en-CA" sz="1400" dirty="0">
                <a:solidFill>
                  <a:srgbClr val="F2BB18"/>
                </a:solidFill>
                <a:latin typeface="Arial Rounded MT Bold" panose="020F0704030504030204" pitchFamily="34" charset="0"/>
              </a:rPr>
              <a:t>reuse</a:t>
            </a:r>
            <a:r>
              <a:rPr lang="en-CA" sz="1400" dirty="0">
                <a:solidFill>
                  <a:srgbClr val="171717"/>
                </a:solidFill>
                <a:latin typeface="Arial Rounded MT Bold" panose="020F0704030504030204" pitchFamily="34" charset="0"/>
              </a:rPr>
              <a:t> ? With recycling, the material undergoes a </a:t>
            </a:r>
            <a:r>
              <a:rPr lang="en-CA" sz="1400" dirty="0">
                <a:solidFill>
                  <a:srgbClr val="F2BB18"/>
                </a:solidFill>
                <a:latin typeface="Arial Rounded MT Bold" panose="020F0704030504030204" pitchFamily="34" charset="0"/>
              </a:rPr>
              <a:t>transformation</a:t>
            </a:r>
            <a:r>
              <a:rPr lang="en-CA" sz="1400" dirty="0">
                <a:solidFill>
                  <a:srgbClr val="171717"/>
                </a:solidFill>
                <a:latin typeface="Arial Rounded MT Bold" panose="020F0704030504030204" pitchFamily="34" charset="0"/>
              </a:rPr>
              <a:t> in order to be reintegrated into the production chain. </a:t>
            </a:r>
          </a:p>
        </p:txBody>
      </p:sp>
      <p:pic>
        <p:nvPicPr>
          <p:cNvPr id="1028" name="Picture 4" descr="RÃ©sultats de recherche d'images pour Â«Â black arrow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052244">
            <a:off x="8060512" y="3777867"/>
            <a:ext cx="1294243" cy="120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93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RÃ©sultats de recherche d'images pour Â«Â ballot recyclageÂ Â»"/>
          <p:cNvPicPr>
            <a:picLocks noChangeAspect="1" noChangeArrowheads="1"/>
          </p:cNvPicPr>
          <p:nvPr/>
        </p:nvPicPr>
        <p:blipFill rotWithShape="1">
          <a:blip r:embed="rId3">
            <a:extLst>
              <a:ext uri="{28A0092B-C50C-407E-A947-70E740481C1C}">
                <a14:useLocalDpi xmlns:a14="http://schemas.microsoft.com/office/drawing/2010/main" val="0"/>
              </a:ext>
            </a:extLst>
          </a:blip>
          <a:srcRect l="226" t="17879" r="-226" b="29985"/>
          <a:stretch/>
        </p:blipFill>
        <p:spPr bwMode="auto">
          <a:xfrm>
            <a:off x="0" y="3678225"/>
            <a:ext cx="9144000" cy="317977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Why recycle? </a:t>
            </a:r>
          </a:p>
        </p:txBody>
      </p:sp>
      <p:sp>
        <p:nvSpPr>
          <p:cNvPr id="3" name="ZoneTexte 2"/>
          <p:cNvSpPr txBox="1"/>
          <p:nvPr/>
        </p:nvSpPr>
        <p:spPr>
          <a:xfrm>
            <a:off x="618766" y="1244958"/>
            <a:ext cx="7947717" cy="2185214"/>
          </a:xfrm>
          <a:prstGeom prst="rect">
            <a:avLst/>
          </a:prstGeom>
          <a:noFill/>
        </p:spPr>
        <p:txBody>
          <a:bodyPr wrap="square" rtlCol="0">
            <a:spAutoFit/>
          </a:bodyPr>
          <a:lstStyle/>
          <a:p>
            <a:pPr>
              <a:spcBef>
                <a:spcPts val="600"/>
              </a:spcBef>
            </a:pPr>
            <a:r>
              <a:rPr lang="en-CA" dirty="0">
                <a:solidFill>
                  <a:srgbClr val="171717"/>
                </a:solidFill>
              </a:rPr>
              <a:t>Recycling also has an </a:t>
            </a:r>
            <a:r>
              <a:rPr lang="en-CA" b="1" dirty="0">
                <a:solidFill>
                  <a:srgbClr val="F2BB18"/>
                </a:solidFill>
              </a:rPr>
              <a:t>economic benefit</a:t>
            </a:r>
            <a:r>
              <a:rPr lang="en-CA" dirty="0">
                <a:solidFill>
                  <a:srgbClr val="171717"/>
                </a:solidFill>
              </a:rPr>
              <a:t>: it is much cheaper for the community to recycle than to </a:t>
            </a:r>
            <a:r>
              <a:rPr lang="en-CA" b="1" dirty="0">
                <a:solidFill>
                  <a:srgbClr val="F2BB18"/>
                </a:solidFill>
              </a:rPr>
              <a:t>bury</a:t>
            </a:r>
            <a:r>
              <a:rPr lang="en-CA" dirty="0">
                <a:solidFill>
                  <a:srgbClr val="171717"/>
                </a:solidFill>
              </a:rPr>
              <a:t> its waste. </a:t>
            </a:r>
          </a:p>
          <a:p>
            <a:pPr>
              <a:spcBef>
                <a:spcPts val="600"/>
              </a:spcBef>
            </a:pPr>
            <a:r>
              <a:rPr lang="en-CA" dirty="0">
                <a:solidFill>
                  <a:srgbClr val="171717"/>
                </a:solidFill>
              </a:rPr>
              <a:t>From the outset, it may seem absurd to pay for our waste. In fact, it is about </a:t>
            </a:r>
            <a:r>
              <a:rPr lang="en-CA" b="1" dirty="0">
                <a:solidFill>
                  <a:srgbClr val="F2BB18"/>
                </a:solidFill>
              </a:rPr>
              <a:t>50% more expensive</a:t>
            </a:r>
            <a:r>
              <a:rPr lang="en-CA" dirty="0">
                <a:solidFill>
                  <a:srgbClr val="171717"/>
                </a:solidFill>
              </a:rPr>
              <a:t> to put our recyclable materials in the garbage can instead of the blue bin. </a:t>
            </a:r>
          </a:p>
          <a:p>
            <a:pPr>
              <a:spcBef>
                <a:spcPts val="600"/>
              </a:spcBef>
            </a:pPr>
            <a:r>
              <a:rPr lang="en-CA" dirty="0">
                <a:solidFill>
                  <a:srgbClr val="171717"/>
                </a:solidFill>
              </a:rPr>
              <a:t>On average, burying a ton of waste costs </a:t>
            </a:r>
            <a:r>
              <a:rPr lang="en-CA" b="1" dirty="0">
                <a:solidFill>
                  <a:srgbClr val="F2BB18"/>
                </a:solidFill>
              </a:rPr>
              <a:t>$90</a:t>
            </a:r>
            <a:r>
              <a:rPr lang="en-CA" dirty="0">
                <a:solidFill>
                  <a:srgbClr val="171717"/>
                </a:solidFill>
              </a:rPr>
              <a:t>, while a ton of recyclable materials costs </a:t>
            </a:r>
            <a:r>
              <a:rPr lang="en-CA" b="1" dirty="0">
                <a:solidFill>
                  <a:srgbClr val="F2BB18"/>
                </a:solidFill>
              </a:rPr>
              <a:t>$45 </a:t>
            </a:r>
            <a:r>
              <a:rPr lang="en-CA" dirty="0">
                <a:solidFill>
                  <a:srgbClr val="171717"/>
                </a:solidFill>
              </a:rPr>
              <a:t>to process. </a:t>
            </a:r>
          </a:p>
        </p:txBody>
      </p:sp>
    </p:spTree>
    <p:extLst>
      <p:ext uri="{BB962C8B-B14F-4D97-AF65-F5344CB8AC3E}">
        <p14:creationId xmlns:p14="http://schemas.microsoft.com/office/powerpoint/2010/main" val="1397385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Why recycle? </a:t>
            </a:r>
          </a:p>
        </p:txBody>
      </p:sp>
      <p:graphicFrame>
        <p:nvGraphicFramePr>
          <p:cNvPr id="4" name="Tableau 3"/>
          <p:cNvGraphicFramePr>
            <a:graphicFrameLocks noGrp="1"/>
          </p:cNvGraphicFramePr>
          <p:nvPr>
            <p:extLst>
              <p:ext uri="{D42A27DB-BD31-4B8C-83A1-F6EECF244321}">
                <p14:modId xmlns:p14="http://schemas.microsoft.com/office/powerpoint/2010/main" val="3464512729"/>
              </p:ext>
            </p:extLst>
          </p:nvPr>
        </p:nvGraphicFramePr>
        <p:xfrm>
          <a:off x="732206" y="2592358"/>
          <a:ext cx="7555830" cy="1828800"/>
        </p:xfrm>
        <a:graphic>
          <a:graphicData uri="http://schemas.openxmlformats.org/drawingml/2006/table">
            <a:tbl>
              <a:tblPr firstRow="1" bandRow="1">
                <a:tableStyleId>{125E5076-3810-47DD-B79F-674D7AD40C01}</a:tableStyleId>
              </a:tblPr>
              <a:tblGrid>
                <a:gridCol w="2165683">
                  <a:extLst>
                    <a:ext uri="{9D8B030D-6E8A-4147-A177-3AD203B41FA5}">
                      <a16:colId xmlns:a16="http://schemas.microsoft.com/office/drawing/2014/main" val="3570703818"/>
                    </a:ext>
                  </a:extLst>
                </a:gridCol>
                <a:gridCol w="1295976">
                  <a:extLst>
                    <a:ext uri="{9D8B030D-6E8A-4147-A177-3AD203B41FA5}">
                      <a16:colId xmlns:a16="http://schemas.microsoft.com/office/drawing/2014/main" val="1341097306"/>
                    </a:ext>
                  </a:extLst>
                </a:gridCol>
                <a:gridCol w="1237533">
                  <a:extLst>
                    <a:ext uri="{9D8B030D-6E8A-4147-A177-3AD203B41FA5}">
                      <a16:colId xmlns:a16="http://schemas.microsoft.com/office/drawing/2014/main" val="1031674694"/>
                    </a:ext>
                  </a:extLst>
                </a:gridCol>
                <a:gridCol w="1361288">
                  <a:extLst>
                    <a:ext uri="{9D8B030D-6E8A-4147-A177-3AD203B41FA5}">
                      <a16:colId xmlns:a16="http://schemas.microsoft.com/office/drawing/2014/main" val="3201329262"/>
                    </a:ext>
                  </a:extLst>
                </a:gridCol>
                <a:gridCol w="1495350">
                  <a:extLst>
                    <a:ext uri="{9D8B030D-6E8A-4147-A177-3AD203B41FA5}">
                      <a16:colId xmlns:a16="http://schemas.microsoft.com/office/drawing/2014/main" val="784337292"/>
                    </a:ext>
                  </a:extLst>
                </a:gridCol>
              </a:tblGrid>
              <a:tr h="174867">
                <a:tc>
                  <a:txBody>
                    <a:bodyPr/>
                    <a:lstStyle/>
                    <a:p>
                      <a:endParaRPr lang="en-CA" sz="1400" noProof="0">
                        <a:solidFill>
                          <a:srgbClr val="171717"/>
                        </a:solidFill>
                      </a:endParaRPr>
                    </a:p>
                  </a:txBody>
                  <a:tcPr/>
                </a:tc>
                <a:tc>
                  <a:txBody>
                    <a:bodyPr/>
                    <a:lstStyle/>
                    <a:p>
                      <a:pPr algn="r"/>
                      <a:r>
                        <a:rPr lang="en-CA" sz="1400" noProof="0" dirty="0">
                          <a:solidFill>
                            <a:srgbClr val="171717"/>
                          </a:solidFill>
                        </a:rPr>
                        <a:t>LANDFILL $</a:t>
                      </a:r>
                    </a:p>
                  </a:txBody>
                  <a:tcPr/>
                </a:tc>
                <a:tc>
                  <a:txBody>
                    <a:bodyPr/>
                    <a:lstStyle/>
                    <a:p>
                      <a:pPr algn="r"/>
                      <a:r>
                        <a:rPr lang="en-CA" sz="1400" noProof="0" dirty="0">
                          <a:solidFill>
                            <a:srgbClr val="171717"/>
                          </a:solidFill>
                        </a:rPr>
                        <a:t>RECYCLING $</a:t>
                      </a:r>
                    </a:p>
                  </a:txBody>
                  <a:tcPr/>
                </a:tc>
                <a:tc>
                  <a:txBody>
                    <a:bodyPr/>
                    <a:lstStyle/>
                    <a:p>
                      <a:pPr algn="r"/>
                      <a:r>
                        <a:rPr lang="en-CA" sz="1400" noProof="0" dirty="0">
                          <a:solidFill>
                            <a:srgbClr val="171717"/>
                          </a:solidFill>
                        </a:rPr>
                        <a:t>TOTAL $</a:t>
                      </a:r>
                    </a:p>
                  </a:txBody>
                  <a:tcPr/>
                </a:tc>
                <a:tc>
                  <a:txBody>
                    <a:bodyPr/>
                    <a:lstStyle/>
                    <a:p>
                      <a:pPr algn="r"/>
                      <a:r>
                        <a:rPr lang="en-CA" sz="1400" noProof="0" dirty="0">
                          <a:solidFill>
                            <a:srgbClr val="171717"/>
                          </a:solidFill>
                        </a:rPr>
                        <a:t>SAVED $</a:t>
                      </a:r>
                    </a:p>
                  </a:txBody>
                  <a:tcPr/>
                </a:tc>
                <a:extLst>
                  <a:ext uri="{0D108BD9-81ED-4DB2-BD59-A6C34878D82A}">
                    <a16:rowId xmlns:a16="http://schemas.microsoft.com/office/drawing/2014/main" val="480457696"/>
                  </a:ext>
                </a:extLst>
              </a:tr>
              <a:tr h="174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noProof="0" dirty="0"/>
                        <a:t>Nobody recycles</a:t>
                      </a:r>
                      <a:endParaRPr lang="en-CA" sz="1400" baseline="0" noProof="0" dirty="0">
                        <a:solidFill>
                          <a:srgbClr val="171717"/>
                        </a:solidFill>
                      </a:endParaRPr>
                    </a:p>
                  </a:txBody>
                  <a:tcPr/>
                </a:tc>
                <a:tc>
                  <a:txBody>
                    <a:bodyPr/>
                    <a:lstStyle/>
                    <a:p>
                      <a:pPr algn="r"/>
                      <a:r>
                        <a:rPr lang="en-CA" sz="1600" b="0" noProof="0" dirty="0">
                          <a:latin typeface="+mj-lt"/>
                        </a:rPr>
                        <a:t>$54,869 </a:t>
                      </a:r>
                    </a:p>
                  </a:txBody>
                  <a:tcPr marL="7620" marR="7620" marT="7620" marB="0" anchor="ctr"/>
                </a:tc>
                <a:tc>
                  <a:txBody>
                    <a:bodyPr/>
                    <a:lstStyle/>
                    <a:p>
                      <a:pPr algn="r"/>
                      <a:r>
                        <a:rPr lang="en-CA" sz="1600" b="0" noProof="0" dirty="0">
                          <a:latin typeface="+mj-lt"/>
                        </a:rPr>
                        <a:t>    $0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54,869 </a:t>
                      </a:r>
                    </a:p>
                  </a:txBody>
                  <a:tcPr marL="7620" marR="7620" marT="7620" marB="0" anchor="ctr"/>
                </a:tc>
                <a:tc>
                  <a:txBody>
                    <a:bodyPr/>
                    <a:lstStyle/>
                    <a:p>
                      <a:pPr algn="r"/>
                      <a:r>
                        <a:rPr lang="en-CA" sz="1600" b="0" noProof="0" dirty="0">
                          <a:latin typeface="+mj-lt"/>
                        </a:rPr>
                        <a:t>   $0 </a:t>
                      </a:r>
                    </a:p>
                  </a:txBody>
                  <a:tcPr marL="7620" marR="7620" marT="7620" marB="0" anchor="ctr"/>
                </a:tc>
                <a:extLst>
                  <a:ext uri="{0D108BD9-81ED-4DB2-BD59-A6C34878D82A}">
                    <a16:rowId xmlns:a16="http://schemas.microsoft.com/office/drawing/2014/main" val="3614854951"/>
                  </a:ext>
                </a:extLst>
              </a:tr>
              <a:tr h="174867">
                <a:tc>
                  <a:txBody>
                    <a:bodyPr/>
                    <a:lstStyle/>
                    <a:p>
                      <a:r>
                        <a:rPr lang="en-CA" sz="1400" noProof="0" dirty="0"/>
                        <a:t>5% of the people recycle</a:t>
                      </a:r>
                      <a:endParaRPr lang="en-CA" sz="1400" noProof="0" dirty="0">
                        <a:solidFill>
                          <a:srgbClr val="171717"/>
                        </a:solidFill>
                      </a:endParaRPr>
                    </a:p>
                  </a:txBody>
                  <a:tcPr/>
                </a:tc>
                <a:tc>
                  <a:txBody>
                    <a:bodyPr/>
                    <a:lstStyle/>
                    <a:p>
                      <a:pPr algn="r"/>
                      <a:r>
                        <a:rPr lang="en-CA" sz="1600" b="0" kern="1200" noProof="0" dirty="0">
                          <a:solidFill>
                            <a:schemeClr val="lt1"/>
                          </a:solidFill>
                          <a:latin typeface="+mn-lt"/>
                          <a:ea typeface="+mn-ea"/>
                          <a:cs typeface="+mn-cs"/>
                        </a:rPr>
                        <a:t>$</a:t>
                      </a:r>
                      <a:r>
                        <a:rPr lang="en-CA" sz="1600" b="0" noProof="0" dirty="0">
                          <a:latin typeface="+mj-lt"/>
                        </a:rPr>
                        <a:t>53,771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549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54,320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549 </a:t>
                      </a:r>
                    </a:p>
                  </a:txBody>
                  <a:tcPr marL="7620" marR="7620" marT="7620" marB="0" anchor="ctr"/>
                </a:tc>
                <a:extLst>
                  <a:ext uri="{0D108BD9-81ED-4DB2-BD59-A6C34878D82A}">
                    <a16:rowId xmlns:a16="http://schemas.microsoft.com/office/drawing/2014/main" val="735830264"/>
                  </a:ext>
                </a:extLst>
              </a:tr>
              <a:tr h="174867">
                <a:tc>
                  <a:txBody>
                    <a:bodyPr/>
                    <a:lstStyle/>
                    <a:p>
                      <a:r>
                        <a:rPr lang="en-CA" sz="1400" noProof="0" dirty="0"/>
                        <a:t>25% of the people recycle</a:t>
                      </a:r>
                      <a:endParaRPr lang="en-CA" sz="1400" noProof="0" dirty="0">
                        <a:solidFill>
                          <a:srgbClr val="171717"/>
                        </a:solidFill>
                      </a:endParaRPr>
                    </a:p>
                  </a:txBody>
                  <a:tcPr/>
                </a:tc>
                <a:tc>
                  <a:txBody>
                    <a:bodyPr/>
                    <a:lstStyle/>
                    <a:p>
                      <a:pPr algn="r"/>
                      <a:r>
                        <a:rPr lang="en-CA" sz="1600" b="0" kern="1200" noProof="0" dirty="0">
                          <a:solidFill>
                            <a:schemeClr val="lt1"/>
                          </a:solidFill>
                          <a:latin typeface="+mn-lt"/>
                          <a:ea typeface="+mn-ea"/>
                          <a:cs typeface="+mn-cs"/>
                        </a:rPr>
                        <a:t>$</a:t>
                      </a:r>
                      <a:r>
                        <a:rPr lang="en-CA" sz="1600" b="0" noProof="0" dirty="0">
                          <a:latin typeface="+mj-lt"/>
                        </a:rPr>
                        <a:t>49,382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2,743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52,125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2,743 </a:t>
                      </a:r>
                    </a:p>
                  </a:txBody>
                  <a:tcPr marL="7620" marR="7620" marT="7620" marB="0" anchor="ctr"/>
                </a:tc>
                <a:extLst>
                  <a:ext uri="{0D108BD9-81ED-4DB2-BD59-A6C34878D82A}">
                    <a16:rowId xmlns:a16="http://schemas.microsoft.com/office/drawing/2014/main" val="4067592202"/>
                  </a:ext>
                </a:extLst>
              </a:tr>
              <a:tr h="174867">
                <a:tc>
                  <a:txBody>
                    <a:bodyPr/>
                    <a:lstStyle/>
                    <a:p>
                      <a:r>
                        <a:rPr lang="en-CA" sz="1400" noProof="0" dirty="0"/>
                        <a:t>50% of the people recycle</a:t>
                      </a:r>
                      <a:endParaRPr lang="en-CA" sz="1400" noProof="0" dirty="0">
                        <a:solidFill>
                          <a:srgbClr val="171717"/>
                        </a:solidFill>
                      </a:endParaRPr>
                    </a:p>
                  </a:txBody>
                  <a:tcPr/>
                </a:tc>
                <a:tc>
                  <a:txBody>
                    <a:bodyPr/>
                    <a:lstStyle/>
                    <a:p>
                      <a:pPr algn="r"/>
                      <a:r>
                        <a:rPr lang="en-CA" sz="1600" b="0" kern="1200" noProof="0" dirty="0">
                          <a:solidFill>
                            <a:schemeClr val="lt1"/>
                          </a:solidFill>
                          <a:latin typeface="+mn-lt"/>
                          <a:ea typeface="+mn-ea"/>
                          <a:cs typeface="+mn-cs"/>
                        </a:rPr>
                        <a:t>$</a:t>
                      </a:r>
                      <a:r>
                        <a:rPr lang="en-CA" sz="1600" b="0" noProof="0" dirty="0">
                          <a:latin typeface="+mj-lt"/>
                        </a:rPr>
                        <a:t>43,895</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5,487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49,382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5,487 </a:t>
                      </a:r>
                    </a:p>
                  </a:txBody>
                  <a:tcPr marL="7620" marR="7620" marT="7620" marB="0" anchor="ctr"/>
                </a:tc>
                <a:extLst>
                  <a:ext uri="{0D108BD9-81ED-4DB2-BD59-A6C34878D82A}">
                    <a16:rowId xmlns:a16="http://schemas.microsoft.com/office/drawing/2014/main" val="981497975"/>
                  </a:ext>
                </a:extLst>
              </a:tr>
              <a:tr h="211027">
                <a:tc>
                  <a:txBody>
                    <a:bodyPr/>
                    <a:lstStyle/>
                    <a:p>
                      <a:r>
                        <a:rPr lang="en-CA" sz="1400" noProof="0" dirty="0"/>
                        <a:t>100% of the people recycle</a:t>
                      </a:r>
                      <a:endParaRPr lang="en-CA" sz="1400" noProof="0" dirty="0">
                        <a:solidFill>
                          <a:srgbClr val="171717"/>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600" b="0" kern="1200" noProof="0" dirty="0">
                          <a:solidFill>
                            <a:schemeClr val="lt1"/>
                          </a:solidFill>
                          <a:latin typeface="+mn-lt"/>
                          <a:ea typeface="+mn-ea"/>
                          <a:cs typeface="+mn-cs"/>
                        </a:rPr>
                        <a:t>$</a:t>
                      </a:r>
                      <a:r>
                        <a:rPr lang="en-CA" sz="1600" b="0" noProof="0" dirty="0">
                          <a:latin typeface="+mj-lt"/>
                        </a:rPr>
                        <a:t>32,921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10,974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43,895 </a:t>
                      </a:r>
                    </a:p>
                  </a:txBody>
                  <a:tcPr marL="7620" marR="7620" marT="7620" marB="0" anchor="ctr"/>
                </a:tc>
                <a:tc>
                  <a:txBody>
                    <a:bodyPr/>
                    <a:lstStyle/>
                    <a:p>
                      <a:pPr algn="r"/>
                      <a:r>
                        <a:rPr lang="en-CA" sz="1600" b="0" noProof="0" dirty="0">
                          <a:latin typeface="+mj-lt"/>
                        </a:rPr>
                        <a:t> </a:t>
                      </a:r>
                      <a:r>
                        <a:rPr lang="en-CA" sz="1600" b="0" kern="1200" noProof="0" dirty="0">
                          <a:solidFill>
                            <a:schemeClr val="lt1"/>
                          </a:solidFill>
                          <a:latin typeface="+mn-lt"/>
                          <a:ea typeface="+mn-ea"/>
                          <a:cs typeface="+mn-cs"/>
                        </a:rPr>
                        <a:t>$</a:t>
                      </a:r>
                      <a:r>
                        <a:rPr lang="en-CA" sz="1600" b="0" noProof="0" dirty="0">
                          <a:latin typeface="+mj-lt"/>
                        </a:rPr>
                        <a:t>10,974 </a:t>
                      </a:r>
                    </a:p>
                  </a:txBody>
                  <a:tcPr marL="7620" marR="7620" marT="7620" marB="0" anchor="ctr"/>
                </a:tc>
                <a:extLst>
                  <a:ext uri="{0D108BD9-81ED-4DB2-BD59-A6C34878D82A}">
                    <a16:rowId xmlns:a16="http://schemas.microsoft.com/office/drawing/2014/main" val="1801499819"/>
                  </a:ext>
                </a:extLst>
              </a:tr>
            </a:tbl>
          </a:graphicData>
        </a:graphic>
      </p:graphicFrame>
      <p:sp>
        <p:nvSpPr>
          <p:cNvPr id="2" name="Rectangle 1"/>
          <p:cNvSpPr/>
          <p:nvPr/>
        </p:nvSpPr>
        <p:spPr>
          <a:xfrm>
            <a:off x="623922" y="1036320"/>
            <a:ext cx="8085221" cy="1477328"/>
          </a:xfrm>
          <a:prstGeom prst="rect">
            <a:avLst/>
          </a:prstGeom>
        </p:spPr>
        <p:txBody>
          <a:bodyPr wrap="square">
            <a:spAutoFit/>
          </a:bodyPr>
          <a:lstStyle/>
          <a:p>
            <a:r>
              <a:rPr lang="en-CA" b="1" dirty="0">
                <a:solidFill>
                  <a:srgbClr val="171717"/>
                </a:solidFill>
              </a:rPr>
              <a:t>Let's do a brief calculation. </a:t>
            </a:r>
          </a:p>
          <a:p>
            <a:r>
              <a:rPr lang="en-CA" dirty="0">
                <a:solidFill>
                  <a:srgbClr val="171717"/>
                </a:solidFill>
              </a:rPr>
              <a:t>Let’s suppose we have a community of </a:t>
            </a:r>
            <a:r>
              <a:rPr lang="en-CA" b="1" dirty="0">
                <a:solidFill>
                  <a:srgbClr val="F2BB18"/>
                </a:solidFill>
              </a:rPr>
              <a:t>890</a:t>
            </a:r>
            <a:r>
              <a:rPr lang="en-CA" dirty="0">
                <a:solidFill>
                  <a:srgbClr val="171717"/>
                </a:solidFill>
              </a:rPr>
              <a:t> people. </a:t>
            </a:r>
          </a:p>
          <a:p>
            <a:r>
              <a:rPr lang="en-CA" dirty="0">
                <a:solidFill>
                  <a:srgbClr val="171717"/>
                </a:solidFill>
              </a:rPr>
              <a:t>The national production average per capita and per year is </a:t>
            </a:r>
            <a:r>
              <a:rPr lang="en-CA" b="1" dirty="0">
                <a:solidFill>
                  <a:srgbClr val="F2BB18"/>
                </a:solidFill>
              </a:rPr>
              <a:t>685 kg</a:t>
            </a:r>
            <a:r>
              <a:rPr lang="en-CA" dirty="0">
                <a:solidFill>
                  <a:srgbClr val="171717"/>
                </a:solidFill>
              </a:rPr>
              <a:t>. Let's also consider that, on average, </a:t>
            </a:r>
            <a:r>
              <a:rPr lang="en-CA" b="1" dirty="0">
                <a:solidFill>
                  <a:srgbClr val="F2BB18"/>
                </a:solidFill>
              </a:rPr>
              <a:t>40%</a:t>
            </a:r>
            <a:r>
              <a:rPr lang="en-CA" dirty="0">
                <a:solidFill>
                  <a:srgbClr val="171717"/>
                </a:solidFill>
              </a:rPr>
              <a:t> of our waste is </a:t>
            </a:r>
            <a:r>
              <a:rPr lang="en-CA" b="1" dirty="0">
                <a:solidFill>
                  <a:srgbClr val="F2BB18"/>
                </a:solidFill>
              </a:rPr>
              <a:t>recyclable</a:t>
            </a:r>
            <a:r>
              <a:rPr lang="en-CA" dirty="0">
                <a:solidFill>
                  <a:srgbClr val="171717"/>
                </a:solidFill>
              </a:rPr>
              <a:t>. The following would be the costs for this community if: </a:t>
            </a:r>
          </a:p>
        </p:txBody>
      </p:sp>
      <p:sp>
        <p:nvSpPr>
          <p:cNvPr id="3" name="Rectangle 2"/>
          <p:cNvSpPr/>
          <p:nvPr/>
        </p:nvSpPr>
        <p:spPr>
          <a:xfrm>
            <a:off x="732206" y="4623916"/>
            <a:ext cx="7868654" cy="1754326"/>
          </a:xfrm>
          <a:prstGeom prst="rect">
            <a:avLst/>
          </a:prstGeom>
        </p:spPr>
        <p:txBody>
          <a:bodyPr wrap="square">
            <a:spAutoFit/>
          </a:bodyPr>
          <a:lstStyle/>
          <a:p>
            <a:r>
              <a:rPr lang="en-CA" dirty="0">
                <a:solidFill>
                  <a:srgbClr val="171717"/>
                </a:solidFill>
              </a:rPr>
              <a:t>You can see that, after one year, with a participation rate of </a:t>
            </a:r>
            <a:r>
              <a:rPr lang="en-CA" b="1" dirty="0">
                <a:solidFill>
                  <a:srgbClr val="F2BB18"/>
                </a:solidFill>
              </a:rPr>
              <a:t>50%</a:t>
            </a:r>
            <a:r>
              <a:rPr lang="en-CA" dirty="0">
                <a:solidFill>
                  <a:srgbClr val="171717"/>
                </a:solidFill>
              </a:rPr>
              <a:t>, nearly </a:t>
            </a:r>
            <a:r>
              <a:rPr lang="en-CA" b="1" dirty="0">
                <a:solidFill>
                  <a:srgbClr val="F2BB18"/>
                </a:solidFill>
              </a:rPr>
              <a:t>$5,500 </a:t>
            </a:r>
            <a:r>
              <a:rPr lang="en-CA" dirty="0">
                <a:solidFill>
                  <a:srgbClr val="171717"/>
                </a:solidFill>
              </a:rPr>
              <a:t>is </a:t>
            </a:r>
            <a:r>
              <a:rPr lang="en-CA" b="1" dirty="0">
                <a:solidFill>
                  <a:srgbClr val="F2BB18"/>
                </a:solidFill>
              </a:rPr>
              <a:t>saved</a:t>
            </a:r>
            <a:r>
              <a:rPr lang="en-CA" dirty="0">
                <a:solidFill>
                  <a:srgbClr val="171717"/>
                </a:solidFill>
              </a:rPr>
              <a:t>. By extending this practice for just </a:t>
            </a:r>
            <a:r>
              <a:rPr lang="en-CA" b="1" dirty="0">
                <a:solidFill>
                  <a:srgbClr val="F2BB18"/>
                </a:solidFill>
              </a:rPr>
              <a:t>10 years</a:t>
            </a:r>
            <a:r>
              <a:rPr lang="en-CA" dirty="0">
                <a:solidFill>
                  <a:srgbClr val="171717"/>
                </a:solidFill>
              </a:rPr>
              <a:t>, the community would have an extra </a:t>
            </a:r>
            <a:r>
              <a:rPr lang="en-CA" b="1" dirty="0">
                <a:solidFill>
                  <a:srgbClr val="F2BB18"/>
                </a:solidFill>
              </a:rPr>
              <a:t>$55,000 </a:t>
            </a:r>
            <a:r>
              <a:rPr lang="en-CA" dirty="0">
                <a:solidFill>
                  <a:srgbClr val="171717"/>
                </a:solidFill>
              </a:rPr>
              <a:t>that could be invested in projects to improve or galvanize the community rather than investing it in waste treatment.  </a:t>
            </a:r>
          </a:p>
          <a:p>
            <a:endParaRPr lang="en-CA" dirty="0">
              <a:solidFill>
                <a:srgbClr val="171717"/>
              </a:solidFill>
            </a:endParaRPr>
          </a:p>
          <a:p>
            <a:r>
              <a:rPr lang="en-CA" dirty="0">
                <a:solidFill>
                  <a:srgbClr val="171717"/>
                </a:solidFill>
              </a:rPr>
              <a:t>It is for this reason that </a:t>
            </a:r>
            <a:r>
              <a:rPr lang="en-CA" b="1" dirty="0">
                <a:solidFill>
                  <a:srgbClr val="F2BB18"/>
                </a:solidFill>
              </a:rPr>
              <a:t>recycling is much more profitable than burying it!</a:t>
            </a:r>
            <a:r>
              <a:rPr lang="en-CA" dirty="0">
                <a:solidFill>
                  <a:srgbClr val="171717"/>
                </a:solidFill>
              </a:rPr>
              <a:t> </a:t>
            </a:r>
          </a:p>
        </p:txBody>
      </p:sp>
    </p:spTree>
    <p:extLst>
      <p:ext uri="{BB962C8B-B14F-4D97-AF65-F5344CB8AC3E}">
        <p14:creationId xmlns:p14="http://schemas.microsoft.com/office/powerpoint/2010/main" val="965334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Titre 1"/>
          <p:cNvSpPr txBox="1">
            <a:spLocks/>
          </p:cNvSpPr>
          <p:nvPr/>
        </p:nvSpPr>
        <p:spPr>
          <a:xfrm>
            <a:off x="1" y="324675"/>
            <a:ext cx="9144000" cy="711645"/>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The difference between </a:t>
            </a:r>
            <a:r>
              <a:rPr lang="en-CA" sz="4000" b="1" dirty="0">
                <a:solidFill>
                  <a:srgbClr val="F2BB18"/>
                </a:solidFill>
              </a:rPr>
              <a:t>recycled</a:t>
            </a:r>
            <a:r>
              <a:rPr lang="en-CA" sz="4000" dirty="0">
                <a:solidFill>
                  <a:srgbClr val="171717"/>
                </a:solidFill>
              </a:rPr>
              <a:t> and </a:t>
            </a:r>
            <a:r>
              <a:rPr lang="en-CA" sz="4000" b="1" dirty="0">
                <a:solidFill>
                  <a:srgbClr val="F2BB18"/>
                </a:solidFill>
              </a:rPr>
              <a:t>recyclable</a:t>
            </a:r>
          </a:p>
        </p:txBody>
      </p:sp>
    </p:spTree>
    <p:extLst>
      <p:ext uri="{BB962C8B-B14F-4D97-AF65-F5344CB8AC3E}">
        <p14:creationId xmlns:p14="http://schemas.microsoft.com/office/powerpoint/2010/main" val="167746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68140" y="3197413"/>
            <a:ext cx="8626506" cy="2737427"/>
            <a:chOff x="202905" y="1840313"/>
            <a:chExt cx="9629578" cy="2985696"/>
          </a:xfrm>
        </p:grpSpPr>
        <p:sp>
          <p:nvSpPr>
            <p:cNvPr id="8" name="ZoneTexte 7"/>
            <p:cNvSpPr txBox="1"/>
            <p:nvPr>
              <p:custDataLst>
                <p:tags r:id="rId1"/>
              </p:custDataLst>
            </p:nvPr>
          </p:nvSpPr>
          <p:spPr>
            <a:xfrm>
              <a:off x="202905" y="2190682"/>
              <a:ext cx="2376526" cy="566476"/>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Wingdings" panose="05000000000000000000" pitchFamily="2" charset="2"/>
                <a:buChar char="ü"/>
              </a:pPr>
              <a:r>
                <a:rPr lang="en-CA" sz="2800" dirty="0">
                  <a:solidFill>
                    <a:srgbClr val="171717"/>
                  </a:solidFill>
                </a:rPr>
                <a:t>Containers</a:t>
              </a:r>
            </a:p>
          </p:txBody>
        </p:sp>
        <p:pic>
          <p:nvPicPr>
            <p:cNvPr id="9" name="Image 8"/>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875553" y="1969986"/>
              <a:ext cx="1120228" cy="798805"/>
            </a:xfrm>
            <a:prstGeom prst="rect">
              <a:avLst/>
            </a:prstGeom>
          </p:spPr>
        </p:pic>
        <p:pic>
          <p:nvPicPr>
            <p:cNvPr id="10" name="Image 9"/>
            <p:cNvPicPr/>
            <p:nvPr>
              <p:custDataLst>
                <p:tags r:id="rId3"/>
              </p:custDataLst>
            </p:nvPr>
          </p:nvPicPr>
          <p:blipFill rotWithShape="1">
            <a:blip r:embed="rId17" cstate="print">
              <a:extLst>
                <a:ext uri="{28A0092B-C50C-407E-A947-70E740481C1C}">
                  <a14:useLocalDpi xmlns:a14="http://schemas.microsoft.com/office/drawing/2010/main" val="0"/>
                </a:ext>
              </a:extLst>
            </a:blip>
            <a:srcRect t="15143" r="3642" b="14000"/>
            <a:stretch/>
          </p:blipFill>
          <p:spPr>
            <a:xfrm>
              <a:off x="4160272" y="1840313"/>
              <a:ext cx="805819" cy="928477"/>
            </a:xfrm>
            <a:prstGeom prst="rect">
              <a:avLst/>
            </a:prstGeom>
          </p:spPr>
        </p:pic>
        <p:pic>
          <p:nvPicPr>
            <p:cNvPr id="11" name="Image 10"/>
            <p:cNvPicPr/>
            <p:nvPr>
              <p:custDataLst>
                <p:tags r:id="rId4"/>
              </p:custDataLst>
            </p:nvPr>
          </p:nvPicPr>
          <p:blipFill rotWithShape="1">
            <a:blip r:embed="rId18" cstate="print">
              <a:extLst>
                <a:ext uri="{28A0092B-C50C-407E-A947-70E740481C1C}">
                  <a14:useLocalDpi xmlns:a14="http://schemas.microsoft.com/office/drawing/2010/main" val="0"/>
                </a:ext>
              </a:extLst>
            </a:blip>
            <a:srcRect l="4005" t="9960" r="11963" b="5235"/>
            <a:stretch/>
          </p:blipFill>
          <p:spPr>
            <a:xfrm>
              <a:off x="5265410" y="1937370"/>
              <a:ext cx="706973" cy="946894"/>
            </a:xfrm>
            <a:prstGeom prst="rect">
              <a:avLst/>
            </a:prstGeom>
          </p:spPr>
        </p:pic>
        <p:sp>
          <p:nvSpPr>
            <p:cNvPr id="12" name="ZoneTexte 11"/>
            <p:cNvSpPr txBox="1"/>
            <p:nvPr>
              <p:custDataLst>
                <p:tags r:id="rId5"/>
              </p:custDataLst>
            </p:nvPr>
          </p:nvSpPr>
          <p:spPr>
            <a:xfrm>
              <a:off x="202906" y="3154699"/>
              <a:ext cx="2376525" cy="566476"/>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Wingdings" panose="05000000000000000000" pitchFamily="2" charset="2"/>
                <a:buChar char="ü"/>
              </a:pPr>
              <a:r>
                <a:rPr lang="en-CA" sz="2800" dirty="0">
                  <a:solidFill>
                    <a:srgbClr val="171717"/>
                  </a:solidFill>
                </a:rPr>
                <a:t>Paper </a:t>
              </a:r>
            </a:p>
          </p:txBody>
        </p:sp>
        <p:sp>
          <p:nvSpPr>
            <p:cNvPr id="13" name="ZoneTexte 12"/>
            <p:cNvSpPr txBox="1"/>
            <p:nvPr>
              <p:custDataLst>
                <p:tags r:id="rId6"/>
              </p:custDataLst>
            </p:nvPr>
          </p:nvSpPr>
          <p:spPr>
            <a:xfrm>
              <a:off x="202906" y="4094017"/>
              <a:ext cx="2376525" cy="566476"/>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285750" indent="-285750">
                <a:buFont typeface="Wingdings" panose="05000000000000000000" pitchFamily="2" charset="2"/>
                <a:buChar char="ü"/>
              </a:pPr>
              <a:r>
                <a:rPr lang="en-CA" sz="2800" dirty="0">
                  <a:solidFill>
                    <a:srgbClr val="171717"/>
                  </a:solidFill>
                </a:rPr>
                <a:t>Packaging</a:t>
              </a:r>
            </a:p>
          </p:txBody>
        </p:sp>
        <p:pic>
          <p:nvPicPr>
            <p:cNvPr id="14" name="Picture 4" descr="RÃ©sultats de recherche d'images pour Â«Â publi sacÂ Â»"/>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875554" y="2953379"/>
              <a:ext cx="792107" cy="92585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p:cNvPicPr/>
            <p:nvPr>
              <p:custDataLst>
                <p:tags r:id="rId8"/>
              </p:custDataLst>
            </p:nvPr>
          </p:nvPicPr>
          <p:blipFill rotWithShape="1">
            <a:blip r:embed="rId20" cstate="print">
              <a:extLst>
                <a:ext uri="{28A0092B-C50C-407E-A947-70E740481C1C}">
                  <a14:useLocalDpi xmlns:a14="http://schemas.microsoft.com/office/drawing/2010/main" val="0"/>
                </a:ext>
              </a:extLst>
            </a:blip>
            <a:srcRect l="8097" r="15014"/>
            <a:stretch/>
          </p:blipFill>
          <p:spPr>
            <a:xfrm>
              <a:off x="3914155" y="2884263"/>
              <a:ext cx="1113639" cy="1009047"/>
            </a:xfrm>
            <a:prstGeom prst="rect">
              <a:avLst/>
            </a:prstGeom>
          </p:spPr>
        </p:pic>
        <p:pic>
          <p:nvPicPr>
            <p:cNvPr id="16" name="Image 15"/>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2854988" y="4040799"/>
              <a:ext cx="839534" cy="785210"/>
            </a:xfrm>
            <a:prstGeom prst="rect">
              <a:avLst/>
            </a:prstGeom>
          </p:spPr>
        </p:pic>
        <p:pic>
          <p:nvPicPr>
            <p:cNvPr id="17" name="Image 16"/>
            <p:cNvPicPr/>
            <p:nvPr>
              <p:custDataLst>
                <p:tags r:id="rId10"/>
              </p:custDataLst>
            </p:nvPr>
          </p:nvPicPr>
          <p:blipFill>
            <a:blip r:embed="rId22">
              <a:extLst>
                <a:ext uri="{28A0092B-C50C-407E-A947-70E740481C1C}">
                  <a14:useLocalDpi xmlns:a14="http://schemas.microsoft.com/office/drawing/2010/main" val="0"/>
                </a:ext>
              </a:extLst>
            </a:blip>
            <a:stretch>
              <a:fillRect/>
            </a:stretch>
          </p:blipFill>
          <p:spPr>
            <a:xfrm>
              <a:off x="3914155" y="4083227"/>
              <a:ext cx="2261888" cy="733674"/>
            </a:xfrm>
            <a:prstGeom prst="rect">
              <a:avLst/>
            </a:prstGeom>
          </p:spPr>
        </p:pic>
        <p:sp>
          <p:nvSpPr>
            <p:cNvPr id="18" name="Accolade fermante 17"/>
            <p:cNvSpPr/>
            <p:nvPr>
              <p:custDataLst>
                <p:tags r:id="rId11"/>
              </p:custDataLst>
            </p:nvPr>
          </p:nvSpPr>
          <p:spPr>
            <a:xfrm>
              <a:off x="6271702" y="1937370"/>
              <a:ext cx="965601" cy="2879531"/>
            </a:xfrm>
            <a:prstGeom prst="rightBrace">
              <a:avLst/>
            </a:prstGeom>
            <a:ln w="28575">
              <a:solidFill>
                <a:srgbClr val="F2BB1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solidFill>
                  <a:srgbClr val="171717"/>
                </a:solidFill>
              </a:endParaRPr>
            </a:p>
          </p:txBody>
        </p:sp>
        <p:sp>
          <p:nvSpPr>
            <p:cNvPr id="19" name="ZoneTexte 18"/>
            <p:cNvSpPr txBox="1"/>
            <p:nvPr>
              <p:custDataLst>
                <p:tags r:id="rId12"/>
              </p:custDataLst>
            </p:nvPr>
          </p:nvSpPr>
          <p:spPr>
            <a:xfrm>
              <a:off x="7667009" y="2151189"/>
              <a:ext cx="2165474" cy="436398"/>
            </a:xfrm>
            <a:prstGeom prst="rect">
              <a:avLst/>
            </a:prstGeom>
            <a:ln w="38100">
              <a:no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CA" sz="2000" dirty="0">
                  <a:solidFill>
                    <a:srgbClr val="F2BB18"/>
                  </a:solidFill>
                  <a:latin typeface="Arial Rounded MT Bold" panose="020F0704030504030204" pitchFamily="34" charset="0"/>
                </a:rPr>
                <a:t>4 categories</a:t>
              </a:r>
            </a:p>
          </p:txBody>
        </p:sp>
        <p:sp>
          <p:nvSpPr>
            <p:cNvPr id="20" name="ZoneTexte 19"/>
            <p:cNvSpPr txBox="1"/>
            <p:nvPr>
              <p:custDataLst>
                <p:tags r:id="rId13"/>
              </p:custDataLst>
            </p:nvPr>
          </p:nvSpPr>
          <p:spPr>
            <a:xfrm>
              <a:off x="7604974" y="2684826"/>
              <a:ext cx="2212200" cy="1443467"/>
            </a:xfrm>
            <a:prstGeom prst="rect">
              <a:avLst/>
            </a:prstGeom>
            <a:ln w="38100">
              <a:solidFill>
                <a:srgbClr val="F2BB1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CA" sz="1600" dirty="0">
                  <a:solidFill>
                    <a:srgbClr val="171717"/>
                  </a:solidFill>
                </a:rPr>
                <a:t>Paper and cardboard</a:t>
              </a:r>
            </a:p>
            <a:p>
              <a:pPr marL="457200" indent="-457200">
                <a:buFont typeface="Arial" panose="020B0604020202020204" pitchFamily="34" charset="0"/>
                <a:buChar char="•"/>
              </a:pPr>
              <a:r>
                <a:rPr lang="en-CA" sz="1600" dirty="0">
                  <a:solidFill>
                    <a:srgbClr val="171717"/>
                  </a:solidFill>
                </a:rPr>
                <a:t>Glass</a:t>
              </a:r>
            </a:p>
            <a:p>
              <a:pPr marL="457200" indent="-457200">
                <a:buFont typeface="Arial" panose="020B0604020202020204" pitchFamily="34" charset="0"/>
                <a:buChar char="•"/>
              </a:pPr>
              <a:r>
                <a:rPr lang="en-CA" sz="1600" dirty="0">
                  <a:solidFill>
                    <a:srgbClr val="171717"/>
                  </a:solidFill>
                </a:rPr>
                <a:t>Metal</a:t>
              </a:r>
            </a:p>
            <a:p>
              <a:pPr marL="457200" indent="-457200">
                <a:buFont typeface="Arial" panose="020B0604020202020204" pitchFamily="34" charset="0"/>
                <a:buChar char="•"/>
              </a:pPr>
              <a:r>
                <a:rPr lang="en-CA" sz="1600" dirty="0">
                  <a:solidFill>
                    <a:srgbClr val="171717"/>
                  </a:solidFill>
                </a:rPr>
                <a:t>Plastic</a:t>
              </a:r>
            </a:p>
          </p:txBody>
        </p:sp>
      </p:gr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2" name="Titre 1"/>
          <p:cNvSpPr txBox="1">
            <a:spLocks/>
          </p:cNvSpPr>
          <p:nvPr/>
        </p:nvSpPr>
        <p:spPr>
          <a:xfrm>
            <a:off x="1" y="324675"/>
            <a:ext cx="9144000" cy="71164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blue bin</a:t>
            </a:r>
          </a:p>
        </p:txBody>
      </p:sp>
      <p:sp>
        <p:nvSpPr>
          <p:cNvPr id="3" name="Rectangle 2"/>
          <p:cNvSpPr/>
          <p:nvPr/>
        </p:nvSpPr>
        <p:spPr>
          <a:xfrm>
            <a:off x="580887" y="1490443"/>
            <a:ext cx="4855749" cy="1200329"/>
          </a:xfrm>
          <a:prstGeom prst="rect">
            <a:avLst/>
          </a:prstGeom>
        </p:spPr>
        <p:txBody>
          <a:bodyPr wrap="square">
            <a:spAutoFit/>
          </a:bodyPr>
          <a:lstStyle/>
          <a:p>
            <a:r>
              <a:rPr lang="en-CA" dirty="0">
                <a:solidFill>
                  <a:srgbClr val="171717"/>
                </a:solidFill>
              </a:rPr>
              <a:t>Now, </a:t>
            </a:r>
            <a:r>
              <a:rPr lang="en-CA" b="1" dirty="0">
                <a:solidFill>
                  <a:srgbClr val="171717"/>
                </a:solidFill>
              </a:rPr>
              <a:t>we want to recycle!</a:t>
            </a:r>
            <a:r>
              <a:rPr lang="en-CA" dirty="0">
                <a:solidFill>
                  <a:srgbClr val="171717"/>
                </a:solidFill>
              </a:rPr>
              <a:t> How do we go about sorting properly with the blue bin?</a:t>
            </a:r>
          </a:p>
          <a:p>
            <a:endParaRPr lang="en-CA" dirty="0">
              <a:solidFill>
                <a:srgbClr val="171717"/>
              </a:solidFill>
            </a:endParaRPr>
          </a:p>
          <a:p>
            <a:r>
              <a:rPr lang="en-CA" b="1" dirty="0">
                <a:solidFill>
                  <a:srgbClr val="171717"/>
                </a:solidFill>
              </a:rPr>
              <a:t>The basic trick to remember is simple: </a:t>
            </a:r>
          </a:p>
        </p:txBody>
      </p:sp>
      <p:grpSp>
        <p:nvGrpSpPr>
          <p:cNvPr id="5" name="Groupe 4"/>
          <p:cNvGrpSpPr/>
          <p:nvPr/>
        </p:nvGrpSpPr>
        <p:grpSpPr>
          <a:xfrm>
            <a:off x="6655488" y="1145774"/>
            <a:ext cx="1563647" cy="1932312"/>
            <a:chOff x="5389751" y="1154427"/>
            <a:chExt cx="1563647" cy="1932312"/>
          </a:xfrm>
        </p:grpSpPr>
        <p:pic>
          <p:nvPicPr>
            <p:cNvPr id="4" name="Imag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389751" y="1154427"/>
              <a:ext cx="1563647" cy="1932312"/>
            </a:xfrm>
            <a:prstGeom prst="rect">
              <a:avLst/>
            </a:prstGeom>
          </p:spPr>
        </p:pic>
        <p:pic>
          <p:nvPicPr>
            <p:cNvPr id="25" name="Image 24"/>
            <p:cNvPicPr>
              <a:picLocks noChangeAspect="1"/>
            </p:cNvPicPr>
            <p:nvPr/>
          </p:nvPicPr>
          <p:blipFill rotWithShape="1">
            <a:blip r:embed="rId24" cstate="print">
              <a:extLst>
                <a:ext uri="{28A0092B-C50C-407E-A947-70E740481C1C}">
                  <a14:useLocalDpi xmlns:a14="http://schemas.microsoft.com/office/drawing/2010/main" val="0"/>
                </a:ext>
              </a:extLst>
            </a:blip>
            <a:srcRect l="27942" t="42383" r="35631" b="38984"/>
            <a:stretch/>
          </p:blipFill>
          <p:spPr>
            <a:xfrm rot="5816965">
              <a:off x="6106394" y="1517607"/>
              <a:ext cx="462095" cy="439989"/>
            </a:xfrm>
            <a:prstGeom prst="rect">
              <a:avLst/>
            </a:prstGeom>
          </p:spPr>
        </p:pic>
      </p:grpSp>
      <p:pic>
        <p:nvPicPr>
          <p:cNvPr id="24" name="Picture 2" descr="RÃ©sultats de recherche d'images pour Â«Â sac de recyclage bleuÂ Â»"/>
          <p:cNvPicPr>
            <a:picLocks noChangeAspect="1" noChangeArrowheads="1"/>
          </p:cNvPicPr>
          <p:nvPr/>
        </p:nvPicPr>
        <p:blipFill>
          <a:blip r:embed="rId25" cstate="print">
            <a:extLst>
              <a:ext uri="{BEBA8EAE-BF5A-486C-A8C5-ECC9F3942E4B}">
                <a14:imgProps xmlns:a14="http://schemas.microsoft.com/office/drawing/2010/main">
                  <a14:imgLayer r:embed="rId2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64517" y="2252431"/>
            <a:ext cx="1207535" cy="102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521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 Carton, Carton OndulÃ©, Papier, Structure, Fonds"/>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6363"/>
                    </a14:imgEffect>
                    <a14:imgEffect>
                      <a14:saturation sat="83000"/>
                    </a14:imgEffect>
                    <a14:imgEffect>
                      <a14:brightnessContrast bright="7000" contrast="-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9164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5017" y="1045737"/>
            <a:ext cx="3966983" cy="2185214"/>
          </a:xfrm>
          <a:prstGeom prst="rect">
            <a:avLst/>
          </a:prstGeom>
        </p:spPr>
        <p:txBody>
          <a:bodyPr wrap="square">
            <a:spAutoFit/>
          </a:bodyPr>
          <a:lstStyle/>
          <a:p>
            <a:pPr fontAlgn="base"/>
            <a:r>
              <a:rPr lang="en-CA" sz="2400" b="1" dirty="0">
                <a:solidFill>
                  <a:srgbClr val="F2BB18"/>
                </a:solidFill>
                <a:latin typeface="Arial Rounded MT Bold" panose="020F0704030504030204" pitchFamily="34" charset="0"/>
              </a:rPr>
              <a:t>What goes in the bin</a:t>
            </a:r>
          </a:p>
          <a:p>
            <a:pPr marL="285750" indent="-285750" fontAlgn="base">
              <a:buSzPct val="85000"/>
              <a:buFont typeface="Verdana" panose="020B0604030504040204" pitchFamily="34" charset="0"/>
              <a:buChar char="›"/>
            </a:pPr>
            <a:endParaRPr lang="en-CA" sz="1600" dirty="0">
              <a:solidFill>
                <a:srgbClr val="171717"/>
              </a:solidFill>
              <a:latin typeface="+mj-lt"/>
            </a:endParaRPr>
          </a:p>
          <a:p>
            <a:pPr marL="285750" indent="-285750" fontAlgn="base">
              <a:buSzPct val="85000"/>
              <a:buFont typeface="Verdana" panose="020B0604030504040204" pitchFamily="34" charset="0"/>
              <a:buChar char="›"/>
            </a:pPr>
            <a:r>
              <a:rPr lang="en-CA" sz="1600" dirty="0">
                <a:solidFill>
                  <a:srgbClr val="171717"/>
                </a:solidFill>
                <a:latin typeface="+mj-lt"/>
              </a:rPr>
              <a:t>Newspapers, flyers, catalogs and magazines </a:t>
            </a:r>
          </a:p>
          <a:p>
            <a:pPr marL="285750" indent="-285750" fontAlgn="base">
              <a:buSzPct val="85000"/>
              <a:buFont typeface="Verdana" panose="020B0604030504040204" pitchFamily="34" charset="0"/>
              <a:buChar char="›"/>
            </a:pPr>
            <a:r>
              <a:rPr lang="en-CA" sz="1600" dirty="0">
                <a:solidFill>
                  <a:srgbClr val="171717"/>
                </a:solidFill>
                <a:latin typeface="+mj-lt"/>
              </a:rPr>
              <a:t>Sheets of paper (even with staples) and envelopes</a:t>
            </a:r>
          </a:p>
          <a:p>
            <a:pPr marL="285750" indent="-285750" fontAlgn="base">
              <a:buSzPct val="85000"/>
              <a:buFont typeface="Verdana" panose="020B0604030504040204" pitchFamily="34" charset="0"/>
              <a:buChar char="›"/>
            </a:pPr>
            <a:r>
              <a:rPr lang="en-CA" sz="1600" dirty="0">
                <a:solidFill>
                  <a:srgbClr val="171717"/>
                </a:solidFill>
                <a:latin typeface="+mj-lt"/>
              </a:rPr>
              <a:t>Packaging for cereal, frozen foods, laundry detergent, shoes, cardboard tubes, etc.</a:t>
            </a:r>
          </a:p>
        </p:txBody>
      </p:sp>
      <p:sp>
        <p:nvSpPr>
          <p:cNvPr id="6" name="Rectangle à coins arrondis 5"/>
          <p:cNvSpPr/>
          <p:nvPr/>
        </p:nvSpPr>
        <p:spPr>
          <a:xfrm>
            <a:off x="421264" y="3905107"/>
            <a:ext cx="2833883" cy="1715971"/>
          </a:xfrm>
          <a:prstGeom prst="wedgeRoundRectCallout">
            <a:avLst>
              <a:gd name="adj1" fmla="val 63446"/>
              <a:gd name="adj2" fmla="val 25654"/>
              <a:gd name="adj3" fmla="val 16667"/>
            </a:avLst>
          </a:prstGeom>
          <a:solidFill>
            <a:schemeClr val="bg1"/>
          </a:solidFill>
          <a:ln w="57150">
            <a:solidFill>
              <a:srgbClr val="F2BB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CA" sz="1200" b="1" dirty="0">
                <a:solidFill>
                  <a:srgbClr val="F2BB18"/>
                </a:solidFill>
                <a:latin typeface="+mj-lt"/>
              </a:rPr>
              <a:t>Most</a:t>
            </a:r>
            <a:r>
              <a:rPr lang="en-CA" sz="1200" dirty="0">
                <a:solidFill>
                  <a:srgbClr val="000000"/>
                </a:solidFill>
                <a:latin typeface="+mj-lt"/>
              </a:rPr>
              <a:t> papers and cardboards go into the recycling bin. To avoid </a:t>
            </a:r>
            <a:r>
              <a:rPr lang="en-CA" sz="1200" b="1" dirty="0">
                <a:solidFill>
                  <a:srgbClr val="F2BB18"/>
                </a:solidFill>
                <a:latin typeface="+mj-lt"/>
              </a:rPr>
              <a:t>contaminating</a:t>
            </a:r>
            <a:r>
              <a:rPr lang="en-CA" sz="1200" dirty="0">
                <a:solidFill>
                  <a:srgbClr val="000000"/>
                </a:solidFill>
                <a:latin typeface="+mj-lt"/>
              </a:rPr>
              <a:t> other materials, it is important to </a:t>
            </a:r>
            <a:r>
              <a:rPr lang="en-CA" sz="1200" b="1" dirty="0">
                <a:solidFill>
                  <a:srgbClr val="F2BB18"/>
                </a:solidFill>
                <a:latin typeface="+mj-lt"/>
              </a:rPr>
              <a:t>avoid recycling</a:t>
            </a:r>
            <a:r>
              <a:rPr lang="en-CA" sz="1200" dirty="0">
                <a:solidFill>
                  <a:srgbClr val="000000"/>
                </a:solidFill>
                <a:latin typeface="+mj-lt"/>
              </a:rPr>
              <a:t> paper or cardboard that is soaked in grease. If you have access to organic waste collection, you can put it in your brown bin instead!</a:t>
            </a:r>
          </a:p>
        </p:txBody>
      </p:sp>
      <p:sp>
        <p:nvSpPr>
          <p:cNvPr id="10" name="Rectangle 9"/>
          <p:cNvSpPr/>
          <p:nvPr/>
        </p:nvSpPr>
        <p:spPr>
          <a:xfrm>
            <a:off x="5032637" y="1045737"/>
            <a:ext cx="3265715" cy="3293209"/>
          </a:xfrm>
          <a:prstGeom prst="rect">
            <a:avLst/>
          </a:prstGeom>
        </p:spPr>
        <p:txBody>
          <a:bodyPr wrap="square">
            <a:spAutoFit/>
          </a:bodyPr>
          <a:lstStyle/>
          <a:p>
            <a:pPr marL="285750" indent="-285750" fontAlgn="base">
              <a:buSzPct val="85000"/>
              <a:buFont typeface="Verdana" panose="020B0604030504040204" pitchFamily="34" charset="0"/>
              <a:buChar char="›"/>
            </a:pPr>
            <a:r>
              <a:rPr lang="en-CA" sz="1600" dirty="0">
                <a:solidFill>
                  <a:srgbClr val="171717"/>
                </a:solidFill>
                <a:latin typeface="+mj-lt"/>
              </a:rPr>
              <a:t>Flattened cardboard boxes</a:t>
            </a:r>
          </a:p>
          <a:p>
            <a:pPr marL="285750" indent="-285750" fontAlgn="base">
              <a:buSzPct val="85000"/>
              <a:buFont typeface="Verdana" panose="020B0604030504040204" pitchFamily="34" charset="0"/>
              <a:buChar char="›"/>
            </a:pPr>
            <a:r>
              <a:rPr lang="en-CA" sz="1600" dirty="0">
                <a:solidFill>
                  <a:srgbClr val="171717"/>
                </a:solidFill>
                <a:latin typeface="+mj-lt"/>
              </a:rPr>
              <a:t>Cardboard rolls</a:t>
            </a:r>
          </a:p>
          <a:p>
            <a:pPr marL="285750" indent="-285750" fontAlgn="base">
              <a:buSzPct val="85000"/>
              <a:buFont typeface="Verdana" panose="020B0604030504040204" pitchFamily="34" charset="0"/>
              <a:buChar char="›"/>
            </a:pPr>
            <a:r>
              <a:rPr lang="en-CA" sz="1600" dirty="0">
                <a:solidFill>
                  <a:srgbClr val="171717"/>
                </a:solidFill>
                <a:latin typeface="+mj-lt"/>
              </a:rPr>
              <a:t>File folders</a:t>
            </a:r>
          </a:p>
          <a:p>
            <a:pPr marL="285750" indent="-285750" fontAlgn="base">
              <a:buSzPct val="85000"/>
              <a:buFont typeface="Verdana" panose="020B0604030504040204" pitchFamily="34" charset="0"/>
              <a:buChar char="›"/>
            </a:pPr>
            <a:r>
              <a:rPr lang="en-CA" sz="1600" dirty="0">
                <a:solidFill>
                  <a:srgbClr val="171717"/>
                </a:solidFill>
                <a:latin typeface="+mj-lt"/>
              </a:rPr>
              <a:t>Paper bags</a:t>
            </a:r>
          </a:p>
          <a:p>
            <a:pPr marL="285750" indent="-285750" fontAlgn="base">
              <a:buSzPct val="85000"/>
              <a:buFont typeface="Verdana" panose="020B0604030504040204" pitchFamily="34" charset="0"/>
              <a:buChar char="›"/>
            </a:pPr>
            <a:r>
              <a:rPr lang="en-CA" sz="1600" dirty="0">
                <a:solidFill>
                  <a:srgbClr val="171717"/>
                </a:solidFill>
                <a:latin typeface="+mj-lt"/>
              </a:rPr>
              <a:t>Directories</a:t>
            </a:r>
          </a:p>
          <a:p>
            <a:pPr marL="285750" indent="-285750" fontAlgn="base">
              <a:buSzPct val="85000"/>
              <a:buFont typeface="Verdana" panose="020B0604030504040204" pitchFamily="34" charset="0"/>
              <a:buChar char="›"/>
            </a:pPr>
            <a:r>
              <a:rPr lang="en-CA" sz="1600" dirty="0">
                <a:solidFill>
                  <a:srgbClr val="171717"/>
                </a:solidFill>
                <a:latin typeface="+mj-lt"/>
              </a:rPr>
              <a:t>Milk and juice cartons with spouts</a:t>
            </a:r>
          </a:p>
          <a:p>
            <a:pPr marL="285750" indent="-285750" fontAlgn="base">
              <a:buSzPct val="85000"/>
              <a:buFont typeface="Verdana" panose="020B0604030504040204" pitchFamily="34" charset="0"/>
              <a:buChar char="›"/>
            </a:pPr>
            <a:r>
              <a:rPr lang="en-CA" sz="1600" dirty="0">
                <a:solidFill>
                  <a:srgbClr val="171717"/>
                </a:solidFill>
                <a:latin typeface="+mj-lt"/>
              </a:rPr>
              <a:t>Aseptic containers (e.g., Tetra Pak packages)</a:t>
            </a:r>
          </a:p>
          <a:p>
            <a:pPr marL="285750" indent="-285750" fontAlgn="base">
              <a:buSzPct val="85000"/>
              <a:buFont typeface="Verdana" panose="020B0604030504040204" pitchFamily="34" charset="0"/>
              <a:buChar char="›"/>
            </a:pPr>
            <a:r>
              <a:rPr lang="en-CA" sz="1600" dirty="0">
                <a:solidFill>
                  <a:srgbClr val="171717"/>
                </a:solidFill>
                <a:latin typeface="+mj-lt"/>
              </a:rPr>
              <a:t>Egg cartons</a:t>
            </a:r>
          </a:p>
          <a:p>
            <a:pPr marL="285750" indent="-285750" fontAlgn="base">
              <a:buSzPct val="85000"/>
              <a:buFont typeface="Verdana" panose="020B0604030504040204" pitchFamily="34" charset="0"/>
              <a:buChar char="›"/>
            </a:pPr>
            <a:r>
              <a:rPr lang="en-CA" sz="1600" dirty="0">
                <a:solidFill>
                  <a:srgbClr val="171717"/>
                </a:solidFill>
                <a:latin typeface="+mj-lt"/>
              </a:rPr>
              <a:t>Brown paper grocery bags</a:t>
            </a:r>
          </a:p>
          <a:p>
            <a:pPr marL="285750" indent="-285750" fontAlgn="base">
              <a:buSzPct val="85000"/>
              <a:buFont typeface="Verdana" panose="020B0604030504040204" pitchFamily="34" charset="0"/>
              <a:buChar char="›"/>
            </a:pPr>
            <a:r>
              <a:rPr lang="en-CA" sz="1600" dirty="0">
                <a:solidFill>
                  <a:srgbClr val="171717"/>
                </a:solidFill>
                <a:latin typeface="+mj-lt"/>
              </a:rPr>
              <a:t>Promotional inserts</a:t>
            </a:r>
          </a:p>
          <a:p>
            <a:pPr marL="285750" indent="-285750" fontAlgn="base">
              <a:buSzPct val="85000"/>
              <a:buFont typeface="Verdana" panose="020B0604030504040204" pitchFamily="34" charset="0"/>
              <a:buChar char="›"/>
            </a:pPr>
            <a:r>
              <a:rPr lang="en-CA" sz="1600" dirty="0">
                <a:solidFill>
                  <a:srgbClr val="171717"/>
                </a:solidFill>
                <a:latin typeface="+mj-lt"/>
              </a:rPr>
              <a:t>Invoices</a:t>
            </a:r>
          </a:p>
          <a:p>
            <a:pPr marL="285750" indent="-285750" fontAlgn="base">
              <a:buSzPct val="85000"/>
              <a:buFont typeface="Verdana" panose="020B0604030504040204" pitchFamily="34" charset="0"/>
              <a:buChar char="›"/>
            </a:pPr>
            <a:r>
              <a:rPr lang="en-CA" sz="1600" dirty="0">
                <a:solidFill>
                  <a:srgbClr val="171717"/>
                </a:solidFill>
                <a:latin typeface="+mj-lt"/>
              </a:rPr>
              <a:t>Lottery tickets </a:t>
            </a:r>
          </a:p>
        </p:txBody>
      </p:sp>
      <p:sp>
        <p:nvSpPr>
          <p:cNvPr id="21" name="Rectangle 20"/>
          <p:cNvSpPr/>
          <p:nvPr/>
        </p:nvSpPr>
        <p:spPr>
          <a:xfrm>
            <a:off x="0" y="0"/>
            <a:ext cx="9144000" cy="6858000"/>
          </a:xfrm>
          <a:prstGeom prst="rect">
            <a:avLst/>
          </a:prstGeom>
          <a:noFill/>
          <a:ln w="107950" cap="sq" cmpd="sng">
            <a:solidFill>
              <a:srgbClr val="0770B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à coins arrondis 10"/>
          <p:cNvSpPr/>
          <p:nvPr/>
        </p:nvSpPr>
        <p:spPr>
          <a:xfrm>
            <a:off x="6055974" y="4427621"/>
            <a:ext cx="2920903" cy="2110997"/>
          </a:xfrm>
          <a:prstGeom prst="wedgeRoundRectCallout">
            <a:avLst>
              <a:gd name="adj1" fmla="val -64570"/>
              <a:gd name="adj2" fmla="val -11122"/>
              <a:gd name="adj3" fmla="val 16667"/>
            </a:avLst>
          </a:prstGeom>
          <a:solidFill>
            <a:schemeClr val="bg1"/>
          </a:solidFill>
          <a:ln w="57150">
            <a:solidFill>
              <a:srgbClr val="D96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CA" sz="1200" b="1" dirty="0">
                <a:solidFill>
                  <a:srgbClr val="D96727"/>
                </a:solidFill>
                <a:latin typeface="+mj-lt"/>
              </a:rPr>
              <a:t>WARNING! </a:t>
            </a:r>
            <a:r>
              <a:rPr lang="en-CA" sz="1200" dirty="0">
                <a:solidFill>
                  <a:srgbClr val="000000"/>
                </a:solidFill>
                <a:latin typeface="+mj-lt"/>
              </a:rPr>
              <a:t>The following cannot be recycled: wax paper, stickers, wallpaper, photographic paper, metallized wrapping paper, padded envelopes, diapers and objects made of different materials such as school binders.</a:t>
            </a:r>
          </a:p>
          <a:p>
            <a:pPr fontAlgn="base"/>
            <a:endParaRPr lang="fr-CA" sz="1200" dirty="0">
              <a:solidFill>
                <a:srgbClr val="000000"/>
              </a:solidFill>
              <a:latin typeface="+mj-lt"/>
            </a:endParaRPr>
          </a:p>
          <a:p>
            <a:pPr fontAlgn="base"/>
            <a:endParaRPr lang="fr-CA" sz="1200" dirty="0">
              <a:solidFill>
                <a:srgbClr val="000000"/>
              </a:solidFill>
              <a:latin typeface="+mj-lt"/>
            </a:endParaRPr>
          </a:p>
          <a:p>
            <a:pPr fontAlgn="base"/>
            <a:endParaRPr lang="fr-CA" sz="1200" dirty="0">
              <a:solidFill>
                <a:srgbClr val="000000"/>
              </a:solidFill>
              <a:latin typeface="+mj-lt"/>
            </a:endParaRPr>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5148" y="4821905"/>
            <a:ext cx="2633703" cy="2103952"/>
          </a:xfrm>
          <a:prstGeom prst="rect">
            <a:avLst/>
          </a:prstGeom>
        </p:spPr>
      </p:pic>
      <p:pic>
        <p:nvPicPr>
          <p:cNvPr id="2052" name="Picture 4" descr="RÃ©sultats de recherche d'images pour Â«Â school binder pngÂ 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5339" y="5915131"/>
            <a:ext cx="1576733" cy="872761"/>
          </a:xfrm>
          <a:prstGeom prst="rect">
            <a:avLst/>
          </a:prstGeom>
          <a:noFill/>
          <a:extLst>
            <a:ext uri="{909E8E84-426E-40DD-AFC4-6F175D3DCCD1}">
              <a14:hiddenFill xmlns:a14="http://schemas.microsoft.com/office/drawing/2010/main">
                <a:solidFill>
                  <a:srgbClr val="FFFFFF"/>
                </a:solidFill>
              </a14:hiddenFill>
            </a:ext>
          </a:extLst>
        </p:spPr>
      </p:pic>
      <p:sp>
        <p:nvSpPr>
          <p:cNvPr id="12" name="Titre 1"/>
          <p:cNvSpPr txBox="1">
            <a:spLocks/>
          </p:cNvSpPr>
          <p:nvPr/>
        </p:nvSpPr>
        <p:spPr>
          <a:xfrm>
            <a:off x="1" y="324675"/>
            <a:ext cx="9144000" cy="711645"/>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000" dirty="0">
                <a:solidFill>
                  <a:srgbClr val="171717"/>
                </a:solidFill>
              </a:rPr>
              <a:t>Recycling with the blue bin: </a:t>
            </a:r>
            <a:r>
              <a:rPr lang="en-CA" sz="4000" b="1" dirty="0">
                <a:solidFill>
                  <a:srgbClr val="171717"/>
                </a:solidFill>
              </a:rPr>
              <a:t>paper and cardboard</a:t>
            </a:r>
          </a:p>
        </p:txBody>
      </p:sp>
    </p:spTree>
    <p:extLst>
      <p:ext uri="{BB962C8B-B14F-4D97-AF65-F5344CB8AC3E}">
        <p14:creationId xmlns:p14="http://schemas.microsoft.com/office/powerpoint/2010/main" val="28083245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8"/>
</p:tagLst>
</file>

<file path=ppt/tags/tag10.xml><?xml version="1.0" encoding="utf-8"?>
<p:tagLst xmlns:a="http://schemas.openxmlformats.org/drawingml/2006/main" xmlns:r="http://schemas.openxmlformats.org/officeDocument/2006/relationships" xmlns:p="http://schemas.openxmlformats.org/presentationml/2006/main">
  <p:tag name="NUM" val="17"/>
</p:tagLst>
</file>

<file path=ppt/tags/tag11.xml><?xml version="1.0" encoding="utf-8"?>
<p:tagLst xmlns:a="http://schemas.openxmlformats.org/drawingml/2006/main" xmlns:r="http://schemas.openxmlformats.org/officeDocument/2006/relationships" xmlns:p="http://schemas.openxmlformats.org/presentationml/2006/main">
  <p:tag name="NUM" val="18"/>
</p:tagLst>
</file>

<file path=ppt/tags/tag12.xml><?xml version="1.0" encoding="utf-8"?>
<p:tagLst xmlns:a="http://schemas.openxmlformats.org/drawingml/2006/main" xmlns:r="http://schemas.openxmlformats.org/officeDocument/2006/relationships" xmlns:p="http://schemas.openxmlformats.org/presentationml/2006/main">
  <p:tag name="NUM" val="19"/>
</p:tagLst>
</file>

<file path=ppt/tags/tag13.xml><?xml version="1.0" encoding="utf-8"?>
<p:tagLst xmlns:a="http://schemas.openxmlformats.org/drawingml/2006/main" xmlns:r="http://schemas.openxmlformats.org/officeDocument/2006/relationships" xmlns:p="http://schemas.openxmlformats.org/presentationml/2006/main">
  <p:tag name="NUM" val="20"/>
</p:tagLst>
</file>

<file path=ppt/tags/tag14.xml><?xml version="1.0" encoding="utf-8"?>
<p:tagLst xmlns:a="http://schemas.openxmlformats.org/drawingml/2006/main" xmlns:r="http://schemas.openxmlformats.org/officeDocument/2006/relationships" xmlns:p="http://schemas.openxmlformats.org/presentationml/2006/main">
  <p:tag name="NUM" val="15"/>
</p:tagLst>
</file>

<file path=ppt/tags/tag2.xml><?xml version="1.0" encoding="utf-8"?>
<p:tagLst xmlns:a="http://schemas.openxmlformats.org/drawingml/2006/main" xmlns:r="http://schemas.openxmlformats.org/officeDocument/2006/relationships" xmlns:p="http://schemas.openxmlformats.org/presentationml/2006/main">
  <p:tag name="NUM" val="9"/>
</p:tagLst>
</file>

<file path=ppt/tags/tag3.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11"/>
</p:tagLst>
</file>

<file path=ppt/tags/tag5.xml><?xml version="1.0" encoding="utf-8"?>
<p:tagLst xmlns:a="http://schemas.openxmlformats.org/drawingml/2006/main" xmlns:r="http://schemas.openxmlformats.org/officeDocument/2006/relationships" xmlns:p="http://schemas.openxmlformats.org/presentationml/2006/main">
  <p:tag name="NUM" val="12"/>
</p:tagLst>
</file>

<file path=ppt/tags/tag6.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14"/>
</p:tagLst>
</file>

<file path=ppt/tags/tag8.xml><?xml version="1.0" encoding="utf-8"?>
<p:tagLst xmlns:a="http://schemas.openxmlformats.org/drawingml/2006/main" xmlns:r="http://schemas.openxmlformats.org/officeDocument/2006/relationships" xmlns:p="http://schemas.openxmlformats.org/presentationml/2006/main">
  <p:tag name="NUM" val="15"/>
</p:tagLst>
</file>

<file path=ppt/tags/tag9.xml><?xml version="1.0" encoding="utf-8"?>
<p:tagLst xmlns:a="http://schemas.openxmlformats.org/drawingml/2006/main" xmlns:r="http://schemas.openxmlformats.org/officeDocument/2006/relationships" xmlns:p="http://schemas.openxmlformats.org/presentationml/2006/main">
  <p:tag name="NUM" val="1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étropolitain">
  <a:themeElements>
    <a:clrScheme name="Personnalisé 13">
      <a:dk1>
        <a:srgbClr val="FFFFFF"/>
      </a:dk1>
      <a:lt1>
        <a:sysClr val="window" lastClr="FFFFFF"/>
      </a:lt1>
      <a:dk2>
        <a:srgbClr val="455F51"/>
      </a:dk2>
      <a:lt2>
        <a:srgbClr val="E3DED1"/>
      </a:lt2>
      <a:accent1>
        <a:srgbClr val="0770B1"/>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36311DA854B44595DF7EE133048D3F" ma:contentTypeVersion="25" ma:contentTypeDescription="Crée un document." ma:contentTypeScope="" ma:versionID="1d9bed1010ca322f04b9f7f0095797e3">
  <xsd:schema xmlns:xsd="http://www.w3.org/2001/XMLSchema" xmlns:xs="http://www.w3.org/2001/XMLSchema" xmlns:p="http://schemas.microsoft.com/office/2006/metadata/properties" xmlns:ns2="1c100512-6263-4d20-a870-5f24a1a3764a" xmlns:ns3="32d18d87-bd83-412f-a782-79d7f63fe6b9" targetNamespace="http://schemas.microsoft.com/office/2006/metadata/properties" ma:root="true" ma:fieldsID="ceb76a47f9af07cbec020eb79ce2996d" ns2:_="" ns3:_="">
    <xsd:import namespace="1c100512-6263-4d20-a870-5f24a1a3764a"/>
    <xsd:import namespace="32d18d87-bd83-412f-a782-79d7f63fe6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Cote" minOccurs="0"/>
                <xsd:element ref="ns2:Datedefermeture" minOccurs="0"/>
                <xsd:element ref="ns2:Ann_x00e9_efinanci_x00e8_re" minOccurs="0"/>
                <xsd:element ref="ns2:Contractant" minOccurs="0"/>
                <xsd:element ref="ns2:_x00c9_quipe" minOccurs="0"/>
                <xsd:element ref="ns2:Fournisseur" minOccurs="0"/>
                <xsd:element ref="ns2:Traducteur_x002e_e" minOccurs="0"/>
                <xsd:element ref="ns2:Typed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00512-6263-4d20-a870-5f24a1a3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ee0338e-0b98-41eb-b388-a607f52118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Cote" ma:index="25" nillable="true" ma:displayName="Cote" ma:format="Dropdown" ma:internalName="Cote">
      <xsd:simpleType>
        <xsd:restriction base="dms:Choice">
          <xsd:enumeration value="A340 Rapports administratifs"/>
          <xsd:enumeration value="A413 Rencontres administratives régulières"/>
          <xsd:enumeration value="A640 Contrats de services"/>
          <xsd:enumeration value="A650 Droits d'auteurs"/>
          <xsd:enumeration value="C113 Paiement des factures"/>
          <xsd:enumeration value="C114 Suivi des fournisseurs"/>
          <xsd:enumeration value="G110 Messagerie interne"/>
          <xsd:enumeration value="G121 Gestion de l'intranet"/>
          <xsd:enumeration value="G122 Gestion de teams"/>
          <xsd:enumeration value="G123 Gestion des nouvelles internes"/>
          <xsd:enumeration value="G124 Conception d'outils de travail"/>
          <xsd:enumeration value="G211 Identité visuelle"/>
          <xsd:enumeration value="G212 Gestion du site internet"/>
          <xsd:enumeration value="G213 Planification de communication"/>
          <xsd:enumeration value="G214 Réseaux sociaux"/>
          <xsd:enumeration value="G221 Relations médiatiques"/>
          <xsd:enumeration value="G222 Relations avec les organismes externes"/>
          <xsd:enumeration value="G223 Relations avec les Premières Nations"/>
          <xsd:enumeration value="K210 Traductions"/>
        </xsd:restriction>
      </xsd:simpleType>
    </xsd:element>
    <xsd:element name="Datedefermeture" ma:index="26" nillable="true" ma:displayName="Date de fermeture" ma:format="DateOnly" ma:internalName="Datedefermeture">
      <xsd:simpleType>
        <xsd:restriction base="dms:DateTime"/>
      </xsd:simpleType>
    </xsd:element>
    <xsd:element name="Ann_x00e9_efinanci_x00e8_re" ma:index="27" nillable="true" ma:displayName="Année financière" ma:format="Dropdown" ma:internalName="Ann_x00e9_efinanci_x00e8_re">
      <xsd:simpleType>
        <xsd:restriction base="dms:Choice">
          <xsd:enumeration value="2023-2024"/>
          <xsd:enumeration value="2022-2023"/>
          <xsd:enumeration value="2021-2022"/>
          <xsd:enumeration value="2020-2021"/>
          <xsd:enumeration value="2019-2020"/>
          <xsd:enumeration value="2018-2019"/>
          <xsd:enumeration value="2017-2018"/>
          <xsd:enumeration value="2016-2017"/>
        </xsd:restriction>
      </xsd:simpleType>
    </xsd:element>
    <xsd:element name="Contractant" ma:index="28" nillable="true" ma:displayName="Contractant" ma:format="Dropdown" ma:internalName="Contractant">
      <xsd:simpleType>
        <xsd:restriction base="dms:Text">
          <xsd:maxLength value="255"/>
        </xsd:restriction>
      </xsd:simpleType>
    </xsd:element>
    <xsd:element name="_x00c9_quipe" ma:index="29" nillable="true" ma:displayName="Équipe" ma:format="Dropdown" ma:internalName="_x00c9_quipe">
      <xsd:complexType>
        <xsd:complexContent>
          <xsd:extension base="dms:MultiChoice">
            <xsd:sequence>
              <xsd:element name="Value" maxOccurs="unbounded" minOccurs="0" nillable="true">
                <xsd:simpleType>
                  <xsd:restriction base="dms:Choice">
                    <xsd:enumeration value="Administration"/>
                    <xsd:enumeration value="Changements climatiques"/>
                    <xsd:enumeration value="Communication"/>
                    <xsd:enumeration value="Conservation et biodiversité"/>
                    <xsd:enumeration value="Consultations"/>
                    <xsd:enumeration value="Environnement et Eau"/>
                    <xsd:enumeration value="ERA"/>
                    <xsd:enumeration value="Finances"/>
                    <xsd:enumeration value="Géomatique"/>
                    <xsd:enumeration value="Gestion documentaire"/>
                    <xsd:enumeration value="Matières résiduelles"/>
                    <xsd:enumeration value="PCG"/>
                    <xsd:enumeration value="Ressources humaines"/>
                  </xsd:restriction>
                </xsd:simpleType>
              </xsd:element>
            </xsd:sequence>
          </xsd:extension>
        </xsd:complexContent>
      </xsd:complexType>
    </xsd:element>
    <xsd:element name="Fournisseur" ma:index="30" nillable="true" ma:displayName="Fournisseur" ma:format="Dropdown" ma:internalName="Fournisseur">
      <xsd:simpleType>
        <xsd:restriction base="dms:Text">
          <xsd:maxLength value="255"/>
        </xsd:restriction>
      </xsd:simpleType>
    </xsd:element>
    <xsd:element name="Traducteur_x002e_e" ma:index="31" nillable="true" ma:displayName="Traducteur" ma:format="Dropdown" ma:internalName="Traducteur_x002e_e">
      <xsd:simpleType>
        <xsd:restriction base="dms:Text">
          <xsd:maxLength value="255"/>
        </xsd:restriction>
      </xsd:simpleType>
    </xsd:element>
    <xsd:element name="Typededocument" ma:index="32" nillable="true" ma:displayName="Type de document" ma:format="Dropdown" ma:internalName="Typededocument">
      <xsd:simpleType>
        <xsd:restriction base="dms:Choice">
          <xsd:enumeration value="Communiqué de presse"/>
          <xsd:enumeration value="Contrat"/>
          <xsd:enumeration value="Courriel"/>
          <xsd:enumeration value="Document de support"/>
          <xsd:enumeration value="Entente"/>
          <xsd:enumeration value="Facture"/>
          <xsd:enumeration value="Formulaire"/>
          <xsd:enumeration value="Gabarit"/>
          <xsd:enumeration value="Lettre ou avis"/>
          <xsd:enumeration value="Politique ou directive"/>
          <xsd:enumeration value="Procédure ou guide"/>
          <xsd:enumeration value="Rapport d'activités"/>
          <xsd:enumeration value="Référence externe"/>
          <xsd:enumeration value="Référence interne"/>
          <xsd:enumeration value="Schéma"/>
          <xsd:enumeration value="Soumission"/>
        </xsd:restriction>
      </xsd:simpleType>
    </xsd:element>
  </xsd:schema>
  <xsd:schema xmlns:xsd="http://www.w3.org/2001/XMLSchema" xmlns:xs="http://www.w3.org/2001/XMLSchema" xmlns:dms="http://schemas.microsoft.com/office/2006/documentManagement/types" xmlns:pc="http://schemas.microsoft.com/office/infopath/2007/PartnerControls" targetNamespace="32d18d87-bd83-412f-a782-79d7f63fe6b9"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e6b9c8c-bbe7-4244-8735-6c748268de5f}" ma:internalName="TaxCatchAll" ma:showField="CatchAllData" ma:web="32d18d87-bd83-412f-a782-79d7f63fe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2d18d87-bd83-412f-a782-79d7f63fe6b9" xsi:nil="true"/>
    <lcf76f155ced4ddcb4097134ff3c332f xmlns="1c100512-6263-4d20-a870-5f24a1a3764a">
      <Terms xmlns="http://schemas.microsoft.com/office/infopath/2007/PartnerControls"/>
    </lcf76f155ced4ddcb4097134ff3c332f>
    <Datedefermeture xmlns="1c100512-6263-4d20-a870-5f24a1a3764a" xsi:nil="true"/>
    <Contractant xmlns="1c100512-6263-4d20-a870-5f24a1a3764a" xsi:nil="true"/>
    <Fournisseur xmlns="1c100512-6263-4d20-a870-5f24a1a3764a" xsi:nil="true"/>
    <Ann_x00e9_efinanci_x00e8_re xmlns="1c100512-6263-4d20-a870-5f24a1a3764a" xsi:nil="true"/>
    <_x00c9_quipe xmlns="1c100512-6263-4d20-a870-5f24a1a3764a" xsi:nil="true"/>
    <Cote xmlns="1c100512-6263-4d20-a870-5f24a1a3764a" xsi:nil="true"/>
    <Traducteur_x002e_e xmlns="1c100512-6263-4d20-a870-5f24a1a3764a" xsi:nil="true"/>
    <Typededocument xmlns="1c100512-6263-4d20-a870-5f24a1a3764a" xsi:nil="true"/>
  </documentManagement>
</p:properties>
</file>

<file path=customXml/itemProps1.xml><?xml version="1.0" encoding="utf-8"?>
<ds:datastoreItem xmlns:ds="http://schemas.openxmlformats.org/officeDocument/2006/customXml" ds:itemID="{597C0E71-2662-46CE-9F33-EA69FFCDC0F1}"/>
</file>

<file path=customXml/itemProps2.xml><?xml version="1.0" encoding="utf-8"?>
<ds:datastoreItem xmlns:ds="http://schemas.openxmlformats.org/officeDocument/2006/customXml" ds:itemID="{30D0CE97-804B-499A-9430-EDADDC70FE1B}"/>
</file>

<file path=customXml/itemProps3.xml><?xml version="1.0" encoding="utf-8"?>
<ds:datastoreItem xmlns:ds="http://schemas.openxmlformats.org/officeDocument/2006/customXml" ds:itemID="{A4C94EF4-7B00-445A-BF44-5678F9401782}"/>
</file>

<file path=docProps/app.xml><?xml version="1.0" encoding="utf-8"?>
<Properties xmlns="http://schemas.openxmlformats.org/officeDocument/2006/extended-properties" xmlns:vt="http://schemas.openxmlformats.org/officeDocument/2006/docPropsVTypes">
  <Template/>
  <TotalTime>1952</TotalTime>
  <Words>2491</Words>
  <Application>Microsoft Office PowerPoint</Application>
  <PresentationFormat>Affichage à l'écran (4:3)</PresentationFormat>
  <Paragraphs>355</Paragraphs>
  <Slides>28</Slides>
  <Notes>22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28</vt:i4>
      </vt:variant>
    </vt:vector>
  </HeadingPairs>
  <TitlesOfParts>
    <vt:vector size="36" baseType="lpstr">
      <vt:lpstr>Arial</vt:lpstr>
      <vt:lpstr>Arial Rounded MT Bold</vt:lpstr>
      <vt:lpstr>Calibri</vt:lpstr>
      <vt:lpstr>Calibri Light</vt:lpstr>
      <vt:lpstr>Verdana</vt:lpstr>
      <vt:lpstr>Wingdings</vt:lpstr>
      <vt:lpstr>Thème Office</vt:lpstr>
      <vt:lpstr>Métropolitain</vt:lpstr>
      <vt:lpstr>Properly sorting our waste:  …Where does it go?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 trier déchets :  Ça va ou ?</dc:title>
  <dc:creator>Chloe Leduc</dc:creator>
  <cp:lastModifiedBy>Catherine Talbot</cp:lastModifiedBy>
  <cp:revision>136</cp:revision>
  <dcterms:created xsi:type="dcterms:W3CDTF">2019-08-29T17:25:02Z</dcterms:created>
  <dcterms:modified xsi:type="dcterms:W3CDTF">2019-10-30T18:49:24Z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0x010100F236311DA854B44595DF7EE133048D3F</vt:lpwstr>
  </property>
</Properties>
</file>