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7"/>
  </p:notesMasterIdLst>
  <p:sldIdLst>
    <p:sldId id="256" r:id="rId2"/>
    <p:sldId id="257" r:id="rId3"/>
    <p:sldId id="264" r:id="rId4"/>
    <p:sldId id="261" r:id="rId5"/>
    <p:sldId id="266" r:id="rId6"/>
    <p:sldId id="262" r:id="rId7"/>
    <p:sldId id="258" r:id="rId8"/>
    <p:sldId id="267" r:id="rId9"/>
    <p:sldId id="263" r:id="rId10"/>
    <p:sldId id="265" r:id="rId11"/>
    <p:sldId id="269" r:id="rId12"/>
    <p:sldId id="270" r:id="rId13"/>
    <p:sldId id="272" r:id="rId14"/>
    <p:sldId id="271" r:id="rId15"/>
    <p:sldId id="260" r:id="rId1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BB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2" autoAdjust="0"/>
    <p:restoredTop sz="84580" autoAdjust="0"/>
  </p:normalViewPr>
  <p:slideViewPr>
    <p:cSldViewPr snapToGrid="0">
      <p:cViewPr varScale="1">
        <p:scale>
          <a:sx n="92" d="100"/>
          <a:sy n="92" d="100"/>
        </p:scale>
        <p:origin x="72" y="2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BC8689-7701-40A1-BFCA-999B9EB04520}" type="datetimeFigureOut">
              <a:rPr lang="fr-CA" smtClean="0"/>
              <a:t>2019-10-27</a:t>
            </a:fld>
            <a:endParaRPr lang="fr-CA"/>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D6F5B-7379-4A52-B6BA-B7D94E2E8831}" type="slidenum">
              <a:rPr lang="fr-CA" smtClean="0"/>
              <a:t>‹#›</a:t>
            </a:fld>
            <a:endParaRPr lang="fr-CA"/>
          </a:p>
        </p:txBody>
      </p:sp>
    </p:spTree>
    <p:extLst>
      <p:ext uri="{BB962C8B-B14F-4D97-AF65-F5344CB8AC3E}">
        <p14:creationId xmlns:p14="http://schemas.microsoft.com/office/powerpoint/2010/main" val="1440685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chemeClr val="tx1"/>
                </a:solidFill>
              </a:defRPr>
            </a:lvl1pPr>
          </a:lstStyle>
          <a:p>
            <a:r>
              <a:rPr lang="fr-FR"/>
              <a:t>Modifiez le style du titre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Modifier le style des sous-titres du masque</a:t>
            </a:r>
            <a:endParaRPr lang="en-US" dirty="0"/>
          </a:p>
        </p:txBody>
      </p:sp>
      <p:sp>
        <p:nvSpPr>
          <p:cNvPr id="7" name="Date Placeholder 6"/>
          <p:cNvSpPr>
            <a:spLocks noGrp="1"/>
          </p:cNvSpPr>
          <p:nvPr>
            <p:ph type="dt" sz="half" idx="10"/>
          </p:nvPr>
        </p:nvSpPr>
        <p:spPr/>
        <p:txBody>
          <a:bodyPr/>
          <a:lstStyle/>
          <a:p>
            <a:fld id="{7D4372F1-AF22-445E-8FD1-A5C234A4A395}" type="datetime1">
              <a:rPr lang="fr-FR" smtClean="0"/>
              <a:t>27/10/2019</a:t>
            </a:fld>
            <a:endParaRPr lang="fr-FR"/>
          </a:p>
        </p:txBody>
      </p:sp>
      <p:sp>
        <p:nvSpPr>
          <p:cNvPr id="8" name="Footer Placeholder 7"/>
          <p:cNvSpPr>
            <a:spLocks noGrp="1"/>
          </p:cNvSpPr>
          <p:nvPr>
            <p:ph type="ftr" sz="quarter" idx="11"/>
          </p:nvPr>
        </p:nvSpPr>
        <p:spPr/>
        <p:txBody>
          <a:bodyPr/>
          <a:lstStyle/>
          <a:p>
            <a:r>
              <a:rPr lang="fr-CA"/>
              <a:t>Trousse pédagogique à la rescousse du territoire | IDDPNQL</a:t>
            </a:r>
            <a:endParaRPr lang="fr-FR"/>
          </a:p>
        </p:txBody>
      </p:sp>
      <p:sp>
        <p:nvSpPr>
          <p:cNvPr id="9" name="Slide Number Placeholder 8"/>
          <p:cNvSpPr>
            <a:spLocks noGrp="1"/>
          </p:cNvSpPr>
          <p:nvPr>
            <p:ph type="sldNum" sz="quarter" idx="12"/>
          </p:nvPr>
        </p:nvSpPr>
        <p:spPr/>
        <p:txBody>
          <a:bodyPr/>
          <a:lstStyle/>
          <a:p>
            <a:fld id="{2C03CD4C-AC37-E748-9D38-69C834BE0D3B}" type="slidenum">
              <a:rPr lang="fr-FR" smtClean="0"/>
              <a:t>‹#›</a:t>
            </a:fld>
            <a:endParaRPr lang="fr-FR"/>
          </a:p>
        </p:txBody>
      </p:sp>
    </p:spTree>
    <p:extLst>
      <p:ext uri="{BB962C8B-B14F-4D97-AF65-F5344CB8AC3E}">
        <p14:creationId xmlns:p14="http://schemas.microsoft.com/office/powerpoint/2010/main" val="1202757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E3995B5-BCAB-43EF-B34D-7F24B5BFE6F0}" type="datetime1">
              <a:rPr lang="fr-FR" smtClean="0"/>
              <a:t>27/10/2019</a:t>
            </a:fld>
            <a:endParaRPr lang="fr-FR"/>
          </a:p>
        </p:txBody>
      </p:sp>
      <p:sp>
        <p:nvSpPr>
          <p:cNvPr id="5" name="Footer Placeholder 4"/>
          <p:cNvSpPr>
            <a:spLocks noGrp="1"/>
          </p:cNvSpPr>
          <p:nvPr>
            <p:ph type="ftr" sz="quarter" idx="11"/>
          </p:nvPr>
        </p:nvSpPr>
        <p:spPr/>
        <p:txBody>
          <a:bodyPr/>
          <a:lstStyle/>
          <a:p>
            <a:r>
              <a:rPr lang="fr-CA"/>
              <a:t>Trousse pédagogique à la rescousse du territoire | IDDPNQL</a:t>
            </a:r>
            <a:endParaRPr lang="fr-FR"/>
          </a:p>
        </p:txBody>
      </p:sp>
      <p:sp>
        <p:nvSpPr>
          <p:cNvPr id="6" name="Slide Number Placeholder 5"/>
          <p:cNvSpPr>
            <a:spLocks noGrp="1"/>
          </p:cNvSpPr>
          <p:nvPr>
            <p:ph type="sldNum" sz="quarter" idx="12"/>
          </p:nvPr>
        </p:nvSpPr>
        <p:spPr/>
        <p:txBody>
          <a:bodyPr/>
          <a:lstStyle/>
          <a:p>
            <a:fld id="{2C03CD4C-AC37-E748-9D38-69C834BE0D3B}" type="slidenum">
              <a:rPr lang="fr-FR" smtClean="0"/>
              <a:t>‹#›</a:t>
            </a:fld>
            <a:endParaRPr lang="fr-FR"/>
          </a:p>
        </p:txBody>
      </p:sp>
    </p:spTree>
    <p:extLst>
      <p:ext uri="{BB962C8B-B14F-4D97-AF65-F5344CB8AC3E}">
        <p14:creationId xmlns:p14="http://schemas.microsoft.com/office/powerpoint/2010/main" val="1938313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4302665-451E-499C-896D-1984023AB07A}" type="datetime1">
              <a:rPr lang="fr-FR" smtClean="0"/>
              <a:t>27/10/2019</a:t>
            </a:fld>
            <a:endParaRPr lang="fr-FR"/>
          </a:p>
        </p:txBody>
      </p:sp>
      <p:sp>
        <p:nvSpPr>
          <p:cNvPr id="5" name="Footer Placeholder 4"/>
          <p:cNvSpPr>
            <a:spLocks noGrp="1"/>
          </p:cNvSpPr>
          <p:nvPr>
            <p:ph type="ftr" sz="quarter" idx="11"/>
          </p:nvPr>
        </p:nvSpPr>
        <p:spPr/>
        <p:txBody>
          <a:bodyPr/>
          <a:lstStyle/>
          <a:p>
            <a:r>
              <a:rPr lang="fr-CA"/>
              <a:t>Trousse pédagogique à la rescousse du territoire | IDDPNQL</a:t>
            </a:r>
            <a:endParaRPr lang="fr-FR"/>
          </a:p>
        </p:txBody>
      </p:sp>
      <p:sp>
        <p:nvSpPr>
          <p:cNvPr id="6" name="Slide Number Placeholder 5"/>
          <p:cNvSpPr>
            <a:spLocks noGrp="1"/>
          </p:cNvSpPr>
          <p:nvPr>
            <p:ph type="sldNum" sz="quarter" idx="12"/>
          </p:nvPr>
        </p:nvSpPr>
        <p:spPr/>
        <p:txBody>
          <a:bodyPr/>
          <a:lstStyle/>
          <a:p>
            <a:fld id="{2C03CD4C-AC37-E748-9D38-69C834BE0D3B}" type="slidenum">
              <a:rPr lang="fr-FR" smtClean="0"/>
              <a:t>‹#›</a:t>
            </a:fld>
            <a:endParaRPr lang="fr-FR"/>
          </a:p>
        </p:txBody>
      </p:sp>
    </p:spTree>
    <p:extLst>
      <p:ext uri="{BB962C8B-B14F-4D97-AF65-F5344CB8AC3E}">
        <p14:creationId xmlns:p14="http://schemas.microsoft.com/office/powerpoint/2010/main" val="2979262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896B0E8-2737-45B9-A062-87C8DB957FCA}" type="datetime1">
              <a:rPr lang="fr-FR" smtClean="0"/>
              <a:t>27/10/2019</a:t>
            </a:fld>
            <a:endParaRPr lang="fr-FR"/>
          </a:p>
        </p:txBody>
      </p:sp>
      <p:sp>
        <p:nvSpPr>
          <p:cNvPr id="5" name="Footer Placeholder 4"/>
          <p:cNvSpPr>
            <a:spLocks noGrp="1"/>
          </p:cNvSpPr>
          <p:nvPr>
            <p:ph type="ftr" sz="quarter" idx="11"/>
          </p:nvPr>
        </p:nvSpPr>
        <p:spPr/>
        <p:txBody>
          <a:bodyPr/>
          <a:lstStyle/>
          <a:p>
            <a:r>
              <a:rPr lang="fr-CA"/>
              <a:t>Trousse pédagogique à la rescousse du territoire | IDDPNQL</a:t>
            </a:r>
            <a:endParaRPr lang="fr-FR"/>
          </a:p>
        </p:txBody>
      </p:sp>
      <p:sp>
        <p:nvSpPr>
          <p:cNvPr id="6" name="Slide Number Placeholder 5"/>
          <p:cNvSpPr>
            <a:spLocks noGrp="1"/>
          </p:cNvSpPr>
          <p:nvPr>
            <p:ph type="sldNum" sz="quarter" idx="12"/>
          </p:nvPr>
        </p:nvSpPr>
        <p:spPr/>
        <p:txBody>
          <a:bodyPr/>
          <a:lstStyle/>
          <a:p>
            <a:fld id="{2C03CD4C-AC37-E748-9D38-69C834BE0D3B}" type="slidenum">
              <a:rPr lang="fr-FR" smtClean="0"/>
              <a:t>‹#›</a:t>
            </a:fld>
            <a:endParaRPr lang="fr-FR"/>
          </a:p>
        </p:txBody>
      </p:sp>
    </p:spTree>
    <p:extLst>
      <p:ext uri="{BB962C8B-B14F-4D97-AF65-F5344CB8AC3E}">
        <p14:creationId xmlns:p14="http://schemas.microsoft.com/office/powerpoint/2010/main" val="1181412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tx1"/>
                </a:solidFill>
              </a:defRPr>
            </a:lvl1pPr>
          </a:lstStyle>
          <a:p>
            <a:r>
              <a:rPr lang="fr-FR"/>
              <a:t>Modifiez le style du titre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3956375F-E885-49A3-9D3D-035E96DD1245}" type="datetime1">
              <a:rPr lang="fr-FR" smtClean="0"/>
              <a:t>27/10/2019</a:t>
            </a:fld>
            <a:endParaRPr lang="fr-FR"/>
          </a:p>
        </p:txBody>
      </p:sp>
      <p:sp>
        <p:nvSpPr>
          <p:cNvPr id="5" name="Footer Placeholder 4"/>
          <p:cNvSpPr>
            <a:spLocks noGrp="1"/>
          </p:cNvSpPr>
          <p:nvPr>
            <p:ph type="ftr" sz="quarter" idx="11"/>
          </p:nvPr>
        </p:nvSpPr>
        <p:spPr/>
        <p:txBody>
          <a:bodyPr/>
          <a:lstStyle/>
          <a:p>
            <a:r>
              <a:rPr lang="fr-CA"/>
              <a:t>Trousse pédagogique à la rescousse du territoire | IDDPNQL</a:t>
            </a:r>
            <a:endParaRPr lang="fr-FR"/>
          </a:p>
        </p:txBody>
      </p:sp>
      <p:sp>
        <p:nvSpPr>
          <p:cNvPr id="6" name="Slide Number Placeholder 5"/>
          <p:cNvSpPr>
            <a:spLocks noGrp="1"/>
          </p:cNvSpPr>
          <p:nvPr>
            <p:ph type="sldNum" sz="quarter" idx="12"/>
          </p:nvPr>
        </p:nvSpPr>
        <p:spPr/>
        <p:txBody>
          <a:bodyPr/>
          <a:lstStyle/>
          <a:p>
            <a:fld id="{2C03CD4C-AC37-E748-9D38-69C834BE0D3B}" type="slidenum">
              <a:rPr lang="fr-FR" smtClean="0"/>
              <a:t>‹#›</a:t>
            </a:fld>
            <a:endParaRPr lang="fr-FR"/>
          </a:p>
        </p:txBody>
      </p:sp>
    </p:spTree>
    <p:extLst>
      <p:ext uri="{BB962C8B-B14F-4D97-AF65-F5344CB8AC3E}">
        <p14:creationId xmlns:p14="http://schemas.microsoft.com/office/powerpoint/2010/main" val="2888131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67C114C-D369-4552-A910-0BF579ED1384}" type="datetime1">
              <a:rPr lang="fr-FR" smtClean="0"/>
              <a:t>27/10/2019</a:t>
            </a:fld>
            <a:endParaRPr lang="fr-FR"/>
          </a:p>
        </p:txBody>
      </p:sp>
      <p:sp>
        <p:nvSpPr>
          <p:cNvPr id="6" name="Footer Placeholder 5"/>
          <p:cNvSpPr>
            <a:spLocks noGrp="1"/>
          </p:cNvSpPr>
          <p:nvPr>
            <p:ph type="ftr" sz="quarter" idx="11"/>
          </p:nvPr>
        </p:nvSpPr>
        <p:spPr/>
        <p:txBody>
          <a:bodyPr/>
          <a:lstStyle/>
          <a:p>
            <a:r>
              <a:rPr lang="fr-CA"/>
              <a:t>Trousse pédagogique à la rescousse du territoire | IDDPNQL</a:t>
            </a:r>
            <a:endParaRPr lang="fr-FR"/>
          </a:p>
        </p:txBody>
      </p:sp>
      <p:sp>
        <p:nvSpPr>
          <p:cNvPr id="7" name="Slide Number Placeholder 6"/>
          <p:cNvSpPr>
            <a:spLocks noGrp="1"/>
          </p:cNvSpPr>
          <p:nvPr>
            <p:ph type="sldNum" sz="quarter" idx="12"/>
          </p:nvPr>
        </p:nvSpPr>
        <p:spPr/>
        <p:txBody>
          <a:bodyPr/>
          <a:lstStyle/>
          <a:p>
            <a:fld id="{2C03CD4C-AC37-E748-9D38-69C834BE0D3B}" type="slidenum">
              <a:rPr lang="fr-FR" smtClean="0"/>
              <a:t>‹#›</a:t>
            </a:fld>
            <a:endParaRPr lang="fr-FR"/>
          </a:p>
        </p:txBody>
      </p:sp>
    </p:spTree>
    <p:extLst>
      <p:ext uri="{BB962C8B-B14F-4D97-AF65-F5344CB8AC3E}">
        <p14:creationId xmlns:p14="http://schemas.microsoft.com/office/powerpoint/2010/main" val="32551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ECF3568-43C6-4D23-8FE0-A5E2A746EE70}" type="datetime1">
              <a:rPr lang="fr-FR" smtClean="0"/>
              <a:t>27/10/2019</a:t>
            </a:fld>
            <a:endParaRPr lang="fr-FR"/>
          </a:p>
        </p:txBody>
      </p:sp>
      <p:sp>
        <p:nvSpPr>
          <p:cNvPr id="8" name="Footer Placeholder 7"/>
          <p:cNvSpPr>
            <a:spLocks noGrp="1"/>
          </p:cNvSpPr>
          <p:nvPr>
            <p:ph type="ftr" sz="quarter" idx="11"/>
          </p:nvPr>
        </p:nvSpPr>
        <p:spPr/>
        <p:txBody>
          <a:bodyPr/>
          <a:lstStyle/>
          <a:p>
            <a:r>
              <a:rPr lang="fr-CA"/>
              <a:t>Trousse pédagogique à la rescousse du territoire | IDDPNQL</a:t>
            </a:r>
            <a:endParaRPr lang="fr-FR"/>
          </a:p>
        </p:txBody>
      </p:sp>
      <p:sp>
        <p:nvSpPr>
          <p:cNvPr id="9" name="Slide Number Placeholder 8"/>
          <p:cNvSpPr>
            <a:spLocks noGrp="1"/>
          </p:cNvSpPr>
          <p:nvPr>
            <p:ph type="sldNum" sz="quarter" idx="12"/>
          </p:nvPr>
        </p:nvSpPr>
        <p:spPr/>
        <p:txBody>
          <a:bodyPr/>
          <a:lstStyle/>
          <a:p>
            <a:fld id="{2C03CD4C-AC37-E748-9D38-69C834BE0D3B}" type="slidenum">
              <a:rPr lang="fr-FR" smtClean="0"/>
              <a:t>‹#›</a:t>
            </a:fld>
            <a:endParaRPr lang="fr-FR"/>
          </a:p>
        </p:txBody>
      </p:sp>
    </p:spTree>
    <p:extLst>
      <p:ext uri="{BB962C8B-B14F-4D97-AF65-F5344CB8AC3E}">
        <p14:creationId xmlns:p14="http://schemas.microsoft.com/office/powerpoint/2010/main" val="3201667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4FAE5B4-89FE-4D59-A690-4ED379896BC8}" type="datetime1">
              <a:rPr lang="fr-FR" smtClean="0"/>
              <a:t>27/10/2019</a:t>
            </a:fld>
            <a:endParaRPr lang="fr-FR"/>
          </a:p>
        </p:txBody>
      </p:sp>
      <p:sp>
        <p:nvSpPr>
          <p:cNvPr id="4" name="Footer Placeholder 3"/>
          <p:cNvSpPr>
            <a:spLocks noGrp="1"/>
          </p:cNvSpPr>
          <p:nvPr>
            <p:ph type="ftr" sz="quarter" idx="11"/>
          </p:nvPr>
        </p:nvSpPr>
        <p:spPr/>
        <p:txBody>
          <a:bodyPr/>
          <a:lstStyle/>
          <a:p>
            <a:r>
              <a:rPr lang="fr-CA"/>
              <a:t>Trousse pédagogique à la rescousse du territoire | IDDPNQL</a:t>
            </a:r>
            <a:endParaRPr lang="fr-FR"/>
          </a:p>
        </p:txBody>
      </p:sp>
      <p:sp>
        <p:nvSpPr>
          <p:cNvPr id="5" name="Slide Number Placeholder 4"/>
          <p:cNvSpPr>
            <a:spLocks noGrp="1"/>
          </p:cNvSpPr>
          <p:nvPr>
            <p:ph type="sldNum" sz="quarter" idx="12"/>
          </p:nvPr>
        </p:nvSpPr>
        <p:spPr/>
        <p:txBody>
          <a:bodyPr/>
          <a:lstStyle/>
          <a:p>
            <a:fld id="{2C03CD4C-AC37-E748-9D38-69C834BE0D3B}" type="slidenum">
              <a:rPr lang="fr-FR" smtClean="0"/>
              <a:t>‹#›</a:t>
            </a:fld>
            <a:endParaRPr lang="fr-FR"/>
          </a:p>
        </p:txBody>
      </p:sp>
    </p:spTree>
    <p:extLst>
      <p:ext uri="{BB962C8B-B14F-4D97-AF65-F5344CB8AC3E}">
        <p14:creationId xmlns:p14="http://schemas.microsoft.com/office/powerpoint/2010/main" val="3443124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8F7D9E-8A9A-429A-A2AC-F0EB25FEE3D1}" type="datetime1">
              <a:rPr lang="fr-FR" smtClean="0"/>
              <a:t>27/10/2019</a:t>
            </a:fld>
            <a:endParaRPr lang="fr-FR"/>
          </a:p>
        </p:txBody>
      </p:sp>
      <p:sp>
        <p:nvSpPr>
          <p:cNvPr id="3" name="Footer Placeholder 2"/>
          <p:cNvSpPr>
            <a:spLocks noGrp="1"/>
          </p:cNvSpPr>
          <p:nvPr>
            <p:ph type="ftr" sz="quarter" idx="11"/>
          </p:nvPr>
        </p:nvSpPr>
        <p:spPr/>
        <p:txBody>
          <a:bodyPr/>
          <a:lstStyle/>
          <a:p>
            <a:r>
              <a:rPr lang="fr-CA"/>
              <a:t>Trousse pédagogique à la rescousse du territoire | IDDPNQL</a:t>
            </a:r>
            <a:endParaRPr lang="fr-FR"/>
          </a:p>
        </p:txBody>
      </p:sp>
      <p:sp>
        <p:nvSpPr>
          <p:cNvPr id="4" name="Slide Number Placeholder 3"/>
          <p:cNvSpPr>
            <a:spLocks noGrp="1"/>
          </p:cNvSpPr>
          <p:nvPr>
            <p:ph type="sldNum" sz="quarter" idx="12"/>
          </p:nvPr>
        </p:nvSpPr>
        <p:spPr/>
        <p:txBody>
          <a:bodyPr/>
          <a:lstStyle/>
          <a:p>
            <a:fld id="{2C03CD4C-AC37-E748-9D38-69C834BE0D3B}" type="slidenum">
              <a:rPr lang="fr-FR" smtClean="0"/>
              <a:t>‹#›</a:t>
            </a:fld>
            <a:endParaRPr lang="fr-FR"/>
          </a:p>
        </p:txBody>
      </p:sp>
    </p:spTree>
    <p:extLst>
      <p:ext uri="{BB962C8B-B14F-4D97-AF65-F5344CB8AC3E}">
        <p14:creationId xmlns:p14="http://schemas.microsoft.com/office/powerpoint/2010/main" val="68438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fr-FR"/>
              <a:t>Modifier les styles du texte du masque</a:t>
            </a:r>
          </a:p>
        </p:txBody>
      </p:sp>
      <p:sp>
        <p:nvSpPr>
          <p:cNvPr id="5" name="Date Placeholder 4"/>
          <p:cNvSpPr>
            <a:spLocks noGrp="1"/>
          </p:cNvSpPr>
          <p:nvPr>
            <p:ph type="dt" sz="half" idx="10"/>
          </p:nvPr>
        </p:nvSpPr>
        <p:spPr/>
        <p:txBody>
          <a:bodyPr/>
          <a:lstStyle/>
          <a:p>
            <a:fld id="{7355EE4B-3171-4FE4-A8FB-C2DED2940B92}" type="datetime1">
              <a:rPr lang="fr-FR" smtClean="0"/>
              <a:t>27/10/2019</a:t>
            </a:fld>
            <a:endParaRPr lang="fr-FR"/>
          </a:p>
        </p:txBody>
      </p:sp>
      <p:sp>
        <p:nvSpPr>
          <p:cNvPr id="6" name="Footer Placeholder 5"/>
          <p:cNvSpPr>
            <a:spLocks noGrp="1"/>
          </p:cNvSpPr>
          <p:nvPr>
            <p:ph type="ftr" sz="quarter" idx="11"/>
          </p:nvPr>
        </p:nvSpPr>
        <p:spPr/>
        <p:txBody>
          <a:bodyPr/>
          <a:lstStyle/>
          <a:p>
            <a:r>
              <a:rPr lang="fr-CA"/>
              <a:t>Trousse pédagogique à la rescousse du territoire | IDDPNQL</a:t>
            </a:r>
            <a:endParaRPr lang="fr-F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2C03CD4C-AC37-E748-9D38-69C834BE0D3B}" type="slidenum">
              <a:rPr lang="fr-FR" smtClean="0"/>
              <a:t>‹#›</a:t>
            </a:fld>
            <a:endParaRPr lang="fr-FR"/>
          </a:p>
        </p:txBody>
      </p:sp>
    </p:spTree>
    <p:extLst>
      <p:ext uri="{BB962C8B-B14F-4D97-AF65-F5344CB8AC3E}">
        <p14:creationId xmlns:p14="http://schemas.microsoft.com/office/powerpoint/2010/main" val="593889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chemeClr val="tx1"/>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20000"/>
              <a:lumOff val="80000"/>
            </a:schemeClr>
          </a:solidFill>
        </p:spPr>
        <p:txBody>
          <a:bodyPr anchor="t"/>
          <a:lstStyle>
            <a:lvl1pPr marL="0" indent="0" algn="ctr">
              <a:spcBef>
                <a:spcPts val="800"/>
              </a:spcBef>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DC0C3D2C-3B2D-4749-9A3E-8686F48F942B}" type="datetime1">
              <a:rPr lang="fr-FR" smtClean="0"/>
              <a:t>27/10/2019</a:t>
            </a:fld>
            <a:endParaRPr lang="fr-FR"/>
          </a:p>
        </p:txBody>
      </p:sp>
      <p:sp>
        <p:nvSpPr>
          <p:cNvPr id="6" name="Footer Placeholder 5"/>
          <p:cNvSpPr>
            <a:spLocks noGrp="1"/>
          </p:cNvSpPr>
          <p:nvPr>
            <p:ph type="ftr" sz="quarter" idx="11"/>
          </p:nvPr>
        </p:nvSpPr>
        <p:spPr/>
        <p:txBody>
          <a:bodyPr/>
          <a:lstStyle/>
          <a:p>
            <a:r>
              <a:rPr lang="fr-CA"/>
              <a:t>Trousse pédagogique à la rescousse du territoire | IDDPNQL</a:t>
            </a:r>
            <a:endParaRPr lang="fr-FR"/>
          </a:p>
        </p:txBody>
      </p:sp>
      <p:sp>
        <p:nvSpPr>
          <p:cNvPr id="7" name="Slide Number Placeholder 6"/>
          <p:cNvSpPr>
            <a:spLocks noGrp="1"/>
          </p:cNvSpPr>
          <p:nvPr>
            <p:ph type="sldNum" sz="quarter" idx="12"/>
          </p:nvPr>
        </p:nvSpPr>
        <p:spPr/>
        <p:txBody>
          <a:bodyPr/>
          <a:lstStyle/>
          <a:p>
            <a:fld id="{2C03CD4C-AC37-E748-9D38-69C834BE0D3B}" type="slidenum">
              <a:rPr lang="fr-FR" smtClean="0"/>
              <a:t>‹#›</a:t>
            </a:fld>
            <a:endParaRPr lang="fr-FR"/>
          </a:p>
        </p:txBody>
      </p:sp>
    </p:spTree>
    <p:extLst>
      <p:ext uri="{BB962C8B-B14F-4D97-AF65-F5344CB8AC3E}">
        <p14:creationId xmlns:p14="http://schemas.microsoft.com/office/powerpoint/2010/main" val="3599019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CDEBB0F4-365C-4746-B15A-F304E279A5CB}" type="datetimeFigureOut">
              <a:rPr lang="fr-CA" smtClean="0"/>
              <a:t>2019-10-27</a:t>
            </a:fld>
            <a:endParaRPr lang="fr-CA"/>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fr-CA"/>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tx1">
                    <a:alpha val="20000"/>
                  </a:schemeClr>
                </a:solidFill>
                <a:latin typeface="+mj-lt"/>
              </a:defRPr>
            </a:lvl1pPr>
          </a:lstStyle>
          <a:p>
            <a:fld id="{BF197116-D1D9-463F-A0DC-815317D21075}" type="slidenum">
              <a:rPr lang="fr-CA" smtClean="0"/>
              <a:t>‹#›</a:t>
            </a:fld>
            <a:endParaRPr lang="fr-CA"/>
          </a:p>
        </p:txBody>
      </p:sp>
    </p:spTree>
    <p:extLst>
      <p:ext uri="{BB962C8B-B14F-4D97-AF65-F5344CB8AC3E}">
        <p14:creationId xmlns:p14="http://schemas.microsoft.com/office/powerpoint/2010/main" val="3294037188"/>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800" kern="1200" spc="-12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75000"/>
              <a:lumOff val="2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65000"/>
              <a:lumOff val="3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hyperlink" Target="https://www.terracycle.com/en-CA/zero_waste_boxes/pens-pencils-and-markers-en-ca" TargetMode="Externa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dribbble.com/shots/3729512-Jars" TargetMode="Externa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76457" y="1771084"/>
            <a:ext cx="4633797" cy="1933012"/>
          </a:xfrm>
        </p:spPr>
        <p:txBody>
          <a:bodyPr>
            <a:normAutofit/>
          </a:bodyPr>
          <a:lstStyle/>
          <a:p>
            <a:r>
              <a:rPr lang="en-CA" sz="6000" dirty="0">
                <a:latin typeface="Arial Rounded MT Bold" panose="020F0704030504030204" pitchFamily="34" charset="0"/>
              </a:rPr>
              <a:t>Zero Waste Objective!</a:t>
            </a:r>
            <a:endParaRPr lang="en-CA" sz="2800" dirty="0"/>
          </a:p>
        </p:txBody>
      </p:sp>
      <p:sp>
        <p:nvSpPr>
          <p:cNvPr id="3" name="Sous-titre 2"/>
          <p:cNvSpPr>
            <a:spLocks noGrp="1"/>
          </p:cNvSpPr>
          <p:nvPr>
            <p:ph type="subTitle" idx="1"/>
          </p:nvPr>
        </p:nvSpPr>
        <p:spPr>
          <a:xfrm>
            <a:off x="385090" y="4181774"/>
            <a:ext cx="4408366" cy="919720"/>
          </a:xfrm>
        </p:spPr>
        <p:txBody>
          <a:bodyPr/>
          <a:lstStyle/>
          <a:p>
            <a:r>
              <a:rPr lang="en-CA" dirty="0">
                <a:solidFill>
                  <a:schemeClr val="tx1">
                    <a:lumMod val="75000"/>
                    <a:lumOff val="25000"/>
                  </a:schemeClr>
                </a:solidFill>
              </a:rPr>
              <a:t>Informative material intended for teachers</a:t>
            </a:r>
          </a:p>
          <a:p>
            <a:pPr algn="l"/>
            <a:endParaRPr lang="fr-FR" dirty="0">
              <a:solidFill>
                <a:schemeClr val="tx1">
                  <a:lumMod val="75000"/>
                  <a:lumOff val="25000"/>
                </a:schemeClr>
              </a:solidFill>
            </a:endParaRPr>
          </a:p>
          <a:p>
            <a:pPr algn="l"/>
            <a:endParaRPr lang="fr-CA"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124" y="395355"/>
            <a:ext cx="3413586" cy="5997772"/>
          </a:xfrm>
          <a:prstGeom prst="rect">
            <a:avLst/>
          </a:prstGeom>
        </p:spPr>
      </p:pic>
      <p:sp>
        <p:nvSpPr>
          <p:cNvPr id="7" name="ZoneTexte 6"/>
          <p:cNvSpPr txBox="1"/>
          <p:nvPr/>
        </p:nvSpPr>
        <p:spPr>
          <a:xfrm>
            <a:off x="0" y="6511285"/>
            <a:ext cx="9144000" cy="261610"/>
          </a:xfrm>
          <a:prstGeom prst="rect">
            <a:avLst/>
          </a:prstGeom>
          <a:noFill/>
        </p:spPr>
        <p:txBody>
          <a:bodyPr wrap="square" rtlCol="0">
            <a:spAutoFit/>
          </a:bodyPr>
          <a:lstStyle/>
          <a:p>
            <a:pPr lvl="0" algn="ctr" defTabSz="457200">
              <a:defRPr/>
            </a:pPr>
            <a:r>
              <a:rPr lang="en-CA" sz="1100" dirty="0">
                <a:solidFill>
                  <a:schemeClr val="tx1">
                    <a:lumMod val="95000"/>
                  </a:schemeClr>
                </a:solidFill>
              </a:rPr>
              <a:t>EDUCATIONAL KIT TO SAVE THE LAND | FNQLSDI</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98247" y="131571"/>
            <a:ext cx="737610" cy="872927"/>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7620" y="3840884"/>
            <a:ext cx="1091597" cy="952244"/>
          </a:xfrm>
          <a:prstGeom prst="rect">
            <a:avLst/>
          </a:prstGeom>
        </p:spPr>
      </p:pic>
      <p:pic>
        <p:nvPicPr>
          <p:cNvPr id="10" name="Image 9"/>
          <p:cNvPicPr>
            <a:picLocks noChangeAspect="1"/>
          </p:cNvPicPr>
          <p:nvPr/>
        </p:nvPicPr>
        <p:blipFill rotWithShape="1">
          <a:blip r:embed="rId5" cstate="print">
            <a:extLst>
              <a:ext uri="{28A0092B-C50C-407E-A947-70E740481C1C}">
                <a14:useLocalDpi xmlns:a14="http://schemas.microsoft.com/office/drawing/2010/main" val="0"/>
              </a:ext>
            </a:extLst>
          </a:blip>
          <a:srcRect r="26003"/>
          <a:stretch/>
        </p:blipFill>
        <p:spPr>
          <a:xfrm rot="699764">
            <a:off x="450004" y="4992834"/>
            <a:ext cx="985620" cy="1624587"/>
          </a:xfrm>
          <a:prstGeom prst="rect">
            <a:avLst/>
          </a:prstGeom>
        </p:spPr>
      </p:pic>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646418">
            <a:off x="351133" y="272456"/>
            <a:ext cx="423673" cy="835154"/>
          </a:xfrm>
          <a:prstGeom prst="rect">
            <a:avLst/>
          </a:prstGeom>
        </p:spPr>
      </p:pic>
      <p:pic>
        <p:nvPicPr>
          <p:cNvPr id="12" name="Imag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834568">
            <a:off x="3427153" y="5423445"/>
            <a:ext cx="548641" cy="829058"/>
          </a:xfrm>
          <a:prstGeom prst="rect">
            <a:avLst/>
          </a:prstGeom>
        </p:spPr>
      </p:pic>
      <p:pic>
        <p:nvPicPr>
          <p:cNvPr id="14" name="Imag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331886">
            <a:off x="7755717" y="5109078"/>
            <a:ext cx="1265076" cy="1868459"/>
          </a:xfrm>
          <a:prstGeom prst="rect">
            <a:avLst/>
          </a:prstGeom>
        </p:spPr>
      </p:pic>
      <p:pic>
        <p:nvPicPr>
          <p:cNvPr id="15" name="Imag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815392">
            <a:off x="3343606" y="262330"/>
            <a:ext cx="1804573" cy="2591451"/>
          </a:xfrm>
          <a:prstGeom prst="rect">
            <a:avLst/>
          </a:prstGeom>
        </p:spPr>
      </p:pic>
    </p:spTree>
    <p:extLst>
      <p:ext uri="{BB962C8B-B14F-4D97-AF65-F5344CB8AC3E}">
        <p14:creationId xmlns:p14="http://schemas.microsoft.com/office/powerpoint/2010/main" val="304734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noFill/>
          <a:ln w="107950" cap="sq" cmpd="sng">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 name="Titre 1"/>
          <p:cNvSpPr txBox="1">
            <a:spLocks/>
          </p:cNvSpPr>
          <p:nvPr/>
        </p:nvSpPr>
        <p:spPr>
          <a:xfrm>
            <a:off x="346364" y="252596"/>
            <a:ext cx="8451272" cy="9204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200" dirty="0">
                <a:solidFill>
                  <a:schemeClr val="accent6"/>
                </a:solidFill>
              </a:rPr>
              <a:t>Zero waste… in the classroom!</a:t>
            </a:r>
          </a:p>
        </p:txBody>
      </p:sp>
      <p:sp>
        <p:nvSpPr>
          <p:cNvPr id="7" name="Rectangle 6"/>
          <p:cNvSpPr/>
          <p:nvPr/>
        </p:nvSpPr>
        <p:spPr>
          <a:xfrm>
            <a:off x="458932" y="1425615"/>
            <a:ext cx="8226136" cy="1631216"/>
          </a:xfrm>
          <a:prstGeom prst="rect">
            <a:avLst/>
          </a:prstGeom>
        </p:spPr>
        <p:txBody>
          <a:bodyPr wrap="square">
            <a:spAutoFit/>
          </a:bodyPr>
          <a:lstStyle/>
          <a:p>
            <a:pPr>
              <a:spcBef>
                <a:spcPts val="600"/>
              </a:spcBef>
              <a:spcAft>
                <a:spcPts val="600"/>
              </a:spcAft>
            </a:pPr>
            <a:r>
              <a:rPr lang="en-CA" b="1" dirty="0">
                <a:solidFill>
                  <a:srgbClr val="FFC000"/>
                </a:solidFill>
              </a:rPr>
              <a:t>Challenge # 2</a:t>
            </a:r>
            <a:r>
              <a:rPr lang="en-CA" dirty="0">
                <a:solidFill>
                  <a:srgbClr val="000000"/>
                </a:solidFill>
              </a:rPr>
              <a:t> on “</a:t>
            </a:r>
            <a:r>
              <a:rPr lang="en-CA" b="1" dirty="0">
                <a:solidFill>
                  <a:srgbClr val="FFC000"/>
                </a:solidFill>
              </a:rPr>
              <a:t>zero waste</a:t>
            </a:r>
            <a:r>
              <a:rPr lang="en-CA" dirty="0">
                <a:solidFill>
                  <a:srgbClr val="000000"/>
                </a:solidFill>
              </a:rPr>
              <a:t>” focuses on reducing the amount of waste found in the garbage cans of the classroom. </a:t>
            </a:r>
          </a:p>
          <a:p>
            <a:pPr>
              <a:spcBef>
                <a:spcPts val="600"/>
              </a:spcBef>
              <a:spcAft>
                <a:spcPts val="600"/>
              </a:spcAft>
            </a:pPr>
            <a:r>
              <a:rPr lang="en-CA" dirty="0">
                <a:solidFill>
                  <a:srgbClr val="000000"/>
                </a:solidFill>
              </a:rPr>
              <a:t>After collecting and weighing the classroom’s garbage, analyze what you have produced. What kind of waste is it? Groceries? Food? Packaging? Think about how you could reduce the amount of waste.</a:t>
            </a: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3487658"/>
            <a:ext cx="4048125" cy="3370342"/>
          </a:xfrm>
          <a:prstGeom prst="rect">
            <a:avLst/>
          </a:prstGeom>
        </p:spPr>
      </p:pic>
      <p:sp>
        <p:nvSpPr>
          <p:cNvPr id="13" name="Rectangle à coins arrondis 12"/>
          <p:cNvSpPr/>
          <p:nvPr/>
        </p:nvSpPr>
        <p:spPr>
          <a:xfrm>
            <a:off x="4572000" y="3487658"/>
            <a:ext cx="3686175" cy="2077953"/>
          </a:xfrm>
          <a:prstGeom prst="wedgeRoundRectCallout">
            <a:avLst>
              <a:gd name="adj1" fmla="val -63664"/>
              <a:gd name="adj2" fmla="val -6554"/>
              <a:gd name="adj3" fmla="val 16667"/>
            </a:avLst>
          </a:prstGeom>
          <a:solidFill>
            <a:schemeClr val="bg1"/>
          </a:solidFill>
          <a:ln w="57150">
            <a:solidFill>
              <a:srgbClr val="F2BB18"/>
            </a:solidFill>
          </a:ln>
        </p:spPr>
        <p:style>
          <a:lnRef idx="2">
            <a:schemeClr val="dk1"/>
          </a:lnRef>
          <a:fillRef idx="1">
            <a:schemeClr val="lt1"/>
          </a:fillRef>
          <a:effectRef idx="0">
            <a:schemeClr val="dk1"/>
          </a:effectRef>
          <a:fontRef idx="minor">
            <a:schemeClr val="dk1"/>
          </a:fontRef>
        </p:style>
        <p:txBody>
          <a:bodyPr rtlCol="0" anchor="ctr"/>
          <a:lstStyle/>
          <a:p>
            <a:pPr>
              <a:spcBef>
                <a:spcPts val="600"/>
              </a:spcBef>
              <a:spcAft>
                <a:spcPts val="600"/>
              </a:spcAft>
            </a:pPr>
            <a:r>
              <a:rPr lang="en-CA" dirty="0">
                <a:solidFill>
                  <a:srgbClr val="000000"/>
                </a:solidFill>
              </a:rPr>
              <a:t>But what can we concretely do to reduce the waste produced in the  </a:t>
            </a:r>
            <a:r>
              <a:rPr lang="en-CA" b="1" dirty="0">
                <a:solidFill>
                  <a:srgbClr val="FFC000"/>
                </a:solidFill>
              </a:rPr>
              <a:t>classroom</a:t>
            </a:r>
            <a:r>
              <a:rPr lang="en-CA" dirty="0">
                <a:solidFill>
                  <a:srgbClr val="000000"/>
                </a:solidFill>
              </a:rPr>
              <a:t>?</a:t>
            </a:r>
          </a:p>
          <a:p>
            <a:pPr>
              <a:spcBef>
                <a:spcPts val="600"/>
              </a:spcBef>
              <a:spcAft>
                <a:spcPts val="600"/>
              </a:spcAft>
            </a:pPr>
            <a:r>
              <a:rPr lang="en-CA" dirty="0">
                <a:solidFill>
                  <a:srgbClr val="000000"/>
                </a:solidFill>
              </a:rPr>
              <a:t>We have some ideas for you!</a:t>
            </a:r>
          </a:p>
        </p:txBody>
      </p:sp>
    </p:spTree>
    <p:extLst>
      <p:ext uri="{BB962C8B-B14F-4D97-AF65-F5344CB8AC3E}">
        <p14:creationId xmlns:p14="http://schemas.microsoft.com/office/powerpoint/2010/main" val="284713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noFill/>
          <a:ln w="107950" cap="sq" cmpd="sng">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 name="Titre 1"/>
          <p:cNvSpPr txBox="1">
            <a:spLocks/>
          </p:cNvSpPr>
          <p:nvPr/>
        </p:nvSpPr>
        <p:spPr>
          <a:xfrm>
            <a:off x="346364" y="252596"/>
            <a:ext cx="8451272" cy="9204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200" dirty="0">
                <a:solidFill>
                  <a:schemeClr val="accent6"/>
                </a:solidFill>
              </a:rPr>
              <a:t>Zero waste… in the classroom!</a:t>
            </a:r>
          </a:p>
        </p:txBody>
      </p:sp>
      <p:pic>
        <p:nvPicPr>
          <p:cNvPr id="4" name="Image 3"/>
          <p:cNvPicPr>
            <a:picLocks noChangeAspect="1"/>
          </p:cNvPicPr>
          <p:nvPr/>
        </p:nvPicPr>
        <p:blipFill>
          <a:blip r:embed="rId2"/>
          <a:stretch>
            <a:fillRect/>
          </a:stretch>
        </p:blipFill>
        <p:spPr>
          <a:xfrm>
            <a:off x="542925" y="1628775"/>
            <a:ext cx="2850356" cy="4267200"/>
          </a:xfrm>
          <a:prstGeom prst="rect">
            <a:avLst/>
          </a:prstGeom>
        </p:spPr>
      </p:pic>
      <p:sp>
        <p:nvSpPr>
          <p:cNvPr id="5" name="Rectangle à coins arrondis 4"/>
          <p:cNvSpPr/>
          <p:nvPr/>
        </p:nvSpPr>
        <p:spPr>
          <a:xfrm>
            <a:off x="1968103" y="4942753"/>
            <a:ext cx="2108597" cy="1357087"/>
          </a:xfrm>
          <a:prstGeom prst="roundRect">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accent1"/>
                </a:solidFill>
              </a:rPr>
              <a:t>A used paper tray to reuse paper that is only used on one side! </a:t>
            </a:r>
          </a:p>
        </p:txBody>
      </p:sp>
      <p:pic>
        <p:nvPicPr>
          <p:cNvPr id="6146" name="Picture 2" descr="https://zerowasteclassroomdotorg.files.wordpress.com/2019/04/image.png?w=820&amp;h=312&amp;cro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6206" y="2055875"/>
            <a:ext cx="4942251" cy="188046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à coins arrondis 9"/>
          <p:cNvSpPr/>
          <p:nvPr/>
        </p:nvSpPr>
        <p:spPr>
          <a:xfrm>
            <a:off x="5039040" y="1113853"/>
            <a:ext cx="3027219" cy="1233748"/>
          </a:xfrm>
          <a:prstGeom prst="roundRect">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accent1"/>
                </a:solidFill>
              </a:rPr>
              <a:t>Reusable cleaning materials (rags and refillable or homemade and non-toxic products)</a:t>
            </a:r>
          </a:p>
        </p:txBody>
      </p:sp>
      <p:pic>
        <p:nvPicPr>
          <p:cNvPr id="6152" name="Picture 8" descr="RÃ©sultats de recherche d'images pour Â«Â station de tri dÃ©chetÂ Â»"/>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1132" y="4459912"/>
            <a:ext cx="2347325" cy="234732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à coins arrondis 13"/>
          <p:cNvSpPr/>
          <p:nvPr/>
        </p:nvSpPr>
        <p:spPr>
          <a:xfrm>
            <a:off x="4231798" y="4261490"/>
            <a:ext cx="2680651" cy="1634485"/>
          </a:xfrm>
          <a:prstGeom prst="roundRect">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accent1"/>
                </a:solidFill>
              </a:rPr>
              <a:t>If they are not already set up, let the school’s management know that you would like to have sorting stations (recycling and composting) in the school.</a:t>
            </a:r>
          </a:p>
        </p:txBody>
      </p:sp>
    </p:spTree>
    <p:extLst>
      <p:ext uri="{BB962C8B-B14F-4D97-AF65-F5344CB8AC3E}">
        <p14:creationId xmlns:p14="http://schemas.microsoft.com/office/powerpoint/2010/main" val="94869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noFill/>
          <a:ln w="107950" cap="sq" cmpd="sng">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 name="Titre 1"/>
          <p:cNvSpPr txBox="1">
            <a:spLocks/>
          </p:cNvSpPr>
          <p:nvPr/>
        </p:nvSpPr>
        <p:spPr>
          <a:xfrm>
            <a:off x="346364" y="252596"/>
            <a:ext cx="8451272" cy="9204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200" dirty="0">
                <a:solidFill>
                  <a:schemeClr val="accent6"/>
                </a:solidFill>
              </a:rPr>
              <a:t>Zero waste… in the classroom!</a:t>
            </a:r>
          </a:p>
        </p:txBody>
      </p:sp>
      <p:pic>
        <p:nvPicPr>
          <p:cNvPr id="4" name="Image 3"/>
          <p:cNvPicPr>
            <a:picLocks noChangeAspect="1"/>
          </p:cNvPicPr>
          <p:nvPr/>
        </p:nvPicPr>
        <p:blipFill>
          <a:blip r:embed="rId2"/>
          <a:stretch>
            <a:fillRect/>
          </a:stretch>
        </p:blipFill>
        <p:spPr>
          <a:xfrm>
            <a:off x="375659" y="3875450"/>
            <a:ext cx="2692111" cy="2669450"/>
          </a:xfrm>
          <a:prstGeom prst="rect">
            <a:avLst/>
          </a:prstGeom>
        </p:spPr>
      </p:pic>
      <p:pic>
        <p:nvPicPr>
          <p:cNvPr id="7" name="Image 6"/>
          <p:cNvPicPr>
            <a:picLocks noChangeAspect="1"/>
          </p:cNvPicPr>
          <p:nvPr/>
        </p:nvPicPr>
        <p:blipFill>
          <a:blip r:embed="rId3"/>
          <a:stretch>
            <a:fillRect/>
          </a:stretch>
        </p:blipFill>
        <p:spPr>
          <a:xfrm>
            <a:off x="1443691" y="1243013"/>
            <a:ext cx="3128309" cy="2319338"/>
          </a:xfrm>
          <a:prstGeom prst="rect">
            <a:avLst/>
          </a:prstGeom>
        </p:spPr>
      </p:pic>
      <p:pic>
        <p:nvPicPr>
          <p:cNvPr id="5124" name="Picture 4" descr="https://suffusedsupper.files.wordpress.com/2018/05/img_9530.jpg?w=7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3025" y="1243013"/>
            <a:ext cx="3552825" cy="47371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à coins arrondis 8"/>
          <p:cNvSpPr/>
          <p:nvPr/>
        </p:nvSpPr>
        <p:spPr>
          <a:xfrm>
            <a:off x="5591281" y="5210175"/>
            <a:ext cx="2552700" cy="972416"/>
          </a:xfrm>
          <a:prstGeom prst="roundRect">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accent1"/>
                </a:solidFill>
              </a:rPr>
              <a:t>Ask your school to obtain a marker recovery box </a:t>
            </a:r>
            <a:r>
              <a:rPr lang="en-CA" sz="1600" dirty="0">
                <a:solidFill>
                  <a:schemeClr val="accent1"/>
                </a:solidFill>
                <a:hlinkClick r:id="rId5"/>
              </a:rPr>
              <a:t>here</a:t>
            </a:r>
            <a:r>
              <a:rPr lang="en-CA" sz="1600" dirty="0">
                <a:solidFill>
                  <a:schemeClr val="accent1"/>
                </a:solidFill>
              </a:rPr>
              <a:t>. </a:t>
            </a:r>
          </a:p>
        </p:txBody>
      </p:sp>
      <p:sp>
        <p:nvSpPr>
          <p:cNvPr id="10" name="Rectangle à coins arrondis 9"/>
          <p:cNvSpPr/>
          <p:nvPr/>
        </p:nvSpPr>
        <p:spPr>
          <a:xfrm>
            <a:off x="438150" y="1080443"/>
            <a:ext cx="1764723" cy="1221698"/>
          </a:xfrm>
          <a:prstGeom prst="roundRect">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accent1"/>
                </a:solidFill>
              </a:rPr>
              <a:t>Create your own dye for future arts and crafts projects!</a:t>
            </a:r>
          </a:p>
        </p:txBody>
      </p:sp>
      <p:sp>
        <p:nvSpPr>
          <p:cNvPr id="11" name="Rectangle à coins arrondis 10"/>
          <p:cNvSpPr/>
          <p:nvPr/>
        </p:nvSpPr>
        <p:spPr>
          <a:xfrm>
            <a:off x="2288217" y="3724921"/>
            <a:ext cx="2426658" cy="1485254"/>
          </a:xfrm>
          <a:prstGeom prst="roundRect">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accent1"/>
                </a:solidFill>
              </a:rPr>
              <a:t>For arts and crafts projects, use as many recycled materials as possible.</a:t>
            </a:r>
          </a:p>
        </p:txBody>
      </p:sp>
    </p:spTree>
    <p:extLst>
      <p:ext uri="{BB962C8B-B14F-4D97-AF65-F5344CB8AC3E}">
        <p14:creationId xmlns:p14="http://schemas.microsoft.com/office/powerpoint/2010/main" val="3103362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noFill/>
          <a:ln w="107950" cap="sq" cmpd="sng">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 name="Titre 1"/>
          <p:cNvSpPr txBox="1">
            <a:spLocks/>
          </p:cNvSpPr>
          <p:nvPr/>
        </p:nvSpPr>
        <p:spPr>
          <a:xfrm>
            <a:off x="346364" y="252596"/>
            <a:ext cx="8451272" cy="9204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200" dirty="0">
                <a:solidFill>
                  <a:schemeClr val="accent6"/>
                </a:solidFill>
              </a:rPr>
              <a:t>Zero waste… in the classroom!</a:t>
            </a:r>
          </a:p>
        </p:txBody>
      </p:sp>
      <p:pic>
        <p:nvPicPr>
          <p:cNvPr id="9218" name="Picture 2" descr="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620" y="1614893"/>
            <a:ext cx="2422798" cy="242279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à coins arrondis 8"/>
          <p:cNvSpPr/>
          <p:nvPr/>
        </p:nvSpPr>
        <p:spPr>
          <a:xfrm>
            <a:off x="346364" y="819151"/>
            <a:ext cx="1939635" cy="2609850"/>
          </a:xfrm>
          <a:prstGeom prst="roundRect">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accent1"/>
                </a:solidFill>
              </a:rPr>
              <a:t>Reuse small containers of liquid glue and refill them when empty (from a larger size).</a:t>
            </a:r>
          </a:p>
          <a:p>
            <a:pPr algn="ctr"/>
            <a:endParaRPr lang="en-CA" sz="1600" dirty="0">
              <a:solidFill>
                <a:schemeClr val="accent1"/>
              </a:solidFill>
            </a:endParaRPr>
          </a:p>
          <a:p>
            <a:pPr algn="ctr"/>
            <a:endParaRPr lang="fr-CA" sz="1600" dirty="0">
              <a:solidFill>
                <a:schemeClr val="accent1"/>
              </a:solidFill>
            </a:endParaRPr>
          </a:p>
        </p:txBody>
      </p:sp>
      <p:pic>
        <p:nvPicPr>
          <p:cNvPr id="9220" name="Picture 4" descr="RÃ©sultats de recherche d'images pour Â«Â zero waste teacherÂ Â»"/>
          <p:cNvPicPr>
            <a:picLocks noChangeAspect="1" noChangeArrowheads="1"/>
          </p:cNvPicPr>
          <p:nvPr/>
        </p:nvPicPr>
        <p:blipFill rotWithShape="1">
          <a:blip r:embed="rId3">
            <a:extLst>
              <a:ext uri="{28A0092B-C50C-407E-A947-70E740481C1C}">
                <a14:useLocalDpi xmlns:a14="http://schemas.microsoft.com/office/drawing/2010/main" val="0"/>
              </a:ext>
            </a:extLst>
          </a:blip>
          <a:srcRect l="14095" t="10087" r="7619" b="3433"/>
          <a:stretch/>
        </p:blipFill>
        <p:spPr bwMode="auto">
          <a:xfrm>
            <a:off x="5230253" y="2124076"/>
            <a:ext cx="3762049" cy="276661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à coins arrondis 11"/>
          <p:cNvSpPr/>
          <p:nvPr/>
        </p:nvSpPr>
        <p:spPr>
          <a:xfrm>
            <a:off x="5580348" y="990600"/>
            <a:ext cx="3079463" cy="1277580"/>
          </a:xfrm>
          <a:prstGeom prst="roundRect">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accent1"/>
                </a:solidFill>
              </a:rPr>
              <a:t>Rate class performance (for challenge #2) by recording the weight of the waste.</a:t>
            </a:r>
          </a:p>
        </p:txBody>
      </p:sp>
      <p:pic>
        <p:nvPicPr>
          <p:cNvPr id="9224" name="Picture 8" descr="RÃ©sultats de recherche d'images pour Â«Â school glue pngÂ Â»"/>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597" y="2635990"/>
            <a:ext cx="2203167" cy="2010390"/>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De plus en plus d'Ã©coles ontariennes organisent des lunchs sans dÃ©che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7558" y="4732825"/>
            <a:ext cx="3514442" cy="197652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à coins arrondis 16"/>
          <p:cNvSpPr/>
          <p:nvPr/>
        </p:nvSpPr>
        <p:spPr>
          <a:xfrm>
            <a:off x="3690521" y="5162567"/>
            <a:ext cx="3079463" cy="1277580"/>
          </a:xfrm>
          <a:prstGeom prst="roundRect">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accent1"/>
                </a:solidFill>
              </a:rPr>
              <a:t>Ask the students to do a “zero waste lunch” day during Challenge #2! </a:t>
            </a:r>
          </a:p>
        </p:txBody>
      </p:sp>
    </p:spTree>
    <p:extLst>
      <p:ext uri="{BB962C8B-B14F-4D97-AF65-F5344CB8AC3E}">
        <p14:creationId xmlns:p14="http://schemas.microsoft.com/office/powerpoint/2010/main" val="2541446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noFill/>
          <a:ln w="107950" cap="sq" cmpd="sng">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 name="Titre 1"/>
          <p:cNvSpPr txBox="1">
            <a:spLocks/>
          </p:cNvSpPr>
          <p:nvPr/>
        </p:nvSpPr>
        <p:spPr>
          <a:xfrm>
            <a:off x="346364" y="432481"/>
            <a:ext cx="8451272" cy="56065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200" dirty="0">
                <a:solidFill>
                  <a:schemeClr val="accent6"/>
                </a:solidFill>
              </a:rPr>
              <a:t>Zero waste… what a process!</a:t>
            </a:r>
          </a:p>
        </p:txBody>
      </p:sp>
      <p:pic>
        <p:nvPicPr>
          <p:cNvPr id="8194" name="Picture 2" descr="https://lh6.googleusercontent.com/P374hlk1NaIefQISsZU63RjdV5QpEakZfc4Es01r4CYxQKdBVlgmmDGxj2zZU72B1PlF5e5h6CG8ivzD7Uot-e2AU2krVHa3i63kO5HydM_ccxyITG_qyg6qDNizS7i50ta6lIIlYf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9800" y="1715767"/>
            <a:ext cx="4216400" cy="3162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749800" y="4883148"/>
            <a:ext cx="4216400" cy="769441"/>
          </a:xfrm>
          <a:prstGeom prst="rect">
            <a:avLst/>
          </a:prstGeom>
        </p:spPr>
        <p:txBody>
          <a:bodyPr wrap="square">
            <a:spAutoFit/>
          </a:bodyPr>
          <a:lstStyle/>
          <a:p>
            <a:pPr algn="ctr"/>
            <a:r>
              <a:rPr lang="en-CA" sz="1400" dirty="0">
                <a:solidFill>
                  <a:schemeClr val="accent1">
                    <a:lumMod val="75000"/>
                  </a:schemeClr>
                </a:solidFill>
                <a:latin typeface="+mj-lt"/>
              </a:rPr>
              <a:t>9 months of waste after completing a “zero waste” challenge with students (</a:t>
            </a:r>
            <a:r>
              <a:rPr lang="en-CA" sz="1400" i="1" dirty="0">
                <a:solidFill>
                  <a:schemeClr val="accent1">
                    <a:lumMod val="75000"/>
                  </a:schemeClr>
                </a:solidFill>
                <a:latin typeface="+mj-lt"/>
              </a:rPr>
              <a:t>Rebecca Newburn</a:t>
            </a:r>
            <a:r>
              <a:rPr lang="en-CA" sz="1400" dirty="0">
                <a:solidFill>
                  <a:schemeClr val="accent1">
                    <a:lumMod val="75000"/>
                  </a:schemeClr>
                </a:solidFill>
                <a:latin typeface="+mj-lt"/>
              </a:rPr>
              <a:t>)</a:t>
            </a:r>
            <a:br>
              <a:rPr lang="en-US" sz="1600" dirty="0">
                <a:solidFill>
                  <a:schemeClr val="accent1">
                    <a:lumMod val="75000"/>
                  </a:schemeClr>
                </a:solidFill>
                <a:latin typeface="+mj-lt"/>
              </a:rPr>
            </a:br>
            <a:endParaRPr lang="fr-CA" sz="1600" dirty="0">
              <a:solidFill>
                <a:schemeClr val="accent1">
                  <a:lumMod val="75000"/>
                </a:schemeClr>
              </a:solidFill>
              <a:latin typeface="+mj-lt"/>
            </a:endParaRPr>
          </a:p>
        </p:txBody>
      </p:sp>
      <p:sp>
        <p:nvSpPr>
          <p:cNvPr id="15" name="Rectangle à coins arrondis 14"/>
          <p:cNvSpPr/>
          <p:nvPr/>
        </p:nvSpPr>
        <p:spPr>
          <a:xfrm>
            <a:off x="114301" y="1649091"/>
            <a:ext cx="4457699" cy="3884933"/>
          </a:xfrm>
          <a:prstGeom prst="wedgeRoundRectCallout">
            <a:avLst>
              <a:gd name="adj1" fmla="val -1615"/>
              <a:gd name="adj2" fmla="val 59815"/>
              <a:gd name="adj3" fmla="val 16667"/>
            </a:avLst>
          </a:prstGeom>
          <a:solidFill>
            <a:schemeClr val="bg1"/>
          </a:solidFill>
          <a:ln w="57150">
            <a:solidFill>
              <a:srgbClr val="F2BB18"/>
            </a:solidFill>
          </a:ln>
        </p:spPr>
        <p:style>
          <a:lnRef idx="2">
            <a:schemeClr val="dk1"/>
          </a:lnRef>
          <a:fillRef idx="1">
            <a:schemeClr val="lt1"/>
          </a:fillRef>
          <a:effectRef idx="0">
            <a:schemeClr val="dk1"/>
          </a:effectRef>
          <a:fontRef idx="minor">
            <a:schemeClr val="dk1"/>
          </a:fontRef>
        </p:style>
        <p:txBody>
          <a:bodyPr rtlCol="0" anchor="ctr"/>
          <a:lstStyle/>
          <a:p>
            <a:pPr>
              <a:spcBef>
                <a:spcPts val="600"/>
              </a:spcBef>
              <a:spcAft>
                <a:spcPts val="600"/>
              </a:spcAft>
            </a:pPr>
            <a:r>
              <a:rPr lang="en-CA" sz="1600" dirty="0">
                <a:solidFill>
                  <a:schemeClr val="accent1"/>
                </a:solidFill>
              </a:rPr>
              <a:t>Zero waste is a </a:t>
            </a:r>
            <a:r>
              <a:rPr lang="en-CA" sz="1600" b="1" dirty="0">
                <a:solidFill>
                  <a:srgbClr val="F2BB18"/>
                </a:solidFill>
              </a:rPr>
              <a:t>world without limits </a:t>
            </a:r>
            <a:r>
              <a:rPr lang="en-CA" sz="1600" dirty="0">
                <a:solidFill>
                  <a:schemeClr val="accent1"/>
                </a:solidFill>
              </a:rPr>
              <a:t>... We are never completely finished, because we can always do something more!</a:t>
            </a:r>
          </a:p>
          <a:p>
            <a:pPr>
              <a:spcBef>
                <a:spcPts val="600"/>
              </a:spcBef>
              <a:spcAft>
                <a:spcPts val="600"/>
              </a:spcAft>
            </a:pPr>
            <a:r>
              <a:rPr lang="en-CA" sz="1600" dirty="0">
                <a:solidFill>
                  <a:schemeClr val="accent1"/>
                </a:solidFill>
              </a:rPr>
              <a:t>Remember that the goal is not to be perfect. Add another little change each time you and your class are ready.</a:t>
            </a:r>
          </a:p>
          <a:p>
            <a:pPr>
              <a:spcBef>
                <a:spcPts val="600"/>
              </a:spcBef>
              <a:spcAft>
                <a:spcPts val="600"/>
              </a:spcAft>
            </a:pPr>
            <a:r>
              <a:rPr lang="en-CA" sz="1600" dirty="0">
                <a:solidFill>
                  <a:schemeClr val="accent1"/>
                </a:solidFill>
              </a:rPr>
              <a:t>It's quite a journey and every gesture (even a small one) counts. In the end... an object only becomes waste when we decide to make it so. </a:t>
            </a:r>
          </a:p>
          <a:p>
            <a:pPr>
              <a:spcBef>
                <a:spcPts val="600"/>
              </a:spcBef>
              <a:spcAft>
                <a:spcPts val="600"/>
              </a:spcAft>
            </a:pPr>
            <a:r>
              <a:rPr lang="en-CA" sz="1600" b="1" dirty="0">
                <a:solidFill>
                  <a:srgbClr val="F2BB18"/>
                </a:solidFill>
              </a:rPr>
              <a:t>Acting today is also about preserving the planet for tomorrow!</a:t>
            </a:r>
          </a:p>
        </p:txBody>
      </p:sp>
      <p:pic>
        <p:nvPicPr>
          <p:cNvPr id="12" name="Image 11"/>
          <p:cNvPicPr>
            <a:picLocks noChangeAspect="1"/>
          </p:cNvPicPr>
          <p:nvPr/>
        </p:nvPicPr>
        <p:blipFill rotWithShape="1">
          <a:blip r:embed="rId3" cstate="print">
            <a:extLst>
              <a:ext uri="{28A0092B-C50C-407E-A947-70E740481C1C}">
                <a14:useLocalDpi xmlns:a14="http://schemas.microsoft.com/office/drawing/2010/main" val="0"/>
              </a:ext>
            </a:extLst>
          </a:blip>
          <a:srcRect l="14209"/>
          <a:stretch/>
        </p:blipFill>
        <p:spPr>
          <a:xfrm>
            <a:off x="3667071" y="4500511"/>
            <a:ext cx="1809858" cy="2357489"/>
          </a:xfrm>
          <a:prstGeom prst="rect">
            <a:avLst/>
          </a:prstGeom>
        </p:spPr>
      </p:pic>
    </p:spTree>
    <p:extLst>
      <p:ext uri="{BB962C8B-B14F-4D97-AF65-F5344CB8AC3E}">
        <p14:creationId xmlns:p14="http://schemas.microsoft.com/office/powerpoint/2010/main" val="1962936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r="11736"/>
          <a:stretch/>
        </p:blipFill>
        <p:spPr>
          <a:xfrm flipH="1">
            <a:off x="-45721" y="-58783"/>
            <a:ext cx="9235441" cy="6975566"/>
          </a:xfrm>
          <a:prstGeom prst="rect">
            <a:avLst/>
          </a:prstGeom>
        </p:spPr>
      </p:pic>
      <p:sp>
        <p:nvSpPr>
          <p:cNvPr id="5" name="Rectangle 4"/>
          <p:cNvSpPr/>
          <p:nvPr/>
        </p:nvSpPr>
        <p:spPr>
          <a:xfrm>
            <a:off x="0" y="0"/>
            <a:ext cx="9144000" cy="6858000"/>
          </a:xfrm>
          <a:prstGeom prst="rect">
            <a:avLst/>
          </a:prstGeom>
          <a:noFill/>
          <a:ln w="107950" cap="sq" cmpd="sng">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4" name="Titre 1"/>
          <p:cNvSpPr txBox="1">
            <a:spLocks/>
          </p:cNvSpPr>
          <p:nvPr/>
        </p:nvSpPr>
        <p:spPr>
          <a:xfrm>
            <a:off x="333018" y="443207"/>
            <a:ext cx="6372582" cy="72669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dirty="0">
                <a:solidFill>
                  <a:srgbClr val="171717"/>
                </a:solidFill>
              </a:rPr>
              <a:t>Sorting properly, for starters</a:t>
            </a:r>
            <a:r>
              <a:rPr lang="en-CA" sz="4000" dirty="0">
                <a:solidFill>
                  <a:schemeClr val="accent6"/>
                </a:solidFill>
              </a:rPr>
              <a:t>!</a:t>
            </a:r>
          </a:p>
        </p:txBody>
      </p:sp>
      <p:sp>
        <p:nvSpPr>
          <p:cNvPr id="6" name="ZoneTexte 5"/>
          <p:cNvSpPr txBox="1"/>
          <p:nvPr/>
        </p:nvSpPr>
        <p:spPr>
          <a:xfrm>
            <a:off x="333018" y="1386308"/>
            <a:ext cx="5964654" cy="4424288"/>
          </a:xfrm>
          <a:prstGeom prst="rect">
            <a:avLst/>
          </a:prstGeom>
          <a:noFill/>
        </p:spPr>
        <p:txBody>
          <a:bodyPr wrap="square" rtlCol="0">
            <a:spAutoFit/>
          </a:bodyPr>
          <a:lstStyle/>
          <a:p>
            <a:pPr>
              <a:spcBef>
                <a:spcPts val="1200"/>
              </a:spcBef>
              <a:spcAft>
                <a:spcPts val="600"/>
              </a:spcAft>
            </a:pPr>
            <a:r>
              <a:rPr lang="en-CA" dirty="0">
                <a:solidFill>
                  <a:schemeClr val="accent1">
                    <a:lumMod val="75000"/>
                  </a:schemeClr>
                </a:solidFill>
              </a:rPr>
              <a:t>The zero waste approach aims to reduce the production of waste at its roots to minimize our impact on the environment. </a:t>
            </a:r>
          </a:p>
          <a:p>
            <a:pPr>
              <a:spcBef>
                <a:spcPts val="1200"/>
              </a:spcBef>
              <a:spcAft>
                <a:spcPts val="600"/>
              </a:spcAft>
            </a:pPr>
            <a:r>
              <a:rPr lang="en-CA" dirty="0">
                <a:solidFill>
                  <a:schemeClr val="accent1">
                    <a:lumMod val="75000"/>
                  </a:schemeClr>
                </a:solidFill>
              </a:rPr>
              <a:t>Challenge # 2 allows students to see how much waste is generated before and after the challenge, and how small things can really make a difference! </a:t>
            </a:r>
          </a:p>
          <a:p>
            <a:pPr>
              <a:spcBef>
                <a:spcPts val="1200"/>
              </a:spcBef>
              <a:spcAft>
                <a:spcPts val="600"/>
              </a:spcAft>
            </a:pPr>
            <a:r>
              <a:rPr lang="en-CA" dirty="0">
                <a:solidFill>
                  <a:srgbClr val="171717"/>
                </a:solidFill>
              </a:rPr>
              <a:t>The other challenges of the </a:t>
            </a:r>
            <a:r>
              <a:rPr lang="en-CA" i="1" dirty="0">
                <a:solidFill>
                  <a:srgbClr val="171717"/>
                </a:solidFill>
              </a:rPr>
              <a:t>Educational Kit </a:t>
            </a:r>
            <a:r>
              <a:rPr lang="en-CA" dirty="0">
                <a:solidFill>
                  <a:srgbClr val="171717"/>
                </a:solidFill>
              </a:rPr>
              <a:t>also</a:t>
            </a:r>
            <a:r>
              <a:rPr lang="en-CA" i="1" dirty="0">
                <a:solidFill>
                  <a:srgbClr val="171717"/>
                </a:solidFill>
              </a:rPr>
              <a:t> </a:t>
            </a:r>
            <a:r>
              <a:rPr lang="en-CA" dirty="0">
                <a:solidFill>
                  <a:srgbClr val="171717"/>
                </a:solidFill>
              </a:rPr>
              <a:t>prepare you to deal with the problem at its roots: the way we consume and the way we manage our waste. </a:t>
            </a:r>
          </a:p>
          <a:p>
            <a:pPr marL="742950" lvl="1" indent="-285750">
              <a:spcBef>
                <a:spcPts val="300"/>
              </a:spcBef>
              <a:spcAft>
                <a:spcPts val="300"/>
              </a:spcAft>
              <a:buFont typeface="Wingdings" panose="05000000000000000000" pitchFamily="2" charset="2"/>
              <a:buChar char=""/>
            </a:pPr>
            <a:r>
              <a:rPr lang="en-CA" sz="1600" b="1" dirty="0">
                <a:solidFill>
                  <a:schemeClr val="accent1"/>
                </a:solidFill>
              </a:rPr>
              <a:t>Challenge 1: </a:t>
            </a:r>
            <a:r>
              <a:rPr lang="en-CA" sz="1600" dirty="0">
                <a:solidFill>
                  <a:schemeClr val="accent1"/>
                </a:solidFill>
              </a:rPr>
              <a:t>Properly sorting our waste: Where does it go?</a:t>
            </a:r>
          </a:p>
          <a:p>
            <a:pPr marL="742950" lvl="1" indent="-285750">
              <a:spcBef>
                <a:spcPts val="300"/>
              </a:spcBef>
              <a:spcAft>
                <a:spcPts val="300"/>
              </a:spcAft>
              <a:buFont typeface="Wingdings" panose="05000000000000000000" pitchFamily="2" charset="2"/>
              <a:buChar char=""/>
            </a:pPr>
            <a:r>
              <a:rPr lang="en-CA" sz="1600" b="1" dirty="0">
                <a:solidFill>
                  <a:schemeClr val="accent1"/>
                </a:solidFill>
              </a:rPr>
              <a:t>Challenge 2: </a:t>
            </a:r>
            <a:r>
              <a:rPr lang="en-CA" sz="1600" dirty="0">
                <a:solidFill>
                  <a:schemeClr val="accent1"/>
                </a:solidFill>
              </a:rPr>
              <a:t>Zero waste</a:t>
            </a:r>
          </a:p>
          <a:p>
            <a:pPr marL="742950" lvl="1" indent="-285750">
              <a:spcBef>
                <a:spcPts val="300"/>
              </a:spcBef>
              <a:spcAft>
                <a:spcPts val="300"/>
              </a:spcAft>
              <a:buFont typeface="Wingdings" panose="05000000000000000000" pitchFamily="2" charset="2"/>
              <a:buChar char=""/>
            </a:pPr>
            <a:r>
              <a:rPr lang="en-CA" sz="1600" b="1" dirty="0">
                <a:solidFill>
                  <a:schemeClr val="accent1"/>
                </a:solidFill>
              </a:rPr>
              <a:t>Challenge 3: </a:t>
            </a:r>
            <a:r>
              <a:rPr lang="en-CA" sz="1600" dirty="0">
                <a:solidFill>
                  <a:schemeClr val="accent1"/>
                </a:solidFill>
              </a:rPr>
              <a:t>Household hazardous waste</a:t>
            </a:r>
          </a:p>
          <a:p>
            <a:pPr marL="742950" lvl="1" indent="-285750">
              <a:spcBef>
                <a:spcPts val="300"/>
              </a:spcBef>
              <a:spcAft>
                <a:spcPts val="300"/>
              </a:spcAft>
              <a:buFont typeface="Wingdings" panose="05000000000000000000" pitchFamily="2" charset="2"/>
              <a:buChar char=""/>
            </a:pPr>
            <a:r>
              <a:rPr lang="en-CA" sz="1600" b="1" dirty="0">
                <a:solidFill>
                  <a:schemeClr val="accent1"/>
                </a:solidFill>
              </a:rPr>
              <a:t>Challenge 4: </a:t>
            </a:r>
            <a:r>
              <a:rPr lang="en-CA" sz="1600" dirty="0">
                <a:solidFill>
                  <a:schemeClr val="accent1"/>
                </a:solidFill>
              </a:rPr>
              <a:t>Composting</a:t>
            </a:r>
          </a:p>
          <a:p>
            <a:pPr marL="742950" lvl="1" indent="-285750">
              <a:spcBef>
                <a:spcPts val="300"/>
              </a:spcBef>
              <a:spcAft>
                <a:spcPts val="300"/>
              </a:spcAft>
              <a:buFont typeface="Wingdings" panose="05000000000000000000" pitchFamily="2" charset="2"/>
              <a:buChar char=""/>
            </a:pPr>
            <a:r>
              <a:rPr lang="en-CA" sz="1600" b="1" dirty="0">
                <a:solidFill>
                  <a:schemeClr val="accent1"/>
                </a:solidFill>
              </a:rPr>
              <a:t>Challenge 5: </a:t>
            </a:r>
            <a:r>
              <a:rPr lang="en-CA" sz="1600" dirty="0">
                <a:solidFill>
                  <a:schemeClr val="accent1"/>
                </a:solidFill>
              </a:rPr>
              <a:t>My ecological footprint</a:t>
            </a:r>
          </a:p>
        </p:txBody>
      </p:sp>
    </p:spTree>
    <p:extLst>
      <p:ext uri="{BB962C8B-B14F-4D97-AF65-F5344CB8AC3E}">
        <p14:creationId xmlns:p14="http://schemas.microsoft.com/office/powerpoint/2010/main" val="3201111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r="11736"/>
          <a:stretch/>
        </p:blipFill>
        <p:spPr>
          <a:xfrm flipH="1">
            <a:off x="-45721" y="-58783"/>
            <a:ext cx="9235441" cy="6975566"/>
          </a:xfrm>
          <a:prstGeom prst="rect">
            <a:avLst/>
          </a:prstGeom>
        </p:spPr>
      </p:pic>
      <p:sp>
        <p:nvSpPr>
          <p:cNvPr id="5" name="Titre 1"/>
          <p:cNvSpPr txBox="1">
            <a:spLocks/>
          </p:cNvSpPr>
          <p:nvPr/>
        </p:nvSpPr>
        <p:spPr>
          <a:xfrm>
            <a:off x="280851" y="324675"/>
            <a:ext cx="8234499"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dirty="0">
                <a:solidFill>
                  <a:srgbClr val="171717"/>
                </a:solidFill>
              </a:rPr>
              <a:t>A message for the teacher</a:t>
            </a:r>
          </a:p>
        </p:txBody>
      </p:sp>
      <p:sp>
        <p:nvSpPr>
          <p:cNvPr id="6" name="Rectangle 5"/>
          <p:cNvSpPr/>
          <p:nvPr/>
        </p:nvSpPr>
        <p:spPr>
          <a:xfrm>
            <a:off x="287382" y="1251857"/>
            <a:ext cx="5950132" cy="3439403"/>
          </a:xfrm>
          <a:prstGeom prst="rect">
            <a:avLst/>
          </a:prstGeom>
        </p:spPr>
        <p:txBody>
          <a:bodyPr wrap="square">
            <a:spAutoFit/>
          </a:bodyPr>
          <a:lstStyle/>
          <a:p>
            <a:pPr>
              <a:spcBef>
                <a:spcPts val="1200"/>
              </a:spcBef>
              <a:spcAft>
                <a:spcPts val="600"/>
              </a:spcAft>
              <a:defRPr/>
            </a:pPr>
            <a:r>
              <a:rPr lang="en-CA" sz="1600" dirty="0">
                <a:solidFill>
                  <a:srgbClr val="171717"/>
                </a:solidFill>
              </a:rPr>
              <a:t>This presentation was designed to provide additional information to the teacher prior to beginning the activities of the </a:t>
            </a:r>
            <a:r>
              <a:rPr lang="en-CA" sz="1600" i="1" dirty="0">
                <a:solidFill>
                  <a:srgbClr val="171717"/>
                </a:solidFill>
              </a:rPr>
              <a:t>Educational Kit</a:t>
            </a:r>
            <a:r>
              <a:rPr lang="en-CA" sz="1600" dirty="0">
                <a:solidFill>
                  <a:srgbClr val="171717"/>
                </a:solidFill>
              </a:rPr>
              <a:t>. </a:t>
            </a:r>
            <a:r>
              <a:rPr lang="en-CA" sz="1600" dirty="0">
                <a:solidFill>
                  <a:schemeClr val="accent6"/>
                </a:solidFill>
                <a:latin typeface="+mj-lt"/>
              </a:rPr>
              <a:t> </a:t>
            </a:r>
          </a:p>
          <a:p>
            <a:pPr marL="742950" lvl="1" indent="-285750">
              <a:spcBef>
                <a:spcPts val="1200"/>
              </a:spcBef>
              <a:spcAft>
                <a:spcPts val="600"/>
              </a:spcAft>
              <a:buFont typeface="Wingdings" panose="05000000000000000000" pitchFamily="2" charset="2"/>
              <a:buChar char=""/>
              <a:defRPr/>
            </a:pPr>
            <a:r>
              <a:rPr lang="en-CA" sz="1600" dirty="0">
                <a:solidFill>
                  <a:srgbClr val="171717"/>
                </a:solidFill>
              </a:rPr>
              <a:t>It should be used as a reference guide to further explore the themes of the challenges addressed in the </a:t>
            </a:r>
            <a:r>
              <a:rPr lang="en-CA" sz="1600" i="1" dirty="0">
                <a:solidFill>
                  <a:srgbClr val="171717"/>
                </a:solidFill>
              </a:rPr>
              <a:t>Educational Kit.</a:t>
            </a:r>
            <a:endParaRPr lang="en-CA" sz="1600" dirty="0">
              <a:solidFill>
                <a:schemeClr val="accent6"/>
              </a:solidFill>
              <a:latin typeface="+mj-lt"/>
            </a:endParaRPr>
          </a:p>
          <a:p>
            <a:pPr marL="742950" lvl="1" indent="-285750">
              <a:spcBef>
                <a:spcPts val="1200"/>
              </a:spcBef>
              <a:spcAft>
                <a:spcPts val="600"/>
              </a:spcAft>
              <a:buFont typeface="Wingdings" panose="05000000000000000000" pitchFamily="2" charset="2"/>
              <a:buChar char=""/>
              <a:defRPr/>
            </a:pPr>
            <a:r>
              <a:rPr lang="en-CA" sz="1600" dirty="0">
                <a:solidFill>
                  <a:srgbClr val="171717"/>
                </a:solidFill>
              </a:rPr>
              <a:t>The PowerPoint presentation is designed specifically for teachers, but it can be used without any problems, in whole or in part, as visual support with the students. </a:t>
            </a:r>
            <a:r>
              <a:rPr lang="en-CA" sz="1600" dirty="0">
                <a:solidFill>
                  <a:schemeClr val="accent6"/>
                </a:solidFill>
                <a:latin typeface="+mj-lt"/>
              </a:rPr>
              <a:t> </a:t>
            </a:r>
          </a:p>
          <a:p>
            <a:pPr marL="742950" lvl="1" indent="-285750" defTabSz="914400">
              <a:spcBef>
                <a:spcPts val="1200"/>
              </a:spcBef>
              <a:spcAft>
                <a:spcPts val="600"/>
              </a:spcAft>
              <a:buFont typeface="Wingdings" panose="05000000000000000000" pitchFamily="2" charset="2"/>
              <a:buChar char=""/>
              <a:defRPr/>
            </a:pPr>
            <a:r>
              <a:rPr lang="en-CA" sz="1600" dirty="0">
                <a:solidFill>
                  <a:schemeClr val="accent6"/>
                </a:solidFill>
                <a:latin typeface="+mj-lt"/>
              </a:rPr>
              <a:t>Structure of the presentation:</a:t>
            </a:r>
          </a:p>
          <a:p>
            <a:pPr marL="1257300" lvl="2" indent="-342900" defTabSz="914400">
              <a:spcBef>
                <a:spcPts val="300"/>
              </a:spcBef>
              <a:spcAft>
                <a:spcPts val="300"/>
              </a:spcAft>
              <a:buFont typeface="+mj-lt"/>
              <a:buAutoNum type="arabicPeriod"/>
              <a:defRPr/>
            </a:pPr>
            <a:r>
              <a:rPr lang="en-CA" sz="1600" dirty="0">
                <a:solidFill>
                  <a:schemeClr val="accent6"/>
                </a:solidFill>
                <a:latin typeface="+mj-lt"/>
              </a:rPr>
              <a:t>Zero waste</a:t>
            </a:r>
          </a:p>
          <a:p>
            <a:pPr marL="1257300" lvl="2" indent="-342900" defTabSz="914400">
              <a:spcBef>
                <a:spcPts val="300"/>
              </a:spcBef>
              <a:spcAft>
                <a:spcPts val="300"/>
              </a:spcAft>
              <a:buFont typeface="+mj-lt"/>
              <a:buAutoNum type="arabicPeriod"/>
              <a:defRPr/>
            </a:pPr>
            <a:r>
              <a:rPr lang="en-CA" sz="1600" dirty="0">
                <a:solidFill>
                  <a:schemeClr val="accent6"/>
                </a:solidFill>
                <a:latin typeface="+mj-lt"/>
              </a:rPr>
              <a:t>The challenge … in the classroom</a:t>
            </a:r>
          </a:p>
        </p:txBody>
      </p:sp>
      <p:sp>
        <p:nvSpPr>
          <p:cNvPr id="7" name="Rectangle 6"/>
          <p:cNvSpPr/>
          <p:nvPr/>
        </p:nvSpPr>
        <p:spPr>
          <a:xfrm>
            <a:off x="0" y="0"/>
            <a:ext cx="9144000" cy="6858000"/>
          </a:xfrm>
          <a:prstGeom prst="rect">
            <a:avLst/>
          </a:prstGeom>
          <a:noFill/>
          <a:ln w="107950" cap="sq" cmpd="sng">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Tree>
    <p:extLst>
      <p:ext uri="{BB962C8B-B14F-4D97-AF65-F5344CB8AC3E}">
        <p14:creationId xmlns:p14="http://schemas.microsoft.com/office/powerpoint/2010/main" val="1756255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150" t="8572" r="150" b="43947"/>
          <a:stretch/>
        </p:blipFill>
        <p:spPr>
          <a:xfrm>
            <a:off x="-3" y="1305057"/>
            <a:ext cx="9144001" cy="2894455"/>
          </a:xfrm>
          <a:prstGeom prst="rect">
            <a:avLst/>
          </a:prstGeom>
        </p:spPr>
      </p:pic>
      <p:sp>
        <p:nvSpPr>
          <p:cNvPr id="4" name="Rectangle 3"/>
          <p:cNvSpPr/>
          <p:nvPr/>
        </p:nvSpPr>
        <p:spPr>
          <a:xfrm>
            <a:off x="0" y="0"/>
            <a:ext cx="9144000" cy="6858000"/>
          </a:xfrm>
          <a:prstGeom prst="rect">
            <a:avLst/>
          </a:prstGeom>
          <a:noFill/>
          <a:ln w="107950" cap="sq" cmpd="sng">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5" name="Titre 1"/>
          <p:cNvSpPr txBox="1">
            <a:spLocks/>
          </p:cNvSpPr>
          <p:nvPr/>
        </p:nvSpPr>
        <p:spPr>
          <a:xfrm>
            <a:off x="0" y="324675"/>
            <a:ext cx="9143999"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solidFill>
                  <a:schemeClr val="accent6"/>
                </a:solidFill>
              </a:rPr>
              <a:t>Refresher: understanding our waste</a:t>
            </a:r>
          </a:p>
        </p:txBody>
      </p:sp>
      <p:sp>
        <p:nvSpPr>
          <p:cNvPr id="6" name="ZoneTexte 5"/>
          <p:cNvSpPr txBox="1"/>
          <p:nvPr/>
        </p:nvSpPr>
        <p:spPr>
          <a:xfrm>
            <a:off x="1100601" y="4468249"/>
            <a:ext cx="6942795" cy="1708160"/>
          </a:xfrm>
          <a:prstGeom prst="rect">
            <a:avLst/>
          </a:prstGeom>
          <a:noFill/>
        </p:spPr>
        <p:txBody>
          <a:bodyPr wrap="square" rtlCol="0">
            <a:spAutoFit/>
          </a:bodyPr>
          <a:lstStyle/>
          <a:p>
            <a:pPr>
              <a:spcBef>
                <a:spcPts val="600"/>
              </a:spcBef>
            </a:pPr>
            <a:r>
              <a:rPr lang="en-CA" dirty="0">
                <a:solidFill>
                  <a:schemeClr val="accent1"/>
                </a:solidFill>
              </a:rPr>
              <a:t>Before getting into </a:t>
            </a:r>
            <a:r>
              <a:rPr lang="en-CA" b="1" dirty="0">
                <a:solidFill>
                  <a:srgbClr val="F2BB18"/>
                </a:solidFill>
              </a:rPr>
              <a:t>zero waste</a:t>
            </a:r>
            <a:r>
              <a:rPr lang="en-CA" dirty="0">
                <a:solidFill>
                  <a:schemeClr val="accent1"/>
                </a:solidFill>
              </a:rPr>
              <a:t>, it is obviously necessary to understand why our waste production is problematic. </a:t>
            </a:r>
          </a:p>
          <a:p>
            <a:pPr>
              <a:spcBef>
                <a:spcPts val="600"/>
              </a:spcBef>
            </a:pPr>
            <a:endParaRPr lang="en-CA" dirty="0">
              <a:solidFill>
                <a:schemeClr val="accent1"/>
              </a:solidFill>
            </a:endParaRPr>
          </a:p>
          <a:p>
            <a:pPr>
              <a:spcBef>
                <a:spcPts val="600"/>
              </a:spcBef>
            </a:pPr>
            <a:r>
              <a:rPr lang="en-CA" dirty="0">
                <a:solidFill>
                  <a:schemeClr val="accent1"/>
                </a:solidFill>
              </a:rPr>
              <a:t>To do this, we encourage you to see or review the following presentation: </a:t>
            </a:r>
          </a:p>
          <a:p>
            <a:pPr>
              <a:spcBef>
                <a:spcPts val="600"/>
              </a:spcBef>
            </a:pPr>
            <a:r>
              <a:rPr lang="en-CA" i="1" dirty="0">
                <a:solidFill>
                  <a:srgbClr val="F2BB18"/>
                </a:solidFill>
              </a:rPr>
              <a:t>PowerPoint: Understanding our garbage – What is waste?</a:t>
            </a:r>
          </a:p>
        </p:txBody>
      </p:sp>
    </p:spTree>
    <p:extLst>
      <p:ext uri="{BB962C8B-B14F-4D97-AF65-F5344CB8AC3E}">
        <p14:creationId xmlns:p14="http://schemas.microsoft.com/office/powerpoint/2010/main" val="2897326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RÃ©sultats de recherche d'images pour Â«Â zero waste illustrationÂ Â»">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276" b="17628"/>
          <a:stretch/>
        </p:blipFill>
        <p:spPr bwMode="auto">
          <a:xfrm>
            <a:off x="27501" y="3289662"/>
            <a:ext cx="4418706" cy="35580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6858000"/>
          </a:xfrm>
          <a:prstGeom prst="rect">
            <a:avLst/>
          </a:prstGeom>
          <a:noFill/>
          <a:ln w="107950" cap="sq" cmpd="sng">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 name="Titre 1"/>
          <p:cNvSpPr txBox="1">
            <a:spLocks/>
          </p:cNvSpPr>
          <p:nvPr/>
        </p:nvSpPr>
        <p:spPr>
          <a:xfrm>
            <a:off x="0" y="324675"/>
            <a:ext cx="9143999"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solidFill>
                  <a:schemeClr val="accent6"/>
                </a:solidFill>
              </a:rPr>
              <a:t>Zero waste</a:t>
            </a:r>
          </a:p>
        </p:txBody>
      </p:sp>
      <p:sp>
        <p:nvSpPr>
          <p:cNvPr id="8" name="ZoneTexte 7"/>
          <p:cNvSpPr txBox="1"/>
          <p:nvPr/>
        </p:nvSpPr>
        <p:spPr>
          <a:xfrm>
            <a:off x="1100601" y="1264412"/>
            <a:ext cx="6942795" cy="2539157"/>
          </a:xfrm>
          <a:prstGeom prst="rect">
            <a:avLst/>
          </a:prstGeom>
          <a:noFill/>
        </p:spPr>
        <p:txBody>
          <a:bodyPr wrap="square" rtlCol="0">
            <a:spAutoFit/>
          </a:bodyPr>
          <a:lstStyle/>
          <a:p>
            <a:pPr>
              <a:spcBef>
                <a:spcPts val="600"/>
              </a:spcBef>
            </a:pPr>
            <a:r>
              <a:rPr lang="en-CA" b="1" dirty="0">
                <a:solidFill>
                  <a:srgbClr val="F2BB18"/>
                </a:solidFill>
              </a:rPr>
              <a:t>Zero waste </a:t>
            </a:r>
            <a:r>
              <a:rPr lang="en-CA" dirty="0">
                <a:solidFill>
                  <a:schemeClr val="accent1"/>
                </a:solidFill>
              </a:rPr>
              <a:t>is a movement that has only existed since the early 2000s in response to the </a:t>
            </a:r>
            <a:r>
              <a:rPr lang="en-CA" b="1" dirty="0">
                <a:solidFill>
                  <a:srgbClr val="F2BB18"/>
                </a:solidFill>
              </a:rPr>
              <a:t>phenomenal</a:t>
            </a:r>
            <a:r>
              <a:rPr lang="en-CA" dirty="0">
                <a:solidFill>
                  <a:schemeClr val="accent1"/>
                </a:solidFill>
              </a:rPr>
              <a:t> amount of waste and pollution produced by our society.  </a:t>
            </a:r>
          </a:p>
          <a:p>
            <a:pPr>
              <a:spcBef>
                <a:spcPts val="600"/>
              </a:spcBef>
            </a:pPr>
            <a:r>
              <a:rPr lang="en-CA" i="1" dirty="0">
                <a:solidFill>
                  <a:schemeClr val="accent1"/>
                </a:solidFill>
              </a:rPr>
              <a:t>Zero waste </a:t>
            </a:r>
            <a:r>
              <a:rPr lang="en-CA" dirty="0">
                <a:solidFill>
                  <a:schemeClr val="accent1"/>
                </a:solidFill>
              </a:rPr>
              <a:t>proposes to </a:t>
            </a:r>
            <a:r>
              <a:rPr lang="en-CA" b="1" dirty="0">
                <a:solidFill>
                  <a:srgbClr val="F2BB18"/>
                </a:solidFill>
              </a:rPr>
              <a:t>go even further</a:t>
            </a:r>
            <a:r>
              <a:rPr lang="en-CA" dirty="0">
                <a:solidFill>
                  <a:schemeClr val="accent1"/>
                </a:solidFill>
              </a:rPr>
              <a:t> than simply </a:t>
            </a:r>
            <a:r>
              <a:rPr lang="en-CA" b="1" dirty="0">
                <a:solidFill>
                  <a:srgbClr val="F2BB18"/>
                </a:solidFill>
              </a:rPr>
              <a:t>properly sorting </a:t>
            </a:r>
            <a:r>
              <a:rPr lang="en-CA" dirty="0">
                <a:solidFill>
                  <a:schemeClr val="accent1"/>
                </a:solidFill>
              </a:rPr>
              <a:t>the materials that are consumed. </a:t>
            </a:r>
          </a:p>
          <a:p>
            <a:pPr>
              <a:spcBef>
                <a:spcPts val="600"/>
              </a:spcBef>
            </a:pPr>
            <a:r>
              <a:rPr lang="en-CA" dirty="0">
                <a:solidFill>
                  <a:schemeClr val="accent1"/>
                </a:solidFill>
              </a:rPr>
              <a:t>The movement proposes to </a:t>
            </a:r>
            <a:r>
              <a:rPr lang="en-CA" b="1" dirty="0">
                <a:solidFill>
                  <a:srgbClr val="F2BB18"/>
                </a:solidFill>
              </a:rPr>
              <a:t>consume differently</a:t>
            </a:r>
            <a:r>
              <a:rPr lang="en-CA" dirty="0">
                <a:solidFill>
                  <a:schemeClr val="accent1"/>
                </a:solidFill>
              </a:rPr>
              <a:t> and to adapt our way of life to the environmental realities in which we live. </a:t>
            </a:r>
          </a:p>
          <a:p>
            <a:pPr>
              <a:spcBef>
                <a:spcPts val="600"/>
              </a:spcBef>
            </a:pPr>
            <a:r>
              <a:rPr lang="en-CA" dirty="0">
                <a:solidFill>
                  <a:schemeClr val="accent1"/>
                </a:solidFill>
              </a:rPr>
              <a:t>As students, parents or teachers, we can all do a little something! </a:t>
            </a:r>
          </a:p>
        </p:txBody>
      </p:sp>
      <p:sp>
        <p:nvSpPr>
          <p:cNvPr id="4" name="Rectangle 3"/>
          <p:cNvSpPr/>
          <p:nvPr/>
        </p:nvSpPr>
        <p:spPr>
          <a:xfrm>
            <a:off x="3437938" y="4520024"/>
            <a:ext cx="4262617" cy="1846659"/>
          </a:xfrm>
          <a:prstGeom prst="rect">
            <a:avLst/>
          </a:prstGeom>
        </p:spPr>
        <p:txBody>
          <a:bodyPr wrap="square">
            <a:spAutoFit/>
          </a:bodyPr>
          <a:lstStyle/>
          <a:p>
            <a:r>
              <a:rPr lang="en-CA" sz="2000" dirty="0">
                <a:solidFill>
                  <a:srgbClr val="1C1E21"/>
                </a:solidFill>
                <a:latin typeface="Arial Rounded MT Bold" panose="020F0704030504030204" pitchFamily="34" charset="0"/>
              </a:rPr>
              <a:t>“We don’t need a </a:t>
            </a:r>
            <a:r>
              <a:rPr lang="en-CA" sz="2000" dirty="0">
                <a:solidFill>
                  <a:srgbClr val="F2BB18"/>
                </a:solidFill>
                <a:latin typeface="Arial Rounded MT Bold" panose="020F0704030504030204" pitchFamily="34" charset="0"/>
              </a:rPr>
              <a:t>handful</a:t>
            </a:r>
            <a:r>
              <a:rPr lang="en-CA" sz="2000" dirty="0">
                <a:solidFill>
                  <a:srgbClr val="1C1E21"/>
                </a:solidFill>
                <a:latin typeface="Arial Rounded MT Bold" panose="020F0704030504030204" pitchFamily="34" charset="0"/>
              </a:rPr>
              <a:t> of people doing zero waste </a:t>
            </a:r>
            <a:r>
              <a:rPr lang="en-CA" sz="2000" dirty="0">
                <a:solidFill>
                  <a:srgbClr val="F2BB18"/>
                </a:solidFill>
                <a:latin typeface="Arial Rounded MT Bold" panose="020F0704030504030204" pitchFamily="34" charset="0"/>
              </a:rPr>
              <a:t>perfectly</a:t>
            </a:r>
            <a:r>
              <a:rPr lang="en-CA" sz="2000" dirty="0">
                <a:solidFill>
                  <a:srgbClr val="1C1E21"/>
                </a:solidFill>
                <a:latin typeface="Arial Rounded MT Bold" panose="020F0704030504030204" pitchFamily="34" charset="0"/>
              </a:rPr>
              <a:t>. We need </a:t>
            </a:r>
            <a:r>
              <a:rPr lang="en-CA" sz="2000" dirty="0">
                <a:solidFill>
                  <a:srgbClr val="F2BB18"/>
                </a:solidFill>
                <a:latin typeface="Arial Rounded MT Bold" panose="020F0704030504030204" pitchFamily="34" charset="0"/>
              </a:rPr>
              <a:t>millions</a:t>
            </a:r>
            <a:r>
              <a:rPr lang="en-CA" sz="2000" dirty="0">
                <a:solidFill>
                  <a:srgbClr val="1C1E21"/>
                </a:solidFill>
                <a:latin typeface="Arial Rounded MT Bold" panose="020F0704030504030204" pitchFamily="34" charset="0"/>
              </a:rPr>
              <a:t> of people doing it </a:t>
            </a:r>
            <a:r>
              <a:rPr lang="en-CA" sz="2000" dirty="0">
                <a:solidFill>
                  <a:srgbClr val="F2BB18"/>
                </a:solidFill>
                <a:latin typeface="Arial Rounded MT Bold" panose="020F0704030504030204" pitchFamily="34" charset="0"/>
              </a:rPr>
              <a:t>imperfectly.</a:t>
            </a:r>
            <a:r>
              <a:rPr lang="en-CA" sz="2000" dirty="0">
                <a:solidFill>
                  <a:srgbClr val="1C1E21"/>
                </a:solidFill>
                <a:latin typeface="Arial Rounded MT Bold" panose="020F0704030504030204" pitchFamily="34" charset="0"/>
              </a:rPr>
              <a:t>”</a:t>
            </a:r>
          </a:p>
          <a:p>
            <a:endParaRPr lang="en-CA" sz="2000" dirty="0">
              <a:solidFill>
                <a:srgbClr val="1C1E21"/>
              </a:solidFill>
              <a:latin typeface="Arial Rounded MT Bold" panose="020F0704030504030204" pitchFamily="34" charset="0"/>
            </a:endParaRPr>
          </a:p>
          <a:p>
            <a:pPr algn="r"/>
            <a:r>
              <a:rPr lang="en-CA" sz="1400" dirty="0">
                <a:solidFill>
                  <a:srgbClr val="1C1E21"/>
                </a:solidFill>
                <a:latin typeface="Arial Rounded MT Bold" panose="020F0704030504030204" pitchFamily="34" charset="0"/>
              </a:rPr>
              <a:t>- Anne-Marie Bonneau</a:t>
            </a:r>
            <a:endParaRPr lang="en-CA" sz="1400" dirty="0">
              <a:latin typeface="Arial Rounded MT Bold" panose="020F0704030504030204" pitchFamily="34" charset="0"/>
            </a:endParaRPr>
          </a:p>
        </p:txBody>
      </p:sp>
      <p:pic>
        <p:nvPicPr>
          <p:cNvPr id="2054" name="Picture 6" descr="RÃ©sultats de recherche d'images pour Â«Â line of peopleÂ Â»"/>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861345" y="4130613"/>
            <a:ext cx="3004377" cy="2717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104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noFill/>
          <a:ln w="107950" cap="sq" cmpd="sng">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0" name="Titre 1"/>
          <p:cNvSpPr txBox="1">
            <a:spLocks/>
          </p:cNvSpPr>
          <p:nvPr/>
        </p:nvSpPr>
        <p:spPr>
          <a:xfrm>
            <a:off x="0" y="324675"/>
            <a:ext cx="9143999"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solidFill>
                  <a:schemeClr val="accent6"/>
                </a:solidFill>
              </a:rPr>
              <a:t>Zero waste</a:t>
            </a:r>
          </a:p>
        </p:txBody>
      </p:sp>
      <p:sp>
        <p:nvSpPr>
          <p:cNvPr id="4" name="Espace réservé du contenu 3"/>
          <p:cNvSpPr>
            <a:spLocks noGrp="1"/>
          </p:cNvSpPr>
          <p:nvPr>
            <p:ph idx="1"/>
          </p:nvPr>
        </p:nvSpPr>
        <p:spPr>
          <a:xfrm>
            <a:off x="4323805" y="1514694"/>
            <a:ext cx="4506687" cy="5160427"/>
          </a:xfrm>
        </p:spPr>
        <p:txBody>
          <a:bodyPr>
            <a:normAutofit fontScale="70000" lnSpcReduction="20000"/>
          </a:bodyPr>
          <a:lstStyle/>
          <a:p>
            <a:pPr marL="0" indent="0">
              <a:lnSpc>
                <a:spcPct val="120000"/>
              </a:lnSpc>
              <a:spcBef>
                <a:spcPts val="600"/>
              </a:spcBef>
              <a:spcAft>
                <a:spcPts val="600"/>
              </a:spcAft>
              <a:buNone/>
            </a:pPr>
            <a:r>
              <a:rPr lang="en-CA" b="1" dirty="0">
                <a:solidFill>
                  <a:srgbClr val="FFC000"/>
                </a:solidFill>
              </a:rPr>
              <a:t>A clear vision: </a:t>
            </a:r>
          </a:p>
          <a:p>
            <a:pPr>
              <a:lnSpc>
                <a:spcPct val="120000"/>
              </a:lnSpc>
              <a:spcBef>
                <a:spcPts val="600"/>
              </a:spcBef>
              <a:spcAft>
                <a:spcPts val="600"/>
              </a:spcAft>
              <a:buFont typeface="Verdana" panose="020B0604030504040204" pitchFamily="34" charset="0"/>
              <a:buChar char="›"/>
            </a:pPr>
            <a:r>
              <a:rPr lang="en-CA" dirty="0"/>
              <a:t> A future without waste and toxic products.</a:t>
            </a:r>
            <a:endParaRPr lang="en-CA" b="1" dirty="0"/>
          </a:p>
          <a:p>
            <a:pPr marL="0" indent="0">
              <a:lnSpc>
                <a:spcPct val="120000"/>
              </a:lnSpc>
              <a:spcBef>
                <a:spcPts val="600"/>
              </a:spcBef>
              <a:spcAft>
                <a:spcPts val="600"/>
              </a:spcAft>
              <a:buNone/>
            </a:pPr>
            <a:r>
              <a:rPr lang="en-CA" b="1" dirty="0">
                <a:solidFill>
                  <a:srgbClr val="FFC000"/>
                </a:solidFill>
              </a:rPr>
              <a:t>Why? </a:t>
            </a:r>
          </a:p>
          <a:p>
            <a:pPr marL="0" indent="0">
              <a:lnSpc>
                <a:spcPct val="120000"/>
              </a:lnSpc>
              <a:spcBef>
                <a:spcPts val="600"/>
              </a:spcBef>
              <a:spcAft>
                <a:spcPts val="600"/>
              </a:spcAft>
              <a:buNone/>
            </a:pPr>
            <a:r>
              <a:rPr lang="en-CA" dirty="0"/>
              <a:t>Because waste increases the pressure on the environment and poses a risk to the vitality of our communities. </a:t>
            </a:r>
            <a:endParaRPr lang="en-CA" b="1" dirty="0"/>
          </a:p>
          <a:p>
            <a:pPr marL="0" indent="0">
              <a:lnSpc>
                <a:spcPct val="120000"/>
              </a:lnSpc>
              <a:spcBef>
                <a:spcPts val="600"/>
              </a:spcBef>
              <a:spcAft>
                <a:spcPts val="600"/>
              </a:spcAft>
              <a:buNone/>
            </a:pPr>
            <a:r>
              <a:rPr lang="en-CA" b="1" dirty="0">
                <a:solidFill>
                  <a:srgbClr val="FFC000"/>
                </a:solidFill>
              </a:rPr>
              <a:t>Goals: </a:t>
            </a:r>
          </a:p>
          <a:p>
            <a:pPr>
              <a:lnSpc>
                <a:spcPct val="120000"/>
              </a:lnSpc>
              <a:spcBef>
                <a:spcPts val="600"/>
              </a:spcBef>
              <a:spcAft>
                <a:spcPts val="600"/>
              </a:spcAft>
              <a:buFont typeface="Verdana" panose="020B0604030504040204" pitchFamily="34" charset="0"/>
              <a:buChar char="›"/>
            </a:pPr>
            <a:r>
              <a:rPr lang="en-CA" b="1" dirty="0"/>
              <a:t> Zero </a:t>
            </a:r>
            <a:r>
              <a:rPr lang="en-CA" dirty="0"/>
              <a:t>waste produced by individuals </a:t>
            </a:r>
          </a:p>
          <a:p>
            <a:pPr>
              <a:lnSpc>
                <a:spcPct val="120000"/>
              </a:lnSpc>
              <a:spcBef>
                <a:spcPts val="600"/>
              </a:spcBef>
              <a:spcAft>
                <a:spcPts val="600"/>
              </a:spcAft>
              <a:buFont typeface="Verdana" panose="020B0604030504040204" pitchFamily="34" charset="0"/>
              <a:buChar char="›"/>
            </a:pPr>
            <a:r>
              <a:rPr lang="en-CA" b="1" dirty="0"/>
              <a:t> No </a:t>
            </a:r>
            <a:r>
              <a:rPr lang="en-CA" dirty="0"/>
              <a:t>wasting of resources (energy, material and human)</a:t>
            </a:r>
          </a:p>
          <a:p>
            <a:pPr>
              <a:lnSpc>
                <a:spcPct val="120000"/>
              </a:lnSpc>
              <a:spcBef>
                <a:spcPts val="600"/>
              </a:spcBef>
              <a:spcAft>
                <a:spcPts val="600"/>
              </a:spcAft>
              <a:buFont typeface="Verdana" panose="020B0604030504040204" pitchFamily="34" charset="0"/>
              <a:buChar char="›"/>
            </a:pPr>
            <a:r>
              <a:rPr lang="en-CA" dirty="0"/>
              <a:t> </a:t>
            </a:r>
            <a:r>
              <a:rPr lang="en-CA" b="1" dirty="0"/>
              <a:t>Zero </a:t>
            </a:r>
            <a:r>
              <a:rPr lang="en-CA" dirty="0"/>
              <a:t>waste and pollution emission in the production and processing environment</a:t>
            </a:r>
          </a:p>
          <a:p>
            <a:pPr>
              <a:lnSpc>
                <a:spcPct val="120000"/>
              </a:lnSpc>
              <a:spcBef>
                <a:spcPts val="600"/>
              </a:spcBef>
              <a:spcAft>
                <a:spcPts val="600"/>
              </a:spcAft>
              <a:buFont typeface="Verdana" panose="020B0604030504040204" pitchFamily="34" charset="0"/>
              <a:buChar char="›"/>
            </a:pPr>
            <a:r>
              <a:rPr lang="en-CA" b="1" dirty="0"/>
              <a:t>No</a:t>
            </a:r>
            <a:r>
              <a:rPr lang="en-CA" dirty="0"/>
              <a:t> use of toxic products (in processes and products)</a:t>
            </a:r>
          </a:p>
        </p:txBody>
      </p:sp>
      <p:pic>
        <p:nvPicPr>
          <p:cNvPr id="3082" name="Picture 10" descr="RÃ©sultats de recherche d'images pour Â«Â zero waste lunchÂ Â»"/>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1776" y="1599003"/>
            <a:ext cx="2961322" cy="296132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59" y="4389120"/>
            <a:ext cx="2261062" cy="2926080"/>
          </a:xfrm>
          <a:prstGeom prst="rect">
            <a:avLst/>
          </a:prstGeom>
        </p:spPr>
      </p:pic>
      <p:sp>
        <p:nvSpPr>
          <p:cNvPr id="13" name="Rectangle à coins arrondis 12"/>
          <p:cNvSpPr/>
          <p:nvPr/>
        </p:nvSpPr>
        <p:spPr>
          <a:xfrm>
            <a:off x="2050499" y="4367648"/>
            <a:ext cx="1959798" cy="842554"/>
          </a:xfrm>
          <a:prstGeom prst="wedgeRoundRectCallout">
            <a:avLst>
              <a:gd name="adj1" fmla="val -78631"/>
              <a:gd name="adj2" fmla="val 32012"/>
              <a:gd name="adj3" fmla="val 16667"/>
            </a:avLst>
          </a:prstGeom>
          <a:solidFill>
            <a:schemeClr val="bg1"/>
          </a:solidFill>
          <a:ln w="57150">
            <a:solidFill>
              <a:srgbClr val="F2BB18"/>
            </a:solidFill>
          </a:ln>
        </p:spPr>
        <p:style>
          <a:lnRef idx="2">
            <a:schemeClr val="dk1"/>
          </a:lnRef>
          <a:fillRef idx="1">
            <a:schemeClr val="lt1"/>
          </a:fillRef>
          <a:effectRef idx="0">
            <a:schemeClr val="dk1"/>
          </a:effectRef>
          <a:fontRef idx="minor">
            <a:schemeClr val="dk1"/>
          </a:fontRef>
        </p:style>
        <p:txBody>
          <a:bodyPr rtlCol="0" anchor="ctr"/>
          <a:lstStyle/>
          <a:p>
            <a:pPr>
              <a:spcBef>
                <a:spcPts val="600"/>
              </a:spcBef>
            </a:pPr>
            <a:r>
              <a:rPr lang="en-CA" sz="1400" dirty="0">
                <a:solidFill>
                  <a:schemeClr val="accent6"/>
                </a:solidFill>
                <a:latin typeface="+mj-lt"/>
              </a:rPr>
              <a:t>Making a </a:t>
            </a:r>
            <a:r>
              <a:rPr lang="en-CA" sz="1400" b="1" dirty="0">
                <a:solidFill>
                  <a:srgbClr val="FFC000"/>
                </a:solidFill>
                <a:latin typeface="+mj-lt"/>
              </a:rPr>
              <a:t>zero waste</a:t>
            </a:r>
            <a:r>
              <a:rPr lang="en-CA" sz="1400" dirty="0">
                <a:solidFill>
                  <a:schemeClr val="accent6"/>
                </a:solidFill>
                <a:latin typeface="+mj-lt"/>
              </a:rPr>
              <a:t> lunch is easier than you think! </a:t>
            </a:r>
            <a:r>
              <a:rPr lang="fr-CA" sz="1400" dirty="0">
                <a:solidFill>
                  <a:schemeClr val="accent6"/>
                </a:solidFill>
                <a:latin typeface="+mj-lt"/>
              </a:rPr>
              <a:t> </a:t>
            </a:r>
          </a:p>
        </p:txBody>
      </p:sp>
    </p:spTree>
    <p:extLst>
      <p:ext uri="{BB962C8B-B14F-4D97-AF65-F5344CB8AC3E}">
        <p14:creationId xmlns:p14="http://schemas.microsoft.com/office/powerpoint/2010/main" val="39482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cstate="print">
            <a:extLst>
              <a:ext uri="{28A0092B-C50C-407E-A947-70E740481C1C}">
                <a14:useLocalDpi xmlns:a14="http://schemas.microsoft.com/office/drawing/2010/main" val="0"/>
              </a:ext>
            </a:extLst>
          </a:blip>
          <a:srcRect b="27948"/>
          <a:stretch/>
        </p:blipFill>
        <p:spPr>
          <a:xfrm>
            <a:off x="0" y="4789843"/>
            <a:ext cx="2218014" cy="2068157"/>
          </a:xfrm>
          <a:prstGeom prst="rect">
            <a:avLst/>
          </a:prstGeom>
        </p:spPr>
      </p:pic>
      <p:sp>
        <p:nvSpPr>
          <p:cNvPr id="2" name="Rectangle 1"/>
          <p:cNvSpPr/>
          <p:nvPr/>
        </p:nvSpPr>
        <p:spPr>
          <a:xfrm>
            <a:off x="0" y="0"/>
            <a:ext cx="9144000" cy="6858000"/>
          </a:xfrm>
          <a:prstGeom prst="rect">
            <a:avLst/>
          </a:prstGeom>
          <a:noFill/>
          <a:ln w="107950" cap="sq" cmpd="sng">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 name="Titre 1"/>
          <p:cNvSpPr txBox="1">
            <a:spLocks/>
          </p:cNvSpPr>
          <p:nvPr/>
        </p:nvSpPr>
        <p:spPr>
          <a:xfrm>
            <a:off x="0" y="324675"/>
            <a:ext cx="9143999"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solidFill>
                  <a:schemeClr val="accent6"/>
                </a:solidFill>
              </a:rPr>
              <a:t>Aiming for “zero”!</a:t>
            </a:r>
          </a:p>
        </p:txBody>
      </p:sp>
      <p:pic>
        <p:nvPicPr>
          <p:cNvPr id="4" name="Image 3"/>
          <p:cNvPicPr>
            <a:picLocks noChangeAspect="1"/>
          </p:cNvPicPr>
          <p:nvPr/>
        </p:nvPicPr>
        <p:blipFill>
          <a:blip r:embed="rId3"/>
          <a:stretch>
            <a:fillRect/>
          </a:stretch>
        </p:blipFill>
        <p:spPr>
          <a:xfrm>
            <a:off x="2563681" y="3664296"/>
            <a:ext cx="5231481" cy="2955770"/>
          </a:xfrm>
          <a:prstGeom prst="rect">
            <a:avLst/>
          </a:prstGeom>
        </p:spPr>
      </p:pic>
      <p:sp>
        <p:nvSpPr>
          <p:cNvPr id="5" name="ZoneTexte 4"/>
          <p:cNvSpPr txBox="1"/>
          <p:nvPr/>
        </p:nvSpPr>
        <p:spPr>
          <a:xfrm>
            <a:off x="574766" y="1151142"/>
            <a:ext cx="8569234" cy="2262158"/>
          </a:xfrm>
          <a:prstGeom prst="rect">
            <a:avLst/>
          </a:prstGeom>
          <a:noFill/>
        </p:spPr>
        <p:txBody>
          <a:bodyPr wrap="square" rtlCol="0">
            <a:spAutoFit/>
          </a:bodyPr>
          <a:lstStyle/>
          <a:p>
            <a:pPr>
              <a:spcBef>
                <a:spcPts val="600"/>
              </a:spcBef>
            </a:pPr>
            <a:r>
              <a:rPr lang="en-CA" dirty="0">
                <a:solidFill>
                  <a:schemeClr val="accent1"/>
                </a:solidFill>
              </a:rPr>
              <a:t>Zero waste subscribers </a:t>
            </a:r>
            <a:r>
              <a:rPr lang="en-CA" b="1" dirty="0">
                <a:solidFill>
                  <a:srgbClr val="F2BB18"/>
                </a:solidFill>
              </a:rPr>
              <a:t>minimize their consumption </a:t>
            </a:r>
            <a:r>
              <a:rPr lang="en-CA" dirty="0">
                <a:solidFill>
                  <a:schemeClr val="accent1"/>
                </a:solidFill>
              </a:rPr>
              <a:t>and </a:t>
            </a:r>
            <a:r>
              <a:rPr lang="en-CA" b="1" dirty="0">
                <a:solidFill>
                  <a:srgbClr val="F2BB18"/>
                </a:solidFill>
              </a:rPr>
              <a:t>maximize the reuse and recycling </a:t>
            </a:r>
            <a:r>
              <a:rPr lang="en-CA" dirty="0">
                <a:solidFill>
                  <a:schemeClr val="accent1"/>
                </a:solidFill>
              </a:rPr>
              <a:t>of their waste. </a:t>
            </a:r>
          </a:p>
          <a:p>
            <a:pPr>
              <a:spcBef>
                <a:spcPts val="600"/>
              </a:spcBef>
            </a:pPr>
            <a:r>
              <a:rPr lang="en-CA" dirty="0">
                <a:solidFill>
                  <a:schemeClr val="accent1"/>
                </a:solidFill>
              </a:rPr>
              <a:t>“Zero” waste is an </a:t>
            </a:r>
            <a:r>
              <a:rPr lang="en-CA" b="1" dirty="0">
                <a:solidFill>
                  <a:srgbClr val="FFC000"/>
                </a:solidFill>
              </a:rPr>
              <a:t>objective</a:t>
            </a:r>
            <a:r>
              <a:rPr lang="en-CA" dirty="0">
                <a:solidFill>
                  <a:schemeClr val="accent1"/>
                </a:solidFill>
              </a:rPr>
              <a:t> rather than an end. There are very few people who really manage to produce </a:t>
            </a:r>
            <a:r>
              <a:rPr lang="en-CA" b="1" dirty="0">
                <a:solidFill>
                  <a:srgbClr val="FFC000"/>
                </a:solidFill>
              </a:rPr>
              <a:t>no</a:t>
            </a:r>
            <a:r>
              <a:rPr lang="en-CA" dirty="0">
                <a:solidFill>
                  <a:schemeClr val="accent1"/>
                </a:solidFill>
              </a:rPr>
              <a:t> waste. </a:t>
            </a:r>
          </a:p>
          <a:p>
            <a:pPr>
              <a:spcBef>
                <a:spcPts val="600"/>
              </a:spcBef>
            </a:pPr>
            <a:r>
              <a:rPr lang="en-CA" dirty="0">
                <a:solidFill>
                  <a:schemeClr val="accent1"/>
                </a:solidFill>
              </a:rPr>
              <a:t>However, many of them adopt behaviours that lean toward </a:t>
            </a:r>
            <a:r>
              <a:rPr lang="en-CA" b="1" dirty="0">
                <a:solidFill>
                  <a:srgbClr val="F2BB18"/>
                </a:solidFill>
              </a:rPr>
              <a:t>zero waste </a:t>
            </a:r>
            <a:r>
              <a:rPr lang="en-CA" dirty="0">
                <a:solidFill>
                  <a:schemeClr val="accent1"/>
                </a:solidFill>
              </a:rPr>
              <a:t>and succeed in considerably reducing their production of waste. </a:t>
            </a:r>
          </a:p>
          <a:p>
            <a:pPr>
              <a:spcBef>
                <a:spcPts val="600"/>
              </a:spcBef>
            </a:pPr>
            <a:r>
              <a:rPr lang="en-CA" dirty="0">
                <a:solidFill>
                  <a:schemeClr val="accent1"/>
                </a:solidFill>
              </a:rPr>
              <a:t>After one year, they have very little “final” waste! </a:t>
            </a:r>
          </a:p>
        </p:txBody>
      </p:sp>
      <p:sp>
        <p:nvSpPr>
          <p:cNvPr id="9" name="Rectangle à coins arrondis 8"/>
          <p:cNvSpPr/>
          <p:nvPr/>
        </p:nvSpPr>
        <p:spPr>
          <a:xfrm>
            <a:off x="316500" y="3528122"/>
            <a:ext cx="1959798" cy="1607527"/>
          </a:xfrm>
          <a:prstGeom prst="wedgeRoundRectCallout">
            <a:avLst>
              <a:gd name="adj1" fmla="val -20642"/>
              <a:gd name="adj2" fmla="val 61768"/>
              <a:gd name="adj3" fmla="val 16667"/>
            </a:avLst>
          </a:prstGeom>
          <a:solidFill>
            <a:schemeClr val="bg1"/>
          </a:solidFill>
          <a:ln w="57150">
            <a:solidFill>
              <a:srgbClr val="F2BB18"/>
            </a:solidFill>
          </a:ln>
        </p:spPr>
        <p:style>
          <a:lnRef idx="2">
            <a:schemeClr val="dk1"/>
          </a:lnRef>
          <a:fillRef idx="1">
            <a:schemeClr val="lt1"/>
          </a:fillRef>
          <a:effectRef idx="0">
            <a:schemeClr val="dk1"/>
          </a:effectRef>
          <a:fontRef idx="minor">
            <a:schemeClr val="dk1"/>
          </a:fontRef>
        </p:style>
        <p:txBody>
          <a:bodyPr rtlCol="0" anchor="ctr"/>
          <a:lstStyle/>
          <a:p>
            <a:pPr>
              <a:spcBef>
                <a:spcPts val="600"/>
              </a:spcBef>
            </a:pPr>
            <a:r>
              <a:rPr lang="en-CA" sz="1400" dirty="0">
                <a:solidFill>
                  <a:schemeClr val="accent6"/>
                </a:solidFill>
                <a:latin typeface="+mj-lt"/>
              </a:rPr>
              <a:t>Here, we see the “final waste” for a </a:t>
            </a:r>
            <a:r>
              <a:rPr lang="en-CA" sz="1400" b="1" dirty="0">
                <a:solidFill>
                  <a:srgbClr val="FFC000"/>
                </a:solidFill>
                <a:latin typeface="+mj-lt"/>
              </a:rPr>
              <a:t>full year for one person</a:t>
            </a:r>
            <a:r>
              <a:rPr lang="en-CA" sz="1400" dirty="0">
                <a:solidFill>
                  <a:schemeClr val="accent6"/>
                </a:solidFill>
                <a:latin typeface="+mj-lt"/>
              </a:rPr>
              <a:t>… </a:t>
            </a:r>
          </a:p>
          <a:p>
            <a:pPr>
              <a:spcBef>
                <a:spcPts val="600"/>
              </a:spcBef>
            </a:pPr>
            <a:r>
              <a:rPr lang="en-CA" sz="1400" dirty="0">
                <a:solidFill>
                  <a:schemeClr val="accent6"/>
                </a:solidFill>
                <a:latin typeface="+mj-lt"/>
              </a:rPr>
              <a:t>…it fits into this </a:t>
            </a:r>
            <a:r>
              <a:rPr lang="en-CA" sz="1400" b="1" dirty="0">
                <a:solidFill>
                  <a:srgbClr val="FFC000"/>
                </a:solidFill>
                <a:latin typeface="+mj-lt"/>
              </a:rPr>
              <a:t>little Mason jar</a:t>
            </a:r>
            <a:r>
              <a:rPr lang="en-CA" sz="1400" dirty="0">
                <a:solidFill>
                  <a:schemeClr val="accent6"/>
                </a:solidFill>
                <a:latin typeface="+mj-lt"/>
              </a:rPr>
              <a:t>! </a:t>
            </a:r>
          </a:p>
        </p:txBody>
      </p:sp>
    </p:spTree>
    <p:extLst>
      <p:ext uri="{BB962C8B-B14F-4D97-AF65-F5344CB8AC3E}">
        <p14:creationId xmlns:p14="http://schemas.microsoft.com/office/powerpoint/2010/main" val="1156281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rotWithShape="1">
          <a:blip r:embed="rId2" cstate="print">
            <a:extLst>
              <a:ext uri="{28A0092B-C50C-407E-A947-70E740481C1C}">
                <a14:useLocalDpi xmlns:a14="http://schemas.microsoft.com/office/drawing/2010/main" val="0"/>
              </a:ext>
            </a:extLst>
          </a:blip>
          <a:srcRect r="10515"/>
          <a:stretch/>
        </p:blipFill>
        <p:spPr>
          <a:xfrm>
            <a:off x="20810" y="38370"/>
            <a:ext cx="9102380" cy="6819629"/>
          </a:xfrm>
          <a:prstGeom prst="rect">
            <a:avLst/>
          </a:prstGeom>
        </p:spPr>
      </p:pic>
      <p:sp>
        <p:nvSpPr>
          <p:cNvPr id="8" name="Rectangle à coins arrondis 7"/>
          <p:cNvSpPr/>
          <p:nvPr/>
        </p:nvSpPr>
        <p:spPr>
          <a:xfrm>
            <a:off x="302508" y="332509"/>
            <a:ext cx="6421169" cy="3579469"/>
          </a:xfrm>
          <a:prstGeom prst="wedgeRoundRectCallout">
            <a:avLst>
              <a:gd name="adj1" fmla="val -32288"/>
              <a:gd name="adj2" fmla="val 61388"/>
              <a:gd name="adj3" fmla="val 16667"/>
            </a:avLst>
          </a:prstGeom>
          <a:solidFill>
            <a:schemeClr val="bg1"/>
          </a:solidFill>
          <a:ln w="57150">
            <a:solidFill>
              <a:srgbClr val="F2BB18"/>
            </a:solidFill>
          </a:ln>
        </p:spPr>
        <p:style>
          <a:lnRef idx="2">
            <a:schemeClr val="dk1"/>
          </a:lnRef>
          <a:fillRef idx="1">
            <a:schemeClr val="lt1"/>
          </a:fillRef>
          <a:effectRef idx="0">
            <a:schemeClr val="dk1"/>
          </a:effectRef>
          <a:fontRef idx="minor">
            <a:schemeClr val="dk1"/>
          </a:fontRef>
        </p:style>
        <p:txBody>
          <a:bodyPr rtlCol="0" anchor="ctr"/>
          <a:lstStyle/>
          <a:p>
            <a:pPr>
              <a:spcBef>
                <a:spcPts val="600"/>
              </a:spcBef>
            </a:pPr>
            <a:r>
              <a:rPr lang="en-CA" sz="1600" dirty="0">
                <a:solidFill>
                  <a:schemeClr val="accent6"/>
                </a:solidFill>
                <a:latin typeface="+mj-lt"/>
              </a:rPr>
              <a:t>Way back when, the principle of zero waste did not exist…</a:t>
            </a:r>
            <a:br>
              <a:rPr lang="en-CA" sz="1600" dirty="0">
                <a:solidFill>
                  <a:schemeClr val="accent6"/>
                </a:solidFill>
                <a:latin typeface="+mj-lt"/>
              </a:rPr>
            </a:br>
            <a:r>
              <a:rPr lang="en-CA" sz="1600" b="1" dirty="0">
                <a:solidFill>
                  <a:srgbClr val="F2BB18"/>
                </a:solidFill>
                <a:latin typeface="+mj-lt"/>
              </a:rPr>
              <a:t>…because we did not need it</a:t>
            </a:r>
            <a:r>
              <a:rPr lang="en-CA" sz="1600" dirty="0">
                <a:solidFill>
                  <a:schemeClr val="accent6"/>
                </a:solidFill>
                <a:latin typeface="+mj-lt"/>
              </a:rPr>
              <a:t>! </a:t>
            </a:r>
          </a:p>
          <a:p>
            <a:pPr>
              <a:spcBef>
                <a:spcPts val="600"/>
              </a:spcBef>
            </a:pPr>
            <a:r>
              <a:rPr lang="en-CA" sz="1600" dirty="0">
                <a:solidFill>
                  <a:schemeClr val="accent6"/>
                </a:solidFill>
                <a:latin typeface="+mj-lt"/>
              </a:rPr>
              <a:t>For shelter, food, transportation and clothing, our </a:t>
            </a:r>
            <a:r>
              <a:rPr lang="en-CA" sz="1600" b="1" dirty="0">
                <a:solidFill>
                  <a:srgbClr val="F2BB18"/>
                </a:solidFill>
                <a:latin typeface="+mj-lt"/>
              </a:rPr>
              <a:t>ancestors</a:t>
            </a:r>
            <a:r>
              <a:rPr lang="en-CA" sz="1600" dirty="0">
                <a:solidFill>
                  <a:schemeClr val="accent6"/>
                </a:solidFill>
                <a:latin typeface="+mj-lt"/>
              </a:rPr>
              <a:t> used materials </a:t>
            </a:r>
            <a:r>
              <a:rPr lang="en-CA" sz="1600" b="1" dirty="0">
                <a:solidFill>
                  <a:srgbClr val="F2BB18"/>
                </a:solidFill>
                <a:latin typeface="+mj-lt"/>
              </a:rPr>
              <a:t>found in nature </a:t>
            </a:r>
            <a:r>
              <a:rPr lang="en-CA" sz="1600" dirty="0">
                <a:solidFill>
                  <a:schemeClr val="accent6"/>
                </a:solidFill>
                <a:latin typeface="+mj-lt"/>
              </a:rPr>
              <a:t>to </a:t>
            </a:r>
            <a:r>
              <a:rPr lang="en-CA" sz="1600" b="1" dirty="0">
                <a:solidFill>
                  <a:srgbClr val="F2BB18"/>
                </a:solidFill>
                <a:latin typeface="+mj-lt"/>
              </a:rPr>
              <a:t>make</a:t>
            </a:r>
            <a:r>
              <a:rPr lang="en-CA" sz="1600" dirty="0">
                <a:solidFill>
                  <a:schemeClr val="accent6"/>
                </a:solidFill>
                <a:latin typeface="+mj-lt"/>
              </a:rPr>
              <a:t> everything they needed. </a:t>
            </a:r>
          </a:p>
          <a:p>
            <a:pPr>
              <a:spcBef>
                <a:spcPts val="600"/>
              </a:spcBef>
            </a:pPr>
            <a:r>
              <a:rPr lang="en-CA" sz="1600" dirty="0">
                <a:solidFill>
                  <a:schemeClr val="accent6"/>
                </a:solidFill>
                <a:latin typeface="+mj-lt"/>
              </a:rPr>
              <a:t>When an object came to the end of its useful life, it returned to nature without leaving a trace. Our objects were </a:t>
            </a:r>
            <a:r>
              <a:rPr lang="en-CA" sz="1600" b="1" dirty="0">
                <a:solidFill>
                  <a:srgbClr val="F2BB18"/>
                </a:solidFill>
                <a:latin typeface="+mj-lt"/>
              </a:rPr>
              <a:t>biodegradable</a:t>
            </a:r>
            <a:r>
              <a:rPr lang="en-CA" sz="1600" dirty="0">
                <a:solidFill>
                  <a:schemeClr val="accent6"/>
                </a:solidFill>
                <a:latin typeface="+mj-lt"/>
              </a:rPr>
              <a:t>. </a:t>
            </a:r>
          </a:p>
          <a:p>
            <a:pPr>
              <a:spcBef>
                <a:spcPts val="600"/>
              </a:spcBef>
            </a:pPr>
            <a:r>
              <a:rPr lang="en-CA" sz="1600" dirty="0">
                <a:solidFill>
                  <a:schemeClr val="accent6"/>
                </a:solidFill>
                <a:latin typeface="+mj-lt"/>
              </a:rPr>
              <a:t>Today, we cannot do that anymore with our objects. Most are pollutants because they are composed of </a:t>
            </a:r>
            <a:r>
              <a:rPr lang="en-CA" sz="1600" b="1" dirty="0">
                <a:solidFill>
                  <a:srgbClr val="F2BB18"/>
                </a:solidFill>
                <a:latin typeface="+mj-lt"/>
              </a:rPr>
              <a:t>complex</a:t>
            </a:r>
            <a:r>
              <a:rPr lang="en-CA" sz="1600" dirty="0">
                <a:solidFill>
                  <a:schemeClr val="accent6"/>
                </a:solidFill>
                <a:latin typeface="+mj-lt"/>
              </a:rPr>
              <a:t>, </a:t>
            </a:r>
            <a:r>
              <a:rPr lang="en-CA" sz="1600" b="1" dirty="0">
                <a:solidFill>
                  <a:srgbClr val="F2BB18"/>
                </a:solidFill>
                <a:latin typeface="+mj-lt"/>
              </a:rPr>
              <a:t>synthetic</a:t>
            </a:r>
            <a:r>
              <a:rPr lang="en-CA" sz="1600" dirty="0">
                <a:solidFill>
                  <a:schemeClr val="accent6"/>
                </a:solidFill>
                <a:latin typeface="+mj-lt"/>
              </a:rPr>
              <a:t> and </a:t>
            </a:r>
            <a:r>
              <a:rPr lang="en-CA" sz="1600" b="1" dirty="0">
                <a:solidFill>
                  <a:srgbClr val="F2BB18"/>
                </a:solidFill>
                <a:latin typeface="+mj-lt"/>
              </a:rPr>
              <a:t>chemical materials</a:t>
            </a:r>
            <a:r>
              <a:rPr lang="en-CA" sz="1600" dirty="0">
                <a:solidFill>
                  <a:schemeClr val="accent6"/>
                </a:solidFill>
                <a:latin typeface="+mj-lt"/>
              </a:rPr>
              <a:t>. That's why now, </a:t>
            </a:r>
            <a:r>
              <a:rPr lang="en-CA" sz="1600" b="1" dirty="0">
                <a:solidFill>
                  <a:srgbClr val="F2BB18"/>
                </a:solidFill>
                <a:latin typeface="+mj-lt"/>
              </a:rPr>
              <a:t>we need </a:t>
            </a:r>
            <a:r>
              <a:rPr lang="en-CA" sz="1600" dirty="0">
                <a:solidFill>
                  <a:schemeClr val="accent6"/>
                </a:solidFill>
                <a:latin typeface="+mj-lt"/>
              </a:rPr>
              <a:t>recycling, </a:t>
            </a:r>
            <a:r>
              <a:rPr lang="en-CA" sz="1600" dirty="0" err="1">
                <a:solidFill>
                  <a:schemeClr val="accent6"/>
                </a:solidFill>
                <a:latin typeface="+mj-lt"/>
              </a:rPr>
              <a:t>ecocentres</a:t>
            </a:r>
            <a:r>
              <a:rPr lang="en-CA" sz="1600" dirty="0">
                <a:solidFill>
                  <a:schemeClr val="accent6"/>
                </a:solidFill>
                <a:latin typeface="+mj-lt"/>
              </a:rPr>
              <a:t> and composting! They allow us to waste nothing and respect Mother Earth despite our modern way of life!</a:t>
            </a:r>
          </a:p>
        </p:txBody>
      </p:sp>
      <p:sp>
        <p:nvSpPr>
          <p:cNvPr id="5" name="Rectangle 4"/>
          <p:cNvSpPr/>
          <p:nvPr/>
        </p:nvSpPr>
        <p:spPr>
          <a:xfrm>
            <a:off x="0" y="0"/>
            <a:ext cx="9144000" cy="6858000"/>
          </a:xfrm>
          <a:prstGeom prst="rect">
            <a:avLst/>
          </a:prstGeom>
          <a:noFill/>
          <a:ln w="107950" cap="sq" cmpd="sng">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70777">
            <a:off x="410268" y="4336622"/>
            <a:ext cx="2203996" cy="2359534"/>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3862">
            <a:off x="5871305" y="3262987"/>
            <a:ext cx="2876798" cy="3722915"/>
          </a:xfrm>
          <a:prstGeom prst="rect">
            <a:avLst/>
          </a:prstGeom>
        </p:spPr>
      </p:pic>
      <p:sp>
        <p:nvSpPr>
          <p:cNvPr id="9" name="Rectangle à coins arrondis 8"/>
          <p:cNvSpPr/>
          <p:nvPr/>
        </p:nvSpPr>
        <p:spPr>
          <a:xfrm>
            <a:off x="6888938" y="433137"/>
            <a:ext cx="1959798" cy="2766347"/>
          </a:xfrm>
          <a:prstGeom prst="wedgeRoundRectCallout">
            <a:avLst>
              <a:gd name="adj1" fmla="val -20642"/>
              <a:gd name="adj2" fmla="val 61768"/>
              <a:gd name="adj3" fmla="val 16667"/>
            </a:avLst>
          </a:prstGeom>
          <a:solidFill>
            <a:schemeClr val="bg1"/>
          </a:solidFill>
          <a:ln w="57150">
            <a:solidFill>
              <a:srgbClr val="F2BB18"/>
            </a:solidFill>
          </a:ln>
        </p:spPr>
        <p:style>
          <a:lnRef idx="2">
            <a:schemeClr val="dk1"/>
          </a:lnRef>
          <a:fillRef idx="1">
            <a:schemeClr val="lt1"/>
          </a:fillRef>
          <a:effectRef idx="0">
            <a:schemeClr val="dk1"/>
          </a:effectRef>
          <a:fontRef idx="minor">
            <a:schemeClr val="dk1"/>
          </a:fontRef>
        </p:style>
        <p:txBody>
          <a:bodyPr rtlCol="0" anchor="ctr"/>
          <a:lstStyle/>
          <a:p>
            <a:pPr>
              <a:spcBef>
                <a:spcPts val="600"/>
              </a:spcBef>
            </a:pPr>
            <a:r>
              <a:rPr lang="en-CA" sz="1600" dirty="0">
                <a:solidFill>
                  <a:schemeClr val="accent6"/>
                </a:solidFill>
                <a:latin typeface="+mj-lt"/>
              </a:rPr>
              <a:t>You are quite right! </a:t>
            </a:r>
          </a:p>
          <a:p>
            <a:pPr>
              <a:spcBef>
                <a:spcPts val="600"/>
              </a:spcBef>
            </a:pPr>
            <a:r>
              <a:rPr lang="en-CA" sz="1600" dirty="0">
                <a:solidFill>
                  <a:schemeClr val="accent6"/>
                </a:solidFill>
                <a:latin typeface="+mj-lt"/>
              </a:rPr>
              <a:t>And you know what ? One thing is certain. </a:t>
            </a:r>
          </a:p>
          <a:p>
            <a:pPr>
              <a:spcBef>
                <a:spcPts val="600"/>
              </a:spcBef>
            </a:pPr>
            <a:r>
              <a:rPr lang="en-CA" sz="1600" dirty="0">
                <a:solidFill>
                  <a:schemeClr val="accent6"/>
                </a:solidFill>
                <a:latin typeface="+mj-lt"/>
              </a:rPr>
              <a:t>Today, just like yesterday</a:t>
            </a:r>
            <a:r>
              <a:rPr lang="en-CA" sz="1600" b="1" dirty="0">
                <a:solidFill>
                  <a:schemeClr val="accent6"/>
                </a:solidFill>
                <a:latin typeface="+mj-lt"/>
              </a:rPr>
              <a:t>… </a:t>
            </a:r>
          </a:p>
          <a:p>
            <a:pPr>
              <a:spcBef>
                <a:spcPts val="600"/>
              </a:spcBef>
            </a:pPr>
            <a:r>
              <a:rPr lang="en-CA" sz="1600" b="1" dirty="0">
                <a:solidFill>
                  <a:srgbClr val="F2BB18"/>
                </a:solidFill>
                <a:latin typeface="+mj-lt"/>
              </a:rPr>
              <a:t>…the best waste is the waste that is not produced.</a:t>
            </a:r>
            <a:r>
              <a:rPr lang="en-CA" sz="1600" dirty="0">
                <a:solidFill>
                  <a:schemeClr val="accent6"/>
                </a:solidFill>
                <a:latin typeface="+mj-lt"/>
              </a:rPr>
              <a:t> </a:t>
            </a:r>
          </a:p>
        </p:txBody>
      </p:sp>
    </p:spTree>
    <p:extLst>
      <p:ext uri="{BB962C8B-B14F-4D97-AF65-F5344CB8AC3E}">
        <p14:creationId xmlns:p14="http://schemas.microsoft.com/office/powerpoint/2010/main" val="3607039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noFill/>
          <a:ln w="107950" cap="sq" cmpd="sng">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 name="Titre 1"/>
          <p:cNvSpPr txBox="1">
            <a:spLocks/>
          </p:cNvSpPr>
          <p:nvPr/>
        </p:nvSpPr>
        <p:spPr>
          <a:xfrm>
            <a:off x="346364" y="252596"/>
            <a:ext cx="8451272" cy="9204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200" dirty="0">
                <a:solidFill>
                  <a:schemeClr val="accent6"/>
                </a:solidFill>
              </a:rPr>
              <a:t>Human indifference is the biggest adversary for the health of our planet</a:t>
            </a:r>
          </a:p>
        </p:txBody>
      </p:sp>
      <p:sp>
        <p:nvSpPr>
          <p:cNvPr id="6" name="ZoneTexte 5"/>
          <p:cNvSpPr txBox="1"/>
          <p:nvPr/>
        </p:nvSpPr>
        <p:spPr>
          <a:xfrm>
            <a:off x="3879273" y="1630241"/>
            <a:ext cx="5135418" cy="4770537"/>
          </a:xfrm>
          <a:prstGeom prst="rect">
            <a:avLst/>
          </a:prstGeom>
          <a:noFill/>
        </p:spPr>
        <p:txBody>
          <a:bodyPr wrap="square" rtlCol="0">
            <a:spAutoFit/>
          </a:bodyPr>
          <a:lstStyle/>
          <a:p>
            <a:pPr>
              <a:spcAft>
                <a:spcPts val="1200"/>
              </a:spcAft>
            </a:pPr>
            <a:r>
              <a:rPr lang="en-CA" sz="2400" b="1" dirty="0">
                <a:solidFill>
                  <a:schemeClr val="accent1"/>
                </a:solidFill>
              </a:rPr>
              <a:t>How can you do your part?</a:t>
            </a:r>
          </a:p>
          <a:p>
            <a:pPr marL="285750" indent="-285750">
              <a:buFont typeface="Verdana" panose="020B0604030504040204" pitchFamily="34" charset="0"/>
              <a:buChar char="›"/>
            </a:pPr>
            <a:r>
              <a:rPr lang="en-CA" dirty="0">
                <a:solidFill>
                  <a:schemeClr val="accent1"/>
                </a:solidFill>
              </a:rPr>
              <a:t>Be aware of the problem and your individual impact</a:t>
            </a:r>
          </a:p>
          <a:p>
            <a:pPr marL="285750" indent="-285750">
              <a:buFont typeface="Verdana" panose="020B0604030504040204" pitchFamily="34" charset="0"/>
              <a:buChar char="›"/>
            </a:pPr>
            <a:r>
              <a:rPr lang="en-CA" dirty="0">
                <a:solidFill>
                  <a:schemeClr val="accent1"/>
                </a:solidFill>
              </a:rPr>
              <a:t>Reduce your waste production</a:t>
            </a:r>
          </a:p>
          <a:p>
            <a:pPr marL="742950" lvl="1" indent="-285750">
              <a:buFont typeface="Arial" panose="020B0604020202020204" pitchFamily="34" charset="0"/>
              <a:buChar char="•"/>
            </a:pPr>
            <a:r>
              <a:rPr lang="en-CA" b="1" dirty="0">
                <a:solidFill>
                  <a:schemeClr val="accent1"/>
                </a:solidFill>
              </a:rPr>
              <a:t>Refuse</a:t>
            </a:r>
            <a:r>
              <a:rPr lang="en-CA" dirty="0">
                <a:solidFill>
                  <a:schemeClr val="accent1"/>
                </a:solidFill>
              </a:rPr>
              <a:t> – what you do not need</a:t>
            </a:r>
          </a:p>
          <a:p>
            <a:pPr marL="742950" lvl="1" indent="-285750">
              <a:buFont typeface="Arial" panose="020B0604020202020204" pitchFamily="34" charset="0"/>
              <a:buChar char="•"/>
            </a:pPr>
            <a:r>
              <a:rPr lang="en-CA" b="1" dirty="0">
                <a:solidFill>
                  <a:schemeClr val="accent1"/>
                </a:solidFill>
              </a:rPr>
              <a:t>Reduce </a:t>
            </a:r>
            <a:r>
              <a:rPr lang="en-CA" dirty="0">
                <a:solidFill>
                  <a:schemeClr val="accent1"/>
                </a:solidFill>
              </a:rPr>
              <a:t>– your consumption</a:t>
            </a:r>
          </a:p>
          <a:p>
            <a:pPr marL="742950" lvl="1" indent="-285750">
              <a:buFont typeface="Arial" panose="020B0604020202020204" pitchFamily="34" charset="0"/>
              <a:buChar char="•"/>
            </a:pPr>
            <a:r>
              <a:rPr lang="en-CA" b="1" dirty="0">
                <a:solidFill>
                  <a:schemeClr val="accent1"/>
                </a:solidFill>
              </a:rPr>
              <a:t>Reuse</a:t>
            </a:r>
            <a:r>
              <a:rPr lang="en-CA" dirty="0">
                <a:solidFill>
                  <a:schemeClr val="accent1"/>
                </a:solidFill>
              </a:rPr>
              <a:t> – what is in good condition</a:t>
            </a:r>
          </a:p>
          <a:p>
            <a:pPr marL="742950" lvl="1" indent="-285750">
              <a:buFont typeface="Arial" panose="020B0604020202020204" pitchFamily="34" charset="0"/>
              <a:buChar char="•"/>
            </a:pPr>
            <a:r>
              <a:rPr lang="en-CA" b="1" dirty="0">
                <a:solidFill>
                  <a:schemeClr val="accent1"/>
                </a:solidFill>
              </a:rPr>
              <a:t>Repair</a:t>
            </a:r>
            <a:r>
              <a:rPr lang="en-CA" dirty="0">
                <a:solidFill>
                  <a:schemeClr val="accent1"/>
                </a:solidFill>
              </a:rPr>
              <a:t> – instead of throwing away</a:t>
            </a:r>
          </a:p>
          <a:p>
            <a:pPr marL="742950" lvl="1" indent="-285750">
              <a:buFont typeface="Arial" panose="020B0604020202020204" pitchFamily="34" charset="0"/>
              <a:buChar char="•"/>
            </a:pPr>
            <a:r>
              <a:rPr lang="en-CA" b="1" dirty="0">
                <a:solidFill>
                  <a:schemeClr val="accent1"/>
                </a:solidFill>
              </a:rPr>
              <a:t>Recycle</a:t>
            </a:r>
            <a:r>
              <a:rPr lang="en-CA" dirty="0">
                <a:solidFill>
                  <a:schemeClr val="accent1"/>
                </a:solidFill>
              </a:rPr>
              <a:t> – to give a second life</a:t>
            </a:r>
          </a:p>
          <a:p>
            <a:pPr marL="742950" lvl="1" indent="-285750">
              <a:buFont typeface="Arial" panose="020B0604020202020204" pitchFamily="34" charset="0"/>
              <a:buChar char="•"/>
            </a:pPr>
            <a:r>
              <a:rPr lang="en-CA" b="1" dirty="0">
                <a:solidFill>
                  <a:schemeClr val="accent1"/>
                </a:solidFill>
              </a:rPr>
              <a:t>Recover</a:t>
            </a:r>
            <a:r>
              <a:rPr lang="en-CA" dirty="0">
                <a:solidFill>
                  <a:schemeClr val="accent1"/>
                </a:solidFill>
              </a:rPr>
              <a:t> – and compost</a:t>
            </a:r>
          </a:p>
          <a:p>
            <a:pPr marL="285750" indent="-285750">
              <a:buFont typeface="Verdana" panose="020B0604030504040204" pitchFamily="34" charset="0"/>
              <a:buChar char="›"/>
            </a:pPr>
            <a:r>
              <a:rPr lang="en-CA" dirty="0">
                <a:solidFill>
                  <a:schemeClr val="accent1"/>
                </a:solidFill>
              </a:rPr>
              <a:t>Ask companies to produce more environmentally friendly products…</a:t>
            </a:r>
          </a:p>
          <a:p>
            <a:pPr marL="742950" lvl="1" indent="-285750">
              <a:buFont typeface="Arial" panose="020B0604020202020204" pitchFamily="34" charset="0"/>
              <a:buChar char="•"/>
            </a:pPr>
            <a:r>
              <a:rPr lang="en-CA" dirty="0">
                <a:solidFill>
                  <a:schemeClr val="accent1"/>
                </a:solidFill>
              </a:rPr>
              <a:t>…to avoid all that is single use, disposable and composed of toxic products, and replace them with sustainable and long-lasting products.   </a:t>
            </a:r>
          </a:p>
        </p:txBody>
      </p:sp>
      <p:pic>
        <p:nvPicPr>
          <p:cNvPr id="9" name="Picture 2" descr="assorted-color disposable cup l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58169" y="2383781"/>
            <a:ext cx="5048749" cy="3367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367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noFill/>
          <a:ln w="107950" cap="sq" cmpd="sng">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0" name="Titre 1"/>
          <p:cNvSpPr txBox="1">
            <a:spLocks/>
          </p:cNvSpPr>
          <p:nvPr/>
        </p:nvSpPr>
        <p:spPr>
          <a:xfrm>
            <a:off x="0" y="324675"/>
            <a:ext cx="9143999" cy="71164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solidFill>
                  <a:schemeClr val="accent6"/>
                </a:solidFill>
              </a:rPr>
              <a:t>Zero waste</a:t>
            </a:r>
          </a:p>
          <a:p>
            <a:pPr algn="ctr"/>
            <a:r>
              <a:rPr lang="en-CA" sz="1300" dirty="0">
                <a:solidFill>
                  <a:schemeClr val="accent6"/>
                </a:solidFill>
              </a:rPr>
              <a:t>According to the Association Québécoise du </a:t>
            </a:r>
            <a:r>
              <a:rPr lang="en-CA" sz="1300" dirty="0" err="1">
                <a:solidFill>
                  <a:schemeClr val="accent6"/>
                </a:solidFill>
              </a:rPr>
              <a:t>Zéro</a:t>
            </a:r>
            <a:r>
              <a:rPr lang="en-CA" sz="1300" dirty="0">
                <a:solidFill>
                  <a:schemeClr val="accent6"/>
                </a:solidFill>
              </a:rPr>
              <a:t> </a:t>
            </a:r>
            <a:r>
              <a:rPr lang="en-CA" sz="1300" dirty="0" err="1">
                <a:solidFill>
                  <a:schemeClr val="accent6"/>
                </a:solidFill>
              </a:rPr>
              <a:t>Déchet</a:t>
            </a:r>
            <a:r>
              <a:rPr lang="en-CA" sz="1300" dirty="0">
                <a:solidFill>
                  <a:schemeClr val="accent6"/>
                </a:solidFill>
              </a:rPr>
              <a:t> (AQZD)</a:t>
            </a:r>
          </a:p>
        </p:txBody>
      </p:sp>
      <p:sp>
        <p:nvSpPr>
          <p:cNvPr id="3" name="ZoneTexte 2"/>
          <p:cNvSpPr txBox="1"/>
          <p:nvPr/>
        </p:nvSpPr>
        <p:spPr>
          <a:xfrm>
            <a:off x="165006" y="1297290"/>
            <a:ext cx="5452023" cy="5216813"/>
          </a:xfrm>
          <a:prstGeom prst="rect">
            <a:avLst/>
          </a:prstGeom>
          <a:noFill/>
        </p:spPr>
        <p:txBody>
          <a:bodyPr wrap="square" rtlCol="0">
            <a:spAutoFit/>
          </a:bodyPr>
          <a:lstStyle/>
          <a:p>
            <a:pPr algn="r">
              <a:spcBef>
                <a:spcPts val="600"/>
              </a:spcBef>
            </a:pPr>
            <a:r>
              <a:rPr lang="en-CA" sz="1600" b="1" u="sng" dirty="0">
                <a:solidFill>
                  <a:srgbClr val="F2BB18"/>
                </a:solidFill>
                <a:latin typeface="+mj-lt"/>
              </a:rPr>
              <a:t>Refuse</a:t>
            </a:r>
          </a:p>
          <a:p>
            <a:pPr algn="r">
              <a:spcBef>
                <a:spcPts val="600"/>
              </a:spcBef>
            </a:pPr>
            <a:r>
              <a:rPr lang="en-CA" sz="1400" dirty="0">
                <a:solidFill>
                  <a:schemeClr val="accent6"/>
                </a:solidFill>
                <a:latin typeface="+mj-lt"/>
              </a:rPr>
              <a:t>Say no to a much bigger impact than you can imagine! Say no to advertising in your mailbox, no to free samples, no to plastic bags, no to plastic or paper cups, etc. </a:t>
            </a:r>
          </a:p>
          <a:p>
            <a:pPr algn="r">
              <a:spcBef>
                <a:spcPts val="600"/>
              </a:spcBef>
            </a:pPr>
            <a:r>
              <a:rPr lang="en-CA" sz="1600" b="1" dirty="0">
                <a:solidFill>
                  <a:srgbClr val="F2BB18"/>
                </a:solidFill>
                <a:latin typeface="+mj-lt"/>
              </a:rPr>
              <a:t>Reduce</a:t>
            </a:r>
          </a:p>
          <a:p>
            <a:pPr algn="r">
              <a:spcBef>
                <a:spcPts val="600"/>
              </a:spcBef>
            </a:pPr>
            <a:r>
              <a:rPr lang="en-CA" sz="1400" dirty="0">
                <a:solidFill>
                  <a:srgbClr val="4A4A4A"/>
                </a:solidFill>
                <a:latin typeface="+mj-lt"/>
              </a:rPr>
              <a:t>Buying for the sake of buying? Again, no! It's important to ask yourself questions when deciding to buy something. Do you really need it? Is it really necessary?</a:t>
            </a:r>
          </a:p>
          <a:p>
            <a:pPr algn="r">
              <a:spcBef>
                <a:spcPts val="600"/>
              </a:spcBef>
            </a:pPr>
            <a:r>
              <a:rPr lang="en-CA" sz="1600" b="1" dirty="0">
                <a:solidFill>
                  <a:srgbClr val="F2BB18"/>
                </a:solidFill>
                <a:latin typeface="+mj-lt"/>
              </a:rPr>
              <a:t>Reuse</a:t>
            </a:r>
          </a:p>
          <a:p>
            <a:pPr algn="r">
              <a:spcBef>
                <a:spcPts val="600"/>
              </a:spcBef>
            </a:pPr>
            <a:r>
              <a:rPr lang="en-CA" sz="1400" dirty="0">
                <a:solidFill>
                  <a:srgbClr val="4A4A4A"/>
                </a:solidFill>
                <a:latin typeface="+mj-lt"/>
              </a:rPr>
              <a:t>Why not buy </a:t>
            </a:r>
            <a:r>
              <a:rPr lang="en-CA" sz="1400" b="1" dirty="0">
                <a:solidFill>
                  <a:srgbClr val="4A4A4A"/>
                </a:solidFill>
                <a:latin typeface="+mj-lt"/>
              </a:rPr>
              <a:t>products that can be reused endlessly</a:t>
            </a:r>
            <a:r>
              <a:rPr lang="en-CA" sz="1400" dirty="0">
                <a:solidFill>
                  <a:srgbClr val="4A4A4A"/>
                </a:solidFill>
                <a:latin typeface="+mj-lt"/>
              </a:rPr>
              <a:t>? </a:t>
            </a:r>
          </a:p>
          <a:p>
            <a:pPr algn="r">
              <a:spcBef>
                <a:spcPts val="600"/>
              </a:spcBef>
            </a:pPr>
            <a:r>
              <a:rPr lang="en-CA" sz="1600" b="1" u="sng" dirty="0">
                <a:solidFill>
                  <a:srgbClr val="F2BB18"/>
                </a:solidFill>
                <a:latin typeface="+mj-lt"/>
              </a:rPr>
              <a:t>Repair</a:t>
            </a:r>
          </a:p>
          <a:p>
            <a:pPr algn="r">
              <a:spcBef>
                <a:spcPts val="600"/>
              </a:spcBef>
            </a:pPr>
            <a:r>
              <a:rPr lang="en-CA" sz="1400" b="1" dirty="0">
                <a:solidFill>
                  <a:srgbClr val="363636"/>
                </a:solidFill>
                <a:latin typeface="+mj-lt"/>
              </a:rPr>
              <a:t>Repairing contributes to extending the life span of products</a:t>
            </a:r>
            <a:r>
              <a:rPr lang="en-CA" sz="1400" dirty="0">
                <a:solidFill>
                  <a:srgbClr val="4A4A4A"/>
                </a:solidFill>
                <a:latin typeface="+mj-lt"/>
              </a:rPr>
              <a:t> and helps to reduce the consumption of resources and the production of waste.</a:t>
            </a:r>
          </a:p>
          <a:p>
            <a:pPr algn="r">
              <a:spcBef>
                <a:spcPts val="600"/>
              </a:spcBef>
            </a:pPr>
            <a:r>
              <a:rPr lang="en-CA" sz="1600" b="1" dirty="0">
                <a:solidFill>
                  <a:srgbClr val="F2BB18"/>
                </a:solidFill>
                <a:latin typeface="+mj-lt"/>
              </a:rPr>
              <a:t>Recycle</a:t>
            </a:r>
          </a:p>
          <a:p>
            <a:pPr algn="r">
              <a:spcBef>
                <a:spcPts val="600"/>
              </a:spcBef>
            </a:pPr>
            <a:r>
              <a:rPr lang="en-CA" sz="1400" dirty="0">
                <a:solidFill>
                  <a:srgbClr val="4A4A4A"/>
                </a:solidFill>
                <a:latin typeface="+mj-lt"/>
              </a:rPr>
              <a:t>When you have garbage,</a:t>
            </a:r>
            <a:r>
              <a:rPr lang="en-CA" sz="1400" b="1" dirty="0">
                <a:solidFill>
                  <a:srgbClr val="363636"/>
                </a:solidFill>
                <a:latin typeface="+mj-lt"/>
              </a:rPr>
              <a:t> it is important to be able to recycle the materials for reintegration into the production cycle.</a:t>
            </a:r>
          </a:p>
          <a:p>
            <a:pPr algn="r">
              <a:spcBef>
                <a:spcPts val="600"/>
              </a:spcBef>
            </a:pPr>
            <a:r>
              <a:rPr lang="en-CA" sz="1600" b="1" dirty="0">
                <a:solidFill>
                  <a:srgbClr val="F2BB18"/>
                </a:solidFill>
                <a:latin typeface="+mj-lt"/>
              </a:rPr>
              <a:t>Recover (compost)</a:t>
            </a:r>
          </a:p>
          <a:p>
            <a:pPr algn="r">
              <a:spcBef>
                <a:spcPts val="600"/>
              </a:spcBef>
            </a:pPr>
            <a:r>
              <a:rPr lang="en-CA" sz="1400" dirty="0">
                <a:solidFill>
                  <a:srgbClr val="4A4A4A"/>
                </a:solidFill>
                <a:latin typeface="+mj-lt"/>
              </a:rPr>
              <a:t>Do not throw your organic waste in the trash! Learn about the composting solutions near you.</a:t>
            </a:r>
          </a:p>
        </p:txBody>
      </p:sp>
      <p:pic>
        <p:nvPicPr>
          <p:cNvPr id="4102" name="Picture 6" descr="RÃ©sultats de recherche d'images pour Â«Â zero waste sketchÂ Â»"/>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940" t="17421" r="19831" b="13944"/>
          <a:stretch/>
        </p:blipFill>
        <p:spPr bwMode="auto">
          <a:xfrm>
            <a:off x="5695949" y="1952625"/>
            <a:ext cx="3228975" cy="360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804538"/>
      </p:ext>
    </p:extLst>
  </p:cSld>
  <p:clrMapOvr>
    <a:masterClrMapping/>
  </p:clrMapOvr>
</p:sld>
</file>

<file path=ppt/theme/theme1.xml><?xml version="1.0" encoding="utf-8"?>
<a:theme xmlns:a="http://schemas.openxmlformats.org/drawingml/2006/main" name="Métropolitain">
  <a:themeElements>
    <a:clrScheme name="Personnalisé 14">
      <a:dk1>
        <a:srgbClr val="FFFFFF"/>
      </a:dk1>
      <a:lt1>
        <a:sysClr val="window" lastClr="FFFFFF"/>
      </a:lt1>
      <a:dk2>
        <a:srgbClr val="FFFFFF"/>
      </a:dk2>
      <a:lt2>
        <a:srgbClr val="F8F8F8"/>
      </a:lt2>
      <a:accent1>
        <a:srgbClr val="4D4D4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étropolitai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étropolitai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44E3BB9A-3BF5-4BE4-90CF-48BFABC7851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36311DA854B44595DF7EE133048D3F" ma:contentTypeVersion="25" ma:contentTypeDescription="Crée un document." ma:contentTypeScope="" ma:versionID="1d9bed1010ca322f04b9f7f0095797e3">
  <xsd:schema xmlns:xsd="http://www.w3.org/2001/XMLSchema" xmlns:xs="http://www.w3.org/2001/XMLSchema" xmlns:p="http://schemas.microsoft.com/office/2006/metadata/properties" xmlns:ns2="1c100512-6263-4d20-a870-5f24a1a3764a" xmlns:ns3="32d18d87-bd83-412f-a782-79d7f63fe6b9" targetNamespace="http://schemas.microsoft.com/office/2006/metadata/properties" ma:root="true" ma:fieldsID="ceb76a47f9af07cbec020eb79ce2996d" ns2:_="" ns3:_="">
    <xsd:import namespace="1c100512-6263-4d20-a870-5f24a1a3764a"/>
    <xsd:import namespace="32d18d87-bd83-412f-a782-79d7f63fe6b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Cote" minOccurs="0"/>
                <xsd:element ref="ns2:Datedefermeture" minOccurs="0"/>
                <xsd:element ref="ns2:Ann_x00e9_efinanci_x00e8_re" minOccurs="0"/>
                <xsd:element ref="ns2:Contractant" minOccurs="0"/>
                <xsd:element ref="ns2:_x00c9_quipe" minOccurs="0"/>
                <xsd:element ref="ns2:Fournisseur" minOccurs="0"/>
                <xsd:element ref="ns2:Traducteur_x002e_e" minOccurs="0"/>
                <xsd:element ref="ns2:Typededocu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100512-6263-4d20-a870-5f24a1a376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ee0338e-0b98-41eb-b388-a607f521180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Cote" ma:index="25" nillable="true" ma:displayName="Cote" ma:format="Dropdown" ma:internalName="Cote">
      <xsd:simpleType>
        <xsd:restriction base="dms:Choice">
          <xsd:enumeration value="A340 Rapports administratifs"/>
          <xsd:enumeration value="A413 Rencontres administratives régulières"/>
          <xsd:enumeration value="A640 Contrats de services"/>
          <xsd:enumeration value="A650 Droits d'auteurs"/>
          <xsd:enumeration value="C113 Paiement des factures"/>
          <xsd:enumeration value="C114 Suivi des fournisseurs"/>
          <xsd:enumeration value="G110 Messagerie interne"/>
          <xsd:enumeration value="G121 Gestion de l'intranet"/>
          <xsd:enumeration value="G122 Gestion de teams"/>
          <xsd:enumeration value="G123 Gestion des nouvelles internes"/>
          <xsd:enumeration value="G124 Conception d'outils de travail"/>
          <xsd:enumeration value="G211 Identité visuelle"/>
          <xsd:enumeration value="G212 Gestion du site internet"/>
          <xsd:enumeration value="G213 Planification de communication"/>
          <xsd:enumeration value="G214 Réseaux sociaux"/>
          <xsd:enumeration value="G221 Relations médiatiques"/>
          <xsd:enumeration value="G222 Relations avec les organismes externes"/>
          <xsd:enumeration value="G223 Relations avec les Premières Nations"/>
          <xsd:enumeration value="K210 Traductions"/>
        </xsd:restriction>
      </xsd:simpleType>
    </xsd:element>
    <xsd:element name="Datedefermeture" ma:index="26" nillable="true" ma:displayName="Date de fermeture" ma:format="DateOnly" ma:internalName="Datedefermeture">
      <xsd:simpleType>
        <xsd:restriction base="dms:DateTime"/>
      </xsd:simpleType>
    </xsd:element>
    <xsd:element name="Ann_x00e9_efinanci_x00e8_re" ma:index="27" nillable="true" ma:displayName="Année financière" ma:format="Dropdown" ma:internalName="Ann_x00e9_efinanci_x00e8_re">
      <xsd:simpleType>
        <xsd:restriction base="dms:Choice">
          <xsd:enumeration value="2023-2024"/>
          <xsd:enumeration value="2022-2023"/>
          <xsd:enumeration value="2021-2022"/>
          <xsd:enumeration value="2020-2021"/>
          <xsd:enumeration value="2019-2020"/>
          <xsd:enumeration value="2018-2019"/>
          <xsd:enumeration value="2017-2018"/>
          <xsd:enumeration value="2016-2017"/>
        </xsd:restriction>
      </xsd:simpleType>
    </xsd:element>
    <xsd:element name="Contractant" ma:index="28" nillable="true" ma:displayName="Contractant" ma:format="Dropdown" ma:internalName="Contractant">
      <xsd:simpleType>
        <xsd:restriction base="dms:Text">
          <xsd:maxLength value="255"/>
        </xsd:restriction>
      </xsd:simpleType>
    </xsd:element>
    <xsd:element name="_x00c9_quipe" ma:index="29" nillable="true" ma:displayName="Équipe" ma:format="Dropdown" ma:internalName="_x00c9_quipe">
      <xsd:complexType>
        <xsd:complexContent>
          <xsd:extension base="dms:MultiChoice">
            <xsd:sequence>
              <xsd:element name="Value" maxOccurs="unbounded" minOccurs="0" nillable="true">
                <xsd:simpleType>
                  <xsd:restriction base="dms:Choice">
                    <xsd:enumeration value="Administration"/>
                    <xsd:enumeration value="Changements climatiques"/>
                    <xsd:enumeration value="Communication"/>
                    <xsd:enumeration value="Conservation et biodiversité"/>
                    <xsd:enumeration value="Consultations"/>
                    <xsd:enumeration value="Environnement et Eau"/>
                    <xsd:enumeration value="ERA"/>
                    <xsd:enumeration value="Finances"/>
                    <xsd:enumeration value="Géomatique"/>
                    <xsd:enumeration value="Gestion documentaire"/>
                    <xsd:enumeration value="Matières résiduelles"/>
                    <xsd:enumeration value="PCG"/>
                    <xsd:enumeration value="Ressources humaines"/>
                  </xsd:restriction>
                </xsd:simpleType>
              </xsd:element>
            </xsd:sequence>
          </xsd:extension>
        </xsd:complexContent>
      </xsd:complexType>
    </xsd:element>
    <xsd:element name="Fournisseur" ma:index="30" nillable="true" ma:displayName="Fournisseur" ma:format="Dropdown" ma:internalName="Fournisseur">
      <xsd:simpleType>
        <xsd:restriction base="dms:Text">
          <xsd:maxLength value="255"/>
        </xsd:restriction>
      </xsd:simpleType>
    </xsd:element>
    <xsd:element name="Traducteur_x002e_e" ma:index="31" nillable="true" ma:displayName="Traducteur" ma:format="Dropdown" ma:internalName="Traducteur_x002e_e">
      <xsd:simpleType>
        <xsd:restriction base="dms:Text">
          <xsd:maxLength value="255"/>
        </xsd:restriction>
      </xsd:simpleType>
    </xsd:element>
    <xsd:element name="Typededocument" ma:index="32" nillable="true" ma:displayName="Type de document" ma:format="Dropdown" ma:internalName="Typededocument">
      <xsd:simpleType>
        <xsd:restriction base="dms:Choice">
          <xsd:enumeration value="Communiqué de presse"/>
          <xsd:enumeration value="Contrat"/>
          <xsd:enumeration value="Courriel"/>
          <xsd:enumeration value="Document de support"/>
          <xsd:enumeration value="Entente"/>
          <xsd:enumeration value="Facture"/>
          <xsd:enumeration value="Formulaire"/>
          <xsd:enumeration value="Gabarit"/>
          <xsd:enumeration value="Lettre ou avis"/>
          <xsd:enumeration value="Politique ou directive"/>
          <xsd:enumeration value="Procédure ou guide"/>
          <xsd:enumeration value="Rapport d'activités"/>
          <xsd:enumeration value="Référence externe"/>
          <xsd:enumeration value="Référence interne"/>
          <xsd:enumeration value="Schéma"/>
          <xsd:enumeration value="Soumission"/>
        </xsd:restriction>
      </xsd:simpleType>
    </xsd:element>
  </xsd:schema>
  <xsd:schema xmlns:xsd="http://www.w3.org/2001/XMLSchema" xmlns:xs="http://www.w3.org/2001/XMLSchema" xmlns:dms="http://schemas.microsoft.com/office/2006/documentManagement/types" xmlns:pc="http://schemas.microsoft.com/office/infopath/2007/PartnerControls" targetNamespace="32d18d87-bd83-412f-a782-79d7f63fe6b9"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ae6b9c8c-bbe7-4244-8735-6c748268de5f}" ma:internalName="TaxCatchAll" ma:showField="CatchAllData" ma:web="32d18d87-bd83-412f-a782-79d7f63fe6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2d18d87-bd83-412f-a782-79d7f63fe6b9" xsi:nil="true"/>
    <lcf76f155ced4ddcb4097134ff3c332f xmlns="1c100512-6263-4d20-a870-5f24a1a3764a">
      <Terms xmlns="http://schemas.microsoft.com/office/infopath/2007/PartnerControls"/>
    </lcf76f155ced4ddcb4097134ff3c332f>
    <Datedefermeture xmlns="1c100512-6263-4d20-a870-5f24a1a3764a" xsi:nil="true"/>
    <Contractant xmlns="1c100512-6263-4d20-a870-5f24a1a3764a" xsi:nil="true"/>
    <Fournisseur xmlns="1c100512-6263-4d20-a870-5f24a1a3764a" xsi:nil="true"/>
    <Ann_x00e9_efinanci_x00e8_re xmlns="1c100512-6263-4d20-a870-5f24a1a3764a" xsi:nil="true"/>
    <_x00c9_quipe xmlns="1c100512-6263-4d20-a870-5f24a1a3764a" xsi:nil="true"/>
    <Cote xmlns="1c100512-6263-4d20-a870-5f24a1a3764a" xsi:nil="true"/>
    <Traducteur_x002e_e xmlns="1c100512-6263-4d20-a870-5f24a1a3764a" xsi:nil="true"/>
    <Typededocument xmlns="1c100512-6263-4d20-a870-5f24a1a3764a" xsi:nil="true"/>
  </documentManagement>
</p:properties>
</file>

<file path=customXml/itemProps1.xml><?xml version="1.0" encoding="utf-8"?>
<ds:datastoreItem xmlns:ds="http://schemas.openxmlformats.org/officeDocument/2006/customXml" ds:itemID="{D743B9DD-FEA2-4460-92A9-7617F1126581}"/>
</file>

<file path=customXml/itemProps2.xml><?xml version="1.0" encoding="utf-8"?>
<ds:datastoreItem xmlns:ds="http://schemas.openxmlformats.org/officeDocument/2006/customXml" ds:itemID="{BF10882A-5CE4-4324-9F99-0966A7F35449}"/>
</file>

<file path=customXml/itemProps3.xml><?xml version="1.0" encoding="utf-8"?>
<ds:datastoreItem xmlns:ds="http://schemas.openxmlformats.org/officeDocument/2006/customXml" ds:itemID="{13E5ECFD-268E-4617-876A-EF8DCC446F70}"/>
</file>

<file path=docProps/app.xml><?xml version="1.0" encoding="utf-8"?>
<Properties xmlns="http://schemas.openxmlformats.org/officeDocument/2006/extended-properties" xmlns:vt="http://schemas.openxmlformats.org/officeDocument/2006/docPropsVTypes">
  <Template/>
  <TotalTime>642</TotalTime>
  <Words>1211</Words>
  <Application>Microsoft Office PowerPoint</Application>
  <PresentationFormat>On-screen Show (4:3)</PresentationFormat>
  <Paragraphs>107</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Arial Rounded MT Bold</vt:lpstr>
      <vt:lpstr>Calibri</vt:lpstr>
      <vt:lpstr>Calibri Light</vt:lpstr>
      <vt:lpstr>Verdana</vt:lpstr>
      <vt:lpstr>Wingdings</vt:lpstr>
      <vt:lpstr>Métropolitain</vt:lpstr>
      <vt:lpstr>Zero Waste Objective!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Bien trier déchets :  Ça va ou ?</dc:title>
  <dc:creator>Chloe Leduc</dc:creator>
  <cp:lastModifiedBy>Chad OBrien</cp:lastModifiedBy>
  <cp:revision>69</cp:revision>
  <dcterms:created xsi:type="dcterms:W3CDTF">2019-08-29T17:25:02Z</dcterms:created>
  <dcterms:modified xsi:type="dcterms:W3CDTF">2019-10-27T14:09:10Z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0x010100F236311DA854B44595DF7EE133048D3F</vt:lpwstr>
  </property>
</Properties>
</file>