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27"/>
  </p:notesMasterIdLst>
  <p:sldIdLst>
    <p:sldId id="256" r:id="rId3"/>
    <p:sldId id="257" r:id="rId4"/>
    <p:sldId id="258" r:id="rId5"/>
    <p:sldId id="275" r:id="rId6"/>
    <p:sldId id="261" r:id="rId7"/>
    <p:sldId id="262" r:id="rId8"/>
    <p:sldId id="263" r:id="rId9"/>
    <p:sldId id="264" r:id="rId10"/>
    <p:sldId id="265" r:id="rId11"/>
    <p:sldId id="266" r:id="rId12"/>
    <p:sldId id="267" r:id="rId13"/>
    <p:sldId id="268" r:id="rId14"/>
    <p:sldId id="269" r:id="rId15"/>
    <p:sldId id="270" r:id="rId16"/>
    <p:sldId id="271" r:id="rId17"/>
    <p:sldId id="277" r:id="rId18"/>
    <p:sldId id="273" r:id="rId19"/>
    <p:sldId id="278" r:id="rId20"/>
    <p:sldId id="274" r:id="rId21"/>
    <p:sldId id="279" r:id="rId22"/>
    <p:sldId id="280" r:id="rId23"/>
    <p:sldId id="282" r:id="rId24"/>
    <p:sldId id="283" r:id="rId25"/>
    <p:sldId id="260"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014"/>
    <a:srgbClr val="B5BDDE"/>
    <a:srgbClr val="F2BB18"/>
    <a:srgbClr val="D246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40" autoAdjust="0"/>
  </p:normalViewPr>
  <p:slideViewPr>
    <p:cSldViewPr snapToGrid="0">
      <p:cViewPr varScale="1">
        <p:scale>
          <a:sx n="88" d="100"/>
          <a:sy n="88" d="100"/>
        </p:scale>
        <p:origin x="6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689-7701-40A1-BFCA-999B9EB04520}" type="datetimeFigureOut">
              <a:rPr lang="fr-CA" smtClean="0"/>
              <a:t>2019-10-27</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D6F5B-7379-4A52-B6BA-B7D94E2E8831}" type="slidenum">
              <a:rPr lang="fr-CA" smtClean="0"/>
              <a:t>‹#›</a:t>
            </a:fld>
            <a:endParaRPr lang="fr-CA"/>
          </a:p>
        </p:txBody>
      </p:sp>
    </p:spTree>
    <p:extLst>
      <p:ext uri="{BB962C8B-B14F-4D97-AF65-F5344CB8AC3E}">
        <p14:creationId xmlns:p14="http://schemas.microsoft.com/office/powerpoint/2010/main" val="144068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17</a:t>
            </a:fld>
            <a:endParaRPr lang="fr-FR"/>
          </a:p>
        </p:txBody>
      </p:sp>
    </p:spTree>
    <p:extLst>
      <p:ext uri="{BB962C8B-B14F-4D97-AF65-F5344CB8AC3E}">
        <p14:creationId xmlns:p14="http://schemas.microsoft.com/office/powerpoint/2010/main" val="25792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18</a:t>
            </a:fld>
            <a:endParaRPr lang="fr-FR"/>
          </a:p>
        </p:txBody>
      </p:sp>
    </p:spTree>
    <p:extLst>
      <p:ext uri="{BB962C8B-B14F-4D97-AF65-F5344CB8AC3E}">
        <p14:creationId xmlns:p14="http://schemas.microsoft.com/office/powerpoint/2010/main" val="122357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Inhalation</a:t>
            </a:r>
          </a:p>
          <a:p>
            <a:r>
              <a:rPr lang="en-CA" dirty="0"/>
              <a:t>Chemicals and dust can be volatile and cause toxic fumes. If the slightest odour is detected, wearing a mask is mandatory. This person must breathe fresh air. If discomfort persists, going to the hospital is necessary.</a:t>
            </a:r>
          </a:p>
          <a:p>
            <a:endParaRPr lang="fr-CA" baseline="0" dirty="0"/>
          </a:p>
          <a:p>
            <a:r>
              <a:rPr lang="fr-CA" baseline="0" dirty="0"/>
              <a:t>Ingestion</a:t>
            </a:r>
            <a:br>
              <a:rPr lang="fr-CA" baseline="0" dirty="0"/>
            </a:br>
            <a:r>
              <a:rPr lang="en-CA" baseline="0" dirty="0"/>
              <a:t>Call the Poison Control Centre as it may be dangerous to drink or induce vomiting (corrosive effect or chemical pneumonia).</a:t>
            </a:r>
            <a:endParaRPr lang="fr-CA" baseline="0" dirty="0"/>
          </a:p>
          <a:p>
            <a:endParaRPr lang="fr-CA" baseline="0" dirty="0"/>
          </a:p>
          <a:p>
            <a:r>
              <a:rPr lang="fr-CA" baseline="0" dirty="0"/>
              <a:t>Absorption</a:t>
            </a:r>
          </a:p>
          <a:p>
            <a:r>
              <a:rPr lang="en-CA" baseline="0" dirty="0"/>
              <a:t>If a large area of ​​the body is contaminated with a hazardous product or products, clothing must be removed and the affected area rinsed with cold water for 20 minutes. You must never use ointments, creams or lotions. As soon as possible, see a doctor.</a:t>
            </a:r>
            <a:endParaRPr lang="fr-CA" baseline="0" dirty="0"/>
          </a:p>
          <a:p>
            <a:endParaRPr lang="fr-CA" baseline="0" dirty="0"/>
          </a:p>
          <a:p>
            <a:r>
              <a:rPr lang="en-CA" baseline="0" dirty="0"/>
              <a:t>If splashing affects only a small area of ​​the skin, rinse thoroughly with cold water and then with soapy water. If afterwards a skin reaction is observed, see a doctor.</a:t>
            </a:r>
          </a:p>
          <a:p>
            <a:endParaRPr lang="fr-CA" baseline="0" dirty="0"/>
          </a:p>
          <a:p>
            <a:r>
              <a:rPr lang="en-CA" baseline="0" dirty="0"/>
              <a:t>In case of contact with the eyes, rinse immediately with water for at least 20 minutes</a:t>
            </a:r>
            <a:r>
              <a:rPr lang="fr-CA" baseline="0" dirty="0"/>
              <a:t>.</a:t>
            </a:r>
          </a:p>
          <a:p>
            <a:endParaRPr lang="fr-CA" baseline="0" dirty="0"/>
          </a:p>
          <a:p>
            <a:r>
              <a:rPr lang="en-CA" baseline="0" dirty="0"/>
              <a:t>Never wear contact lenses, because in case of contact with the eyes, the lens may stick to the eye.</a:t>
            </a:r>
            <a:endParaRPr lang="fr-FR" dirty="0"/>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19</a:t>
            </a:fld>
            <a:endParaRPr lang="fr-FR"/>
          </a:p>
        </p:txBody>
      </p:sp>
    </p:spTree>
    <p:extLst>
      <p:ext uri="{BB962C8B-B14F-4D97-AF65-F5344CB8AC3E}">
        <p14:creationId xmlns:p14="http://schemas.microsoft.com/office/powerpoint/2010/main" val="207763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20</a:t>
            </a:fld>
            <a:endParaRPr lang="fr-FR"/>
          </a:p>
        </p:txBody>
      </p:sp>
    </p:spTree>
    <p:extLst>
      <p:ext uri="{BB962C8B-B14F-4D97-AF65-F5344CB8AC3E}">
        <p14:creationId xmlns:p14="http://schemas.microsoft.com/office/powerpoint/2010/main" val="103153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21</a:t>
            </a:fld>
            <a:endParaRPr lang="fr-FR"/>
          </a:p>
        </p:txBody>
      </p:sp>
    </p:spTree>
    <p:extLst>
      <p:ext uri="{BB962C8B-B14F-4D97-AF65-F5344CB8AC3E}">
        <p14:creationId xmlns:p14="http://schemas.microsoft.com/office/powerpoint/2010/main" val="4923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22</a:t>
            </a:fld>
            <a:endParaRPr lang="fr-FR"/>
          </a:p>
        </p:txBody>
      </p:sp>
    </p:spTree>
    <p:extLst>
      <p:ext uri="{BB962C8B-B14F-4D97-AF65-F5344CB8AC3E}">
        <p14:creationId xmlns:p14="http://schemas.microsoft.com/office/powerpoint/2010/main" val="212015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66CA8E-F4E7-49F9-82A7-DCBA441BA3B0}" type="slidenum">
              <a:rPr lang="fr-FR" smtClean="0"/>
              <a:t>23</a:t>
            </a:fld>
            <a:endParaRPr lang="fr-FR"/>
          </a:p>
        </p:txBody>
      </p:sp>
    </p:spTree>
    <p:extLst>
      <p:ext uri="{BB962C8B-B14F-4D97-AF65-F5344CB8AC3E}">
        <p14:creationId xmlns:p14="http://schemas.microsoft.com/office/powerpoint/2010/main" val="1128837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2019-10-27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316790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2019-10-27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30233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2019-10-27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2004018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7" name="Date Placeholder 6"/>
          <p:cNvSpPr>
            <a:spLocks noGrp="1"/>
          </p:cNvSpPr>
          <p:nvPr>
            <p:ph type="dt" sz="half" idx="10"/>
          </p:nvPr>
        </p:nvSpPr>
        <p:spPr/>
        <p:txBody>
          <a:bodyPr/>
          <a:lstStyle/>
          <a:p>
            <a:fld id="{7D4372F1-AF22-445E-8FD1-A5C234A4A395}" type="datetime1">
              <a:rPr lang="fr-FR" smtClean="0"/>
              <a:t>27/10/2019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20275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96B0E8-2737-45B9-A062-87C8DB957FCA}"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181412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tx1"/>
                </a:solidFill>
              </a:defRPr>
            </a:lvl1pPr>
          </a:lstStyle>
          <a:p>
            <a:r>
              <a:rPr lang="fr-FR"/>
              <a:t>Modifiez le style du titre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956375F-E885-49A3-9D3D-035E96DD1245}"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88813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67C114C-D369-4552-A910-0BF579ED1384}" type="datetime1">
              <a:rPr lang="fr-FR" smtClean="0"/>
              <a:t>27/10/2019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2551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ECF3568-43C6-4D23-8FE0-A5E2A746EE70}" type="datetime1">
              <a:rPr lang="fr-FR" smtClean="0"/>
              <a:t>27/10/2019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201667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4FAE5B4-89FE-4D59-A690-4ED379896BC8}" type="datetime1">
              <a:rPr lang="fr-FR" smtClean="0"/>
              <a:t>27/10/2019</a:t>
            </a:fld>
            <a:endParaRPr lang="fr-FR"/>
          </a:p>
        </p:txBody>
      </p:sp>
      <p:sp>
        <p:nvSpPr>
          <p:cNvPr id="4" name="Footer Placeholder 3"/>
          <p:cNvSpPr>
            <a:spLocks noGrp="1"/>
          </p:cNvSpPr>
          <p:nvPr>
            <p:ph type="ftr" sz="quarter" idx="11"/>
          </p:nvPr>
        </p:nvSpPr>
        <p:spPr/>
        <p:txBody>
          <a:bodyPr/>
          <a:lstStyle/>
          <a:p>
            <a:r>
              <a:rPr lang="fr-CA"/>
              <a:t>Trousse pédagogique à la rescousse du territoire | IDDPNQL</a:t>
            </a:r>
            <a:endParaRPr lang="fr-FR"/>
          </a:p>
        </p:txBody>
      </p:sp>
      <p:sp>
        <p:nvSpPr>
          <p:cNvPr id="5" name="Slide Number Placeholder 4"/>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44312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7D9E-8A9A-429A-A2AC-F0EB25FEE3D1}" type="datetime1">
              <a:rPr lang="fr-FR" smtClean="0"/>
              <a:t>27/10/2019</a:t>
            </a:fld>
            <a:endParaRPr lang="fr-FR"/>
          </a:p>
        </p:txBody>
      </p:sp>
      <p:sp>
        <p:nvSpPr>
          <p:cNvPr id="3" name="Footer Placeholder 2"/>
          <p:cNvSpPr>
            <a:spLocks noGrp="1"/>
          </p:cNvSpPr>
          <p:nvPr>
            <p:ph type="ftr" sz="quarter" idx="11"/>
          </p:nvPr>
        </p:nvSpPr>
        <p:spPr/>
        <p:txBody>
          <a:bodyPr/>
          <a:lstStyle/>
          <a:p>
            <a:r>
              <a:rPr lang="fr-CA"/>
              <a:t>Trousse pédagogique à la rescousse du territoire | IDDPNQL</a:t>
            </a:r>
            <a:endParaRPr lang="fr-FR"/>
          </a:p>
        </p:txBody>
      </p:sp>
      <p:sp>
        <p:nvSpPr>
          <p:cNvPr id="4" name="Slide Number Placeholder 3"/>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6843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a:t>Modifier les styles du texte du masque</a:t>
            </a:r>
          </a:p>
        </p:txBody>
      </p:sp>
      <p:sp>
        <p:nvSpPr>
          <p:cNvPr id="5" name="Date Placeholder 4"/>
          <p:cNvSpPr>
            <a:spLocks noGrp="1"/>
          </p:cNvSpPr>
          <p:nvPr>
            <p:ph type="dt" sz="half" idx="10"/>
          </p:nvPr>
        </p:nvSpPr>
        <p:spPr/>
        <p:txBody>
          <a:bodyPr/>
          <a:lstStyle/>
          <a:p>
            <a:fld id="{7355EE4B-3171-4FE4-A8FB-C2DED2940B92}" type="datetime1">
              <a:rPr lang="fr-FR" smtClean="0"/>
              <a:t>27/10/2019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a:t>
            </a:fld>
            <a:endParaRPr lang="fr-FR"/>
          </a:p>
        </p:txBody>
      </p:sp>
    </p:spTree>
    <p:extLst>
      <p:ext uri="{BB962C8B-B14F-4D97-AF65-F5344CB8AC3E}">
        <p14:creationId xmlns:p14="http://schemas.microsoft.com/office/powerpoint/2010/main" val="59388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2019-10-27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1999872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chemeClr val="tx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C0C3D2C-3B2D-4749-9A3E-8686F48F942B}" type="datetime1">
              <a:rPr lang="fr-FR" smtClean="0"/>
              <a:t>27/10/2019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3599019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3995B5-BCAB-43EF-B34D-7F24B5BFE6F0}"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1938313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4302665-451E-499C-896D-1984023AB07A}" type="datetime1">
              <a:rPr lang="fr-FR" smtClean="0"/>
              <a:t>27/10/2019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a:t>
            </a:fld>
            <a:endParaRPr lang="fr-FR"/>
          </a:p>
        </p:txBody>
      </p:sp>
    </p:spTree>
    <p:extLst>
      <p:ext uri="{BB962C8B-B14F-4D97-AF65-F5344CB8AC3E}">
        <p14:creationId xmlns:p14="http://schemas.microsoft.com/office/powerpoint/2010/main" val="297926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2019-10-27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345050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CDEBB0F4-365C-4746-B15A-F304E279A5CB}" type="datetimeFigureOut">
              <a:rPr lang="fr-CA" smtClean="0"/>
              <a:t>2019-10-27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18142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CDEBB0F4-365C-4746-B15A-F304E279A5CB}" type="datetimeFigureOut">
              <a:rPr lang="fr-CA" smtClean="0"/>
              <a:t>2019-10-27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217529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CDEBB0F4-365C-4746-B15A-F304E279A5CB}" type="datetimeFigureOut">
              <a:rPr lang="fr-CA" smtClean="0"/>
              <a:t>2019-10-27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390846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EBB0F4-365C-4746-B15A-F304E279A5CB}" type="datetimeFigureOut">
              <a:rPr lang="fr-CA" smtClean="0"/>
              <a:t>2019-10-27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36416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DEBB0F4-365C-4746-B15A-F304E279A5CB}" type="datetimeFigureOut">
              <a:rPr lang="fr-CA" smtClean="0"/>
              <a:t>2019-10-27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392295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DEBB0F4-365C-4746-B15A-F304E279A5CB}" type="datetimeFigureOut">
              <a:rPr lang="fr-CA" smtClean="0"/>
              <a:t>2019-10-27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a:t>
            </a:fld>
            <a:endParaRPr lang="fr-CA"/>
          </a:p>
        </p:txBody>
      </p:sp>
    </p:spTree>
    <p:extLst>
      <p:ext uri="{BB962C8B-B14F-4D97-AF65-F5344CB8AC3E}">
        <p14:creationId xmlns:p14="http://schemas.microsoft.com/office/powerpoint/2010/main" val="114165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EBB0F4-365C-4746-B15A-F304E279A5CB}" type="datetimeFigureOut">
              <a:rPr lang="fr-CA" smtClean="0"/>
              <a:t>2019-10-27</a:t>
            </a:fld>
            <a:endParaRPr lang="fr-CA"/>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197116-D1D9-463F-A0DC-815317D21075}" type="slidenum">
              <a:rPr lang="fr-CA" smtClean="0"/>
              <a:t>‹#›</a:t>
            </a:fld>
            <a:endParaRPr lang="fr-CA"/>
          </a:p>
        </p:txBody>
      </p:sp>
    </p:spTree>
    <p:extLst>
      <p:ext uri="{BB962C8B-B14F-4D97-AF65-F5344CB8AC3E}">
        <p14:creationId xmlns:p14="http://schemas.microsoft.com/office/powerpoint/2010/main" val="28467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CDEBB0F4-365C-4746-B15A-F304E279A5CB}" type="datetimeFigureOut">
              <a:rPr lang="fr-CA" smtClean="0"/>
              <a:t>2019-10-27</a:t>
            </a:fld>
            <a:endParaRPr lang="fr-CA"/>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fr-CA"/>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tx1">
                    <a:alpha val="20000"/>
                  </a:schemeClr>
                </a:solidFill>
                <a:latin typeface="+mj-lt"/>
              </a:defRPr>
            </a:lvl1pPr>
          </a:lstStyle>
          <a:p>
            <a:fld id="{BF197116-D1D9-463F-A0DC-815317D21075}" type="slidenum">
              <a:rPr lang="fr-CA" smtClean="0"/>
              <a:t>‹#›</a:t>
            </a:fld>
            <a:endParaRPr lang="fr-CA"/>
          </a:p>
        </p:txBody>
      </p:sp>
    </p:spTree>
    <p:extLst>
      <p:ext uri="{BB962C8B-B14F-4D97-AF65-F5344CB8AC3E}">
        <p14:creationId xmlns:p14="http://schemas.microsoft.com/office/powerpoint/2010/main" val="329403718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hyperlink" Target="http://www.onenprendsoin.recyc-quebec.qc.ca/" TargetMode="Externa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hyperlink" Target="https://soghu.com/en/home" TargetMode="External"/><Relationship Id="rId3" Type="http://schemas.openxmlformats.org/officeDocument/2006/relationships/image" Target="../media/image69.jpeg"/><Relationship Id="rId7" Type="http://schemas.openxmlformats.org/officeDocument/2006/relationships/hyperlink" Target="https://www.call2recycle.ca/"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www.ecopeinture.ca/en/locator/" TargetMode="External"/><Relationship Id="rId5" Type="http://schemas.openxmlformats.org/officeDocument/2006/relationships/hyperlink" Target="https://www.recycfluo.ca/en/find-a-collection-site" TargetMode="External"/><Relationship Id="rId4" Type="http://schemas.openxmlformats.org/officeDocument/2006/relationships/hyperlink" Target="https://www.recyclemyelectronics.ca/qc/where-can-i-recycl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veolia.ca/fr/nos-services/matieres-residuelles/traitement-des-hydroxydes-koh"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ici.radio-canada.ca/nouvelle/1086611/produits-menagers-parfums-detergents-environnement-sante-dangereux" TargetMode="Externa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http://www.terra-sophia.fr/les-produits-menagers-une-pollution-quotidienne/"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dvV9T3R18c8"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s://www.vicnews.com/marketplace/keep-your-fuel-out-of-the-fire-2/"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5090" y="1166211"/>
            <a:ext cx="5051034" cy="2827368"/>
          </a:xfrm>
        </p:spPr>
        <p:txBody>
          <a:bodyPr>
            <a:noAutofit/>
          </a:bodyPr>
          <a:lstStyle/>
          <a:p>
            <a:r>
              <a:rPr lang="en-CA" sz="4800" dirty="0">
                <a:solidFill>
                  <a:schemeClr val="bg1"/>
                </a:solidFill>
                <a:latin typeface="Arial Rounded MT Bold" panose="020F0704030504030204" pitchFamily="34" charset="0"/>
              </a:rPr>
              <a:t>Household Hazardous Waste</a:t>
            </a:r>
            <a:endParaRPr lang="en-CA" sz="2400" dirty="0">
              <a:solidFill>
                <a:schemeClr val="bg1"/>
              </a:solidFill>
            </a:endParaRPr>
          </a:p>
        </p:txBody>
      </p:sp>
      <p:sp>
        <p:nvSpPr>
          <p:cNvPr id="3" name="Sous-titre 2"/>
          <p:cNvSpPr>
            <a:spLocks noGrp="1"/>
          </p:cNvSpPr>
          <p:nvPr>
            <p:ph type="subTitle" idx="1"/>
          </p:nvPr>
        </p:nvSpPr>
        <p:spPr>
          <a:xfrm>
            <a:off x="385090" y="4181774"/>
            <a:ext cx="4408366" cy="919720"/>
          </a:xfrm>
        </p:spPr>
        <p:txBody>
          <a:bodyPr/>
          <a:lstStyle/>
          <a:p>
            <a:r>
              <a:rPr lang="en-CA" dirty="0">
                <a:solidFill>
                  <a:schemeClr val="tx1">
                    <a:lumMod val="75000"/>
                    <a:lumOff val="25000"/>
                  </a:schemeClr>
                </a:solidFill>
              </a:rPr>
              <a:t>Informative material intended for teachers</a:t>
            </a:r>
          </a:p>
          <a:p>
            <a:pPr algn="l"/>
            <a:endParaRPr lang="fr-FR" dirty="0">
              <a:solidFill>
                <a:schemeClr val="tx1">
                  <a:lumMod val="75000"/>
                  <a:lumOff val="25000"/>
                </a:schemeClr>
              </a:solidFill>
            </a:endParaRPr>
          </a:p>
          <a:p>
            <a:pPr algn="l"/>
            <a:endParaRPr lang="fr-CA"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124" y="395355"/>
            <a:ext cx="3413586" cy="5997772"/>
          </a:xfrm>
          <a:prstGeom prst="rect">
            <a:avLst/>
          </a:prstGeom>
        </p:spPr>
      </p:pic>
      <p:sp>
        <p:nvSpPr>
          <p:cNvPr id="7" name="ZoneTexte 6"/>
          <p:cNvSpPr txBox="1"/>
          <p:nvPr/>
        </p:nvSpPr>
        <p:spPr>
          <a:xfrm>
            <a:off x="0" y="6511285"/>
            <a:ext cx="9144000" cy="261610"/>
          </a:xfrm>
          <a:prstGeom prst="rect">
            <a:avLst/>
          </a:prstGeom>
          <a:noFill/>
        </p:spPr>
        <p:txBody>
          <a:bodyPr wrap="square" rtlCol="0">
            <a:spAutoFit/>
          </a:bodyPr>
          <a:lstStyle/>
          <a:p>
            <a:pPr lvl="0" algn="ctr" defTabSz="457200">
              <a:defRPr/>
            </a:pPr>
            <a:r>
              <a:rPr lang="en-CA" sz="1100" dirty="0">
                <a:solidFill>
                  <a:schemeClr val="tx1">
                    <a:lumMod val="95000"/>
                  </a:schemeClr>
                </a:solidFill>
              </a:rPr>
              <a:t>EDUCATIONAL KIT TO SAVE THE LAND | FNQLSDI</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8247" y="131571"/>
            <a:ext cx="737610" cy="872927"/>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7620" y="3840884"/>
            <a:ext cx="1091597" cy="952244"/>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r="26003"/>
          <a:stretch/>
        </p:blipFill>
        <p:spPr>
          <a:xfrm rot="699764">
            <a:off x="450004" y="4992834"/>
            <a:ext cx="985620" cy="1624587"/>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646418">
            <a:off x="351133" y="272456"/>
            <a:ext cx="423673" cy="835154"/>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834568">
            <a:off x="3523404" y="5291009"/>
            <a:ext cx="548641" cy="829058"/>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31886">
            <a:off x="7755717" y="5109078"/>
            <a:ext cx="1265076" cy="1868459"/>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15392">
            <a:off x="3267450" y="496086"/>
            <a:ext cx="1804573" cy="2591451"/>
          </a:xfrm>
          <a:prstGeom prst="rect">
            <a:avLst/>
          </a:prstGeom>
        </p:spPr>
      </p:pic>
    </p:spTree>
    <p:extLst>
      <p:ext uri="{BB962C8B-B14F-4D97-AF65-F5344CB8AC3E}">
        <p14:creationId xmlns:p14="http://schemas.microsoft.com/office/powerpoint/2010/main" val="30473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Espace réservé du contenu 2"/>
          <p:cNvSpPr>
            <a:spLocks noGrp="1"/>
          </p:cNvSpPr>
          <p:nvPr>
            <p:ph idx="1"/>
          </p:nvPr>
        </p:nvSpPr>
        <p:spPr>
          <a:xfrm>
            <a:off x="3701787" y="1908146"/>
            <a:ext cx="5145092" cy="1181615"/>
          </a:xfrm>
        </p:spPr>
        <p:txBody>
          <a:bodyPr>
            <a:normAutofit/>
          </a:bodyPr>
          <a:lstStyle/>
          <a:p>
            <a:pPr>
              <a:buFont typeface="Verdana" panose="020B0604030504040204" pitchFamily="34" charset="0"/>
              <a:buChar char="›"/>
            </a:pPr>
            <a:r>
              <a:rPr lang="en-CA" dirty="0">
                <a:latin typeface="+mj-lt"/>
              </a:rPr>
              <a:t> If these products are swallowed, licked or sometimes touched or inhaled, they may cause discomfort or even death.</a:t>
            </a:r>
          </a:p>
        </p:txBody>
      </p:sp>
      <p:pic>
        <p:nvPicPr>
          <p:cNvPr id="22" name="Picture 4" descr="RÃ©sultats de recherche d'images pour Â«Â symboles rÃ©sidus domestiques dangereux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4" y="3579196"/>
            <a:ext cx="7810856" cy="1895282"/>
          </a:xfrm>
          <a:prstGeom prst="rect">
            <a:avLst/>
          </a:prstGeom>
          <a:noFill/>
          <a:extLst>
            <a:ext uri="{909E8E84-426E-40DD-AFC4-6F175D3DCCD1}">
              <a14:hiddenFill xmlns:a14="http://schemas.microsoft.com/office/drawing/2010/main">
                <a:solidFill>
                  <a:srgbClr val="FFFFFF"/>
                </a:solidFill>
              </a14:hiddenFill>
            </a:ext>
          </a:extLst>
        </p:spPr>
      </p:pic>
      <p:sp>
        <p:nvSpPr>
          <p:cNvPr id="23" name="Ellipse 22"/>
          <p:cNvSpPr/>
          <p:nvPr/>
        </p:nvSpPr>
        <p:spPr>
          <a:xfrm>
            <a:off x="6274333" y="3291668"/>
            <a:ext cx="2400372" cy="2374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D24614"/>
                </a:solidFill>
              </a:rPr>
              <a:t>Toxic</a:t>
            </a:r>
            <a:r>
              <a:rPr lang="en-CA" sz="4000" dirty="0">
                <a:solidFill>
                  <a:srgbClr val="171717"/>
                </a:solidFill>
              </a:rPr>
              <a:t> </a:t>
            </a:r>
            <a:r>
              <a:rPr lang="en-CA" sz="4000" dirty="0">
                <a:solidFill>
                  <a:schemeClr val="tx1"/>
                </a:solidFill>
              </a:rPr>
              <a:t>HHW</a:t>
            </a:r>
          </a:p>
        </p:txBody>
      </p:sp>
      <p:pic>
        <p:nvPicPr>
          <p:cNvPr id="11270" name="Picture 6" descr="RÃ©sultats de recherche d'images pour Â«Â toxic hhwÂ Â»"/>
          <p:cNvPicPr>
            <a:picLocks noChangeAspect="1" noChangeArrowheads="1"/>
          </p:cNvPicPr>
          <p:nvPr/>
        </p:nvPicPr>
        <p:blipFill rotWithShape="1">
          <a:blip r:embed="rId3">
            <a:extLst>
              <a:ext uri="{28A0092B-C50C-407E-A947-70E740481C1C}">
                <a14:useLocalDpi xmlns:a14="http://schemas.microsoft.com/office/drawing/2010/main" val="0"/>
              </a:ext>
            </a:extLst>
          </a:blip>
          <a:srcRect l="28039" r="33028"/>
          <a:stretch/>
        </p:blipFill>
        <p:spPr bwMode="auto">
          <a:xfrm>
            <a:off x="1075459" y="1408405"/>
            <a:ext cx="2247865" cy="190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37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RÃ©sultats de recherche d'images pour Â«Â tubes fluorescentsÂ 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923263">
            <a:off x="4040779" y="1627487"/>
            <a:ext cx="2098946" cy="11166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ZoneTexte 9"/>
          <p:cNvSpPr txBox="1"/>
          <p:nvPr/>
        </p:nvSpPr>
        <p:spPr>
          <a:xfrm>
            <a:off x="419437" y="2513008"/>
            <a:ext cx="3146221" cy="2677656"/>
          </a:xfrm>
          <a:prstGeom prst="rect">
            <a:avLst/>
          </a:prstGeom>
          <a:noFill/>
        </p:spPr>
        <p:txBody>
          <a:bodyPr wrap="square" rtlCol="0">
            <a:spAutoFit/>
          </a:bodyPr>
          <a:lstStyle/>
          <a:p>
            <a:pPr marL="285750" indent="-285750">
              <a:buFont typeface="Arial" panose="020B0604020202020204" pitchFamily="34" charset="0"/>
              <a:buChar char="•"/>
            </a:pPr>
            <a:r>
              <a:rPr lang="en-CA" sz="2400" dirty="0">
                <a:latin typeface="+mj-lt"/>
              </a:rPr>
              <a:t>Compact fluorescent lightbulbs</a:t>
            </a:r>
          </a:p>
          <a:p>
            <a:pPr marL="285750" indent="-285750">
              <a:buFont typeface="Arial" panose="020B0604020202020204" pitchFamily="34" charset="0"/>
              <a:buChar char="•"/>
            </a:pPr>
            <a:r>
              <a:rPr lang="en-CA" sz="2400" dirty="0">
                <a:latin typeface="+mj-lt"/>
              </a:rPr>
              <a:t>Fluorescent tubes</a:t>
            </a:r>
          </a:p>
          <a:p>
            <a:pPr marL="285750" indent="-285750">
              <a:buFont typeface="Arial" panose="020B0604020202020204" pitchFamily="34" charset="0"/>
              <a:buChar char="•"/>
            </a:pPr>
            <a:r>
              <a:rPr lang="en-CA" sz="2400" dirty="0">
                <a:latin typeface="+mj-lt"/>
              </a:rPr>
              <a:t>Thermometers</a:t>
            </a:r>
          </a:p>
          <a:p>
            <a:pPr marL="285750" indent="-285750">
              <a:buFont typeface="Arial" panose="020B0604020202020204" pitchFamily="34" charset="0"/>
              <a:buChar char="•"/>
            </a:pPr>
            <a:r>
              <a:rPr lang="en-CA" sz="2400" dirty="0">
                <a:latin typeface="+mj-lt"/>
              </a:rPr>
              <a:t>Batteries</a:t>
            </a:r>
          </a:p>
          <a:p>
            <a:pPr marL="285750" indent="-285750">
              <a:buFont typeface="Arial" panose="020B0604020202020204" pitchFamily="34" charset="0"/>
              <a:buChar char="•"/>
            </a:pPr>
            <a:r>
              <a:rPr lang="en-CA" sz="2400" dirty="0">
                <a:latin typeface="+mj-lt"/>
              </a:rPr>
              <a:t>Ink cartridges</a:t>
            </a:r>
          </a:p>
          <a:p>
            <a:pPr marL="285750" indent="-285750">
              <a:buFont typeface="Arial" panose="020B0604020202020204" pitchFamily="34" charset="0"/>
              <a:buChar char="•"/>
            </a:pPr>
            <a:r>
              <a:rPr lang="en-CA" sz="2400" dirty="0">
                <a:latin typeface="+mj-lt"/>
              </a:rPr>
              <a:t>Electronic products</a:t>
            </a:r>
          </a:p>
        </p:txBody>
      </p:sp>
      <p:pic>
        <p:nvPicPr>
          <p:cNvPr id="11" name="Picture 2" descr="RÃ©sultats de recherche d'images pour Â«Â ampoule fluocompacte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5226" y="1451137"/>
            <a:ext cx="836998" cy="1512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Ã©sultats de recherche d'images pour Â«Â thermomÃ¨tres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1557" y="1366424"/>
            <a:ext cx="1610344" cy="1739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Ã©sultats de recherche d'images pour Â«Â pilesÂ 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6123" y="3655291"/>
            <a:ext cx="1732487" cy="8524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Ã©sultats de recherche d'images pour Â«Â briquetsÂ Â»"/>
          <p:cNvPicPr>
            <a:picLocks noChangeAspect="1" noChangeArrowheads="1"/>
          </p:cNvPicPr>
          <p:nvPr/>
        </p:nvPicPr>
        <p:blipFill rotWithShape="1">
          <a:blip r:embed="rId6">
            <a:extLst>
              <a:ext uri="{28A0092B-C50C-407E-A947-70E740481C1C}">
                <a14:useLocalDpi xmlns:a14="http://schemas.microsoft.com/office/drawing/2010/main" val="0"/>
              </a:ext>
            </a:extLst>
          </a:blip>
          <a:srcRect l="34325" t="275" r="40069" b="-275"/>
          <a:stretch/>
        </p:blipFill>
        <p:spPr bwMode="auto">
          <a:xfrm rot="2217326">
            <a:off x="5892651" y="1470826"/>
            <a:ext cx="661426" cy="15306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RÃ©sultats de recherche d'images pour Â«Â cartouches d'encreÂ Â»"/>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986" r="16576"/>
          <a:stretch/>
        </p:blipFill>
        <p:spPr bwMode="auto">
          <a:xfrm rot="499423">
            <a:off x="7406151" y="3622268"/>
            <a:ext cx="1308668" cy="1160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RÃ©sultats de recherche d'images pour Â«Â ordinateurÂ Â»"/>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4724" y="5112945"/>
            <a:ext cx="2226593" cy="14784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RÃ©sultats de recherche d'images pour Â«Â lecteur DVDÂ Â»"/>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8890" y="3751912"/>
            <a:ext cx="1944198" cy="9008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RÃ©sultats de recherche d'images pour Â«Â console jeux vidÃ©oÂ Â»"/>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6084" y="5269800"/>
            <a:ext cx="3665989" cy="1221996"/>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171717"/>
                </a:solidFill>
              </a:rPr>
              <a:t>HHW in the home</a:t>
            </a:r>
          </a:p>
        </p:txBody>
      </p:sp>
    </p:spTree>
    <p:extLst>
      <p:ext uri="{BB962C8B-B14F-4D97-AF65-F5344CB8AC3E}">
        <p14:creationId xmlns:p14="http://schemas.microsoft.com/office/powerpoint/2010/main" val="183832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2" descr="RÃ©sultats de recherche d'images pour Â«Â ammoniaqueÂ 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6624" y="3951707"/>
            <a:ext cx="2432261" cy="24322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ZoneTexte 19"/>
          <p:cNvSpPr txBox="1"/>
          <p:nvPr/>
        </p:nvSpPr>
        <p:spPr>
          <a:xfrm>
            <a:off x="478552" y="2159640"/>
            <a:ext cx="3070371" cy="3108543"/>
          </a:xfrm>
          <a:prstGeom prst="rect">
            <a:avLst/>
          </a:prstGeom>
          <a:noFill/>
        </p:spPr>
        <p:txBody>
          <a:bodyPr wrap="square" rtlCol="0">
            <a:spAutoFit/>
          </a:bodyPr>
          <a:lstStyle/>
          <a:p>
            <a:pPr marL="285750" indent="-285750">
              <a:buFont typeface="Arial" panose="020B0604020202020204" pitchFamily="34" charset="0"/>
              <a:buChar char="•"/>
            </a:pPr>
            <a:r>
              <a:rPr lang="en-CA" sz="2800" dirty="0"/>
              <a:t>Oven cleaner</a:t>
            </a:r>
          </a:p>
          <a:p>
            <a:pPr marL="285750" indent="-285750">
              <a:buFont typeface="Arial" panose="020B0604020202020204" pitchFamily="34" charset="0"/>
              <a:buChar char="•"/>
            </a:pPr>
            <a:r>
              <a:rPr lang="en-CA" sz="2800" dirty="0"/>
              <a:t>Fondue fuel</a:t>
            </a:r>
          </a:p>
          <a:p>
            <a:pPr marL="285750" indent="-285750">
              <a:buFont typeface="Arial" panose="020B0604020202020204" pitchFamily="34" charset="0"/>
              <a:buChar char="•"/>
            </a:pPr>
            <a:r>
              <a:rPr lang="en-CA" sz="2800" dirty="0"/>
              <a:t>Liquid clog remover</a:t>
            </a:r>
          </a:p>
          <a:p>
            <a:pPr marL="285750" indent="-285750">
              <a:buFont typeface="Arial" panose="020B0604020202020204" pitchFamily="34" charset="0"/>
              <a:buChar char="•"/>
            </a:pPr>
            <a:r>
              <a:rPr lang="en-CA" sz="2800" dirty="0"/>
              <a:t>Window cleaner</a:t>
            </a:r>
          </a:p>
          <a:p>
            <a:pPr marL="285750" indent="-285750">
              <a:buFont typeface="Arial" panose="020B0604020202020204" pitchFamily="34" charset="0"/>
              <a:buChar char="•"/>
            </a:pPr>
            <a:r>
              <a:rPr lang="en-CA" sz="2800" dirty="0"/>
              <a:t>Scouring powder</a:t>
            </a:r>
          </a:p>
          <a:p>
            <a:pPr marL="285750" indent="-285750">
              <a:buFont typeface="Arial" panose="020B0604020202020204" pitchFamily="34" charset="0"/>
              <a:buChar char="•"/>
            </a:pPr>
            <a:r>
              <a:rPr lang="en-CA" sz="2800" dirty="0"/>
              <a:t>Ammonia</a:t>
            </a:r>
          </a:p>
        </p:txBody>
      </p:sp>
      <p:pic>
        <p:nvPicPr>
          <p:cNvPr id="21" name="Picture 2" descr="RÃ©sultats de recherche d'images pour Â«Â easy off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66" y="1445650"/>
            <a:ext cx="2102665" cy="2102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Ã©sultats de recherche d'images pour Â«Â combustible fondue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7636" y="1396659"/>
            <a:ext cx="2081016" cy="20810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Ã©sultats de recherche d'images pour Â«Â DranoÂ 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5996" y="1394206"/>
            <a:ext cx="1159496" cy="20834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Ã©sultats de recherche d'images pour Â«Â lave vitreÂ 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7836" y="3980799"/>
            <a:ext cx="2558318" cy="2332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RÃ©sultats de recherche d'images pour Â«Â comet produit nettoyantÂ Â»"/>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682" y="3905030"/>
            <a:ext cx="2724549" cy="2483705"/>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171717"/>
                </a:solidFill>
              </a:rPr>
              <a:t>HHW in the kitchen</a:t>
            </a:r>
          </a:p>
        </p:txBody>
      </p:sp>
    </p:spTree>
    <p:extLst>
      <p:ext uri="{BB962C8B-B14F-4D97-AF65-F5344CB8AC3E}">
        <p14:creationId xmlns:p14="http://schemas.microsoft.com/office/powerpoint/2010/main" val="1411197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2"/>
          <a:srcRect l="24994" r="21854"/>
          <a:stretch/>
        </p:blipFill>
        <p:spPr>
          <a:xfrm>
            <a:off x="8030220" y="2651051"/>
            <a:ext cx="1113780" cy="2095500"/>
          </a:xfrm>
          <a:prstGeom prst="rect">
            <a:avLst/>
          </a:prstGeom>
        </p:spPr>
      </p:pic>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ZoneTexte 10"/>
          <p:cNvSpPr txBox="1"/>
          <p:nvPr/>
        </p:nvSpPr>
        <p:spPr>
          <a:xfrm>
            <a:off x="207073" y="1934481"/>
            <a:ext cx="4395831" cy="3539430"/>
          </a:xfrm>
          <a:prstGeom prst="rect">
            <a:avLst/>
          </a:prstGeom>
          <a:noFill/>
        </p:spPr>
        <p:txBody>
          <a:bodyPr wrap="square" rtlCol="0">
            <a:spAutoFit/>
          </a:bodyPr>
          <a:lstStyle/>
          <a:p>
            <a:pPr marL="285750" indent="-285750">
              <a:buFont typeface="Arial" panose="020B0604020202020204" pitchFamily="34" charset="0"/>
              <a:buChar char="•"/>
            </a:pPr>
            <a:r>
              <a:rPr lang="en-CA" sz="2800" dirty="0">
                <a:latin typeface="+mj-lt"/>
              </a:rPr>
              <a:t>Pharmaceuticals</a:t>
            </a:r>
          </a:p>
          <a:p>
            <a:pPr marL="285750" indent="-285750">
              <a:buFont typeface="Arial" panose="020B0604020202020204" pitchFamily="34" charset="0"/>
              <a:buChar char="•"/>
            </a:pPr>
            <a:r>
              <a:rPr lang="en-CA" sz="2800" dirty="0">
                <a:latin typeface="+mj-lt"/>
              </a:rPr>
              <a:t>Rubbing alcohol</a:t>
            </a:r>
          </a:p>
          <a:p>
            <a:pPr marL="285750" indent="-285750">
              <a:buFont typeface="Arial" panose="020B0604020202020204" pitchFamily="34" charset="0"/>
              <a:buChar char="•"/>
            </a:pPr>
            <a:r>
              <a:rPr lang="en-CA" sz="2800" dirty="0">
                <a:latin typeface="+mj-lt"/>
              </a:rPr>
              <a:t>Toilet cleaner</a:t>
            </a:r>
          </a:p>
          <a:p>
            <a:pPr marL="285750" indent="-285750">
              <a:buFont typeface="Arial" panose="020B0604020202020204" pitchFamily="34" charset="0"/>
              <a:buChar char="•"/>
            </a:pPr>
            <a:r>
              <a:rPr lang="en-CA" sz="2800" dirty="0">
                <a:latin typeface="+mj-lt"/>
              </a:rPr>
              <a:t>Hairspray</a:t>
            </a:r>
          </a:p>
          <a:p>
            <a:pPr marL="285750" indent="-285750">
              <a:buFont typeface="Arial" panose="020B0604020202020204" pitchFamily="34" charset="0"/>
              <a:buChar char="•"/>
            </a:pPr>
            <a:r>
              <a:rPr lang="en-CA" sz="2800" dirty="0">
                <a:latin typeface="+mj-lt"/>
              </a:rPr>
              <a:t>Hair dyes</a:t>
            </a:r>
          </a:p>
          <a:p>
            <a:pPr marL="285750" indent="-285750">
              <a:buFont typeface="Arial" panose="020B0604020202020204" pitchFamily="34" charset="0"/>
              <a:buChar char="•"/>
            </a:pPr>
            <a:r>
              <a:rPr lang="en-CA" sz="2800" dirty="0">
                <a:latin typeface="+mj-lt"/>
              </a:rPr>
              <a:t>Depilatory cream</a:t>
            </a:r>
          </a:p>
          <a:p>
            <a:pPr marL="285750" indent="-285750">
              <a:buFont typeface="Arial" panose="020B0604020202020204" pitchFamily="34" charset="0"/>
              <a:buChar char="•"/>
            </a:pPr>
            <a:r>
              <a:rPr lang="en-CA" sz="2800" dirty="0">
                <a:latin typeface="+mj-lt"/>
              </a:rPr>
              <a:t>Nail polish and remover</a:t>
            </a:r>
          </a:p>
          <a:p>
            <a:pPr marL="285750" indent="-285750">
              <a:buFont typeface="Arial" panose="020B0604020202020204" pitchFamily="34" charset="0"/>
              <a:buChar char="•"/>
            </a:pPr>
            <a:r>
              <a:rPr lang="en-CA" sz="2800" dirty="0">
                <a:latin typeface="+mj-lt"/>
              </a:rPr>
              <a:t>Aerosol shaving cream</a:t>
            </a:r>
          </a:p>
        </p:txBody>
      </p:sp>
      <p:pic>
        <p:nvPicPr>
          <p:cNvPr id="12" name="Image 11"/>
          <p:cNvPicPr>
            <a:picLocks noChangeAspect="1"/>
          </p:cNvPicPr>
          <p:nvPr/>
        </p:nvPicPr>
        <p:blipFill rotWithShape="1">
          <a:blip r:embed="rId3"/>
          <a:srcRect l="13526" t="4911" r="13840" b="9223"/>
          <a:stretch/>
        </p:blipFill>
        <p:spPr>
          <a:xfrm>
            <a:off x="3262511" y="1412167"/>
            <a:ext cx="1694577" cy="1340626"/>
          </a:xfrm>
          <a:prstGeom prst="rect">
            <a:avLst/>
          </a:prstGeom>
        </p:spPr>
      </p:pic>
      <p:pic>
        <p:nvPicPr>
          <p:cNvPr id="13" name="Image 12"/>
          <p:cNvPicPr>
            <a:picLocks noChangeAspect="1"/>
          </p:cNvPicPr>
          <p:nvPr/>
        </p:nvPicPr>
        <p:blipFill rotWithShape="1">
          <a:blip r:embed="rId4"/>
          <a:srcRect l="33021" t="5266" r="33365" b="5340"/>
          <a:stretch/>
        </p:blipFill>
        <p:spPr>
          <a:xfrm>
            <a:off x="5136144" y="1546702"/>
            <a:ext cx="931178" cy="2476364"/>
          </a:xfrm>
          <a:prstGeom prst="rect">
            <a:avLst/>
          </a:prstGeom>
        </p:spPr>
      </p:pic>
      <p:pic>
        <p:nvPicPr>
          <p:cNvPr id="14" name="Image 13"/>
          <p:cNvPicPr>
            <a:picLocks noChangeAspect="1"/>
          </p:cNvPicPr>
          <p:nvPr/>
        </p:nvPicPr>
        <p:blipFill rotWithShape="1">
          <a:blip r:embed="rId5"/>
          <a:srcRect l="32163" t="3860" r="32607" b="3395"/>
          <a:stretch/>
        </p:blipFill>
        <p:spPr>
          <a:xfrm>
            <a:off x="6894569" y="1318934"/>
            <a:ext cx="956595" cy="2518309"/>
          </a:xfrm>
          <a:prstGeom prst="rect">
            <a:avLst/>
          </a:prstGeom>
        </p:spPr>
      </p:pic>
      <p:pic>
        <p:nvPicPr>
          <p:cNvPr id="16" name="Image 15"/>
          <p:cNvPicPr>
            <a:picLocks noChangeAspect="1"/>
          </p:cNvPicPr>
          <p:nvPr/>
        </p:nvPicPr>
        <p:blipFill rotWithShape="1">
          <a:blip r:embed="rId6"/>
          <a:srcRect l="33501" r="32326"/>
          <a:stretch/>
        </p:blipFill>
        <p:spPr>
          <a:xfrm>
            <a:off x="4117249" y="3555653"/>
            <a:ext cx="522879" cy="1530119"/>
          </a:xfrm>
          <a:prstGeom prst="rect">
            <a:avLst/>
          </a:prstGeom>
        </p:spPr>
      </p:pic>
      <p:pic>
        <p:nvPicPr>
          <p:cNvPr id="17" name="Image 16"/>
          <p:cNvPicPr>
            <a:picLocks noChangeAspect="1"/>
          </p:cNvPicPr>
          <p:nvPr/>
        </p:nvPicPr>
        <p:blipFill rotWithShape="1">
          <a:blip r:embed="rId7"/>
          <a:srcRect l="24924" r="27370"/>
          <a:stretch/>
        </p:blipFill>
        <p:spPr>
          <a:xfrm>
            <a:off x="5200231" y="4390924"/>
            <a:ext cx="973124" cy="2039818"/>
          </a:xfrm>
          <a:prstGeom prst="rect">
            <a:avLst/>
          </a:prstGeom>
        </p:spPr>
      </p:pic>
      <p:pic>
        <p:nvPicPr>
          <p:cNvPr id="18" name="Image 17"/>
          <p:cNvPicPr>
            <a:picLocks noChangeAspect="1"/>
          </p:cNvPicPr>
          <p:nvPr/>
        </p:nvPicPr>
        <p:blipFill rotWithShape="1">
          <a:blip r:embed="rId8"/>
          <a:srcRect l="23121" r="23643" b="6453"/>
          <a:stretch/>
        </p:blipFill>
        <p:spPr>
          <a:xfrm>
            <a:off x="6493067" y="4217584"/>
            <a:ext cx="1358097" cy="2386498"/>
          </a:xfrm>
          <a:prstGeom prst="rect">
            <a:avLst/>
          </a:prstGeom>
        </p:spPr>
      </p:pic>
      <p:sp>
        <p:nvSpPr>
          <p:cNvPr id="19"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171717"/>
                </a:solidFill>
              </a:rPr>
              <a:t>HHW in the bathroom</a:t>
            </a:r>
          </a:p>
        </p:txBody>
      </p:sp>
    </p:spTree>
    <p:extLst>
      <p:ext uri="{BB962C8B-B14F-4D97-AF65-F5344CB8AC3E}">
        <p14:creationId xmlns:p14="http://schemas.microsoft.com/office/powerpoint/2010/main" val="339876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stretch>
            <a:fillRect/>
          </a:stretch>
        </p:blipFill>
        <p:spPr>
          <a:xfrm>
            <a:off x="3945790" y="2761818"/>
            <a:ext cx="2544597" cy="2544597"/>
          </a:xfrm>
          <a:prstGeom prst="rect">
            <a:avLst/>
          </a:prstGeom>
        </p:spPr>
      </p:pic>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9" name="ZoneTexte 18"/>
          <p:cNvSpPr txBox="1"/>
          <p:nvPr/>
        </p:nvSpPr>
        <p:spPr>
          <a:xfrm>
            <a:off x="245025" y="2240773"/>
            <a:ext cx="2691601" cy="3385542"/>
          </a:xfrm>
          <a:prstGeom prst="rect">
            <a:avLst/>
          </a:prstGeom>
          <a:noFill/>
        </p:spPr>
        <p:txBody>
          <a:bodyPr wrap="square" rtlCol="0">
            <a:spAutoFit/>
          </a:bodyPr>
          <a:lstStyle/>
          <a:p>
            <a:pPr marL="285750" indent="-285750">
              <a:buFont typeface="Arial" panose="020B0604020202020204" pitchFamily="34" charset="0"/>
              <a:buChar char="•"/>
            </a:pPr>
            <a:r>
              <a:rPr lang="en-CA" sz="2800" dirty="0">
                <a:latin typeface="+mj-lt"/>
              </a:rPr>
              <a:t>Bleach</a:t>
            </a:r>
          </a:p>
          <a:p>
            <a:endParaRPr lang="en-CA" sz="2800" dirty="0">
              <a:latin typeface="+mj-lt"/>
            </a:endParaRPr>
          </a:p>
          <a:p>
            <a:pPr marL="285750" indent="-285750">
              <a:buFont typeface="Arial" panose="020B0604020202020204" pitchFamily="34" charset="0"/>
              <a:buChar char="•"/>
            </a:pPr>
            <a:r>
              <a:rPr lang="en-CA" sz="2800" dirty="0">
                <a:latin typeface="+mj-lt"/>
              </a:rPr>
              <a:t>Fabric softener</a:t>
            </a:r>
          </a:p>
          <a:p>
            <a:pPr marL="285750" indent="-285750">
              <a:buFont typeface="Arial" panose="020B0604020202020204" pitchFamily="34" charset="0"/>
              <a:buChar char="•"/>
            </a:pPr>
            <a:endParaRPr lang="en-CA" sz="2800" dirty="0">
              <a:latin typeface="+mj-lt"/>
            </a:endParaRPr>
          </a:p>
          <a:p>
            <a:pPr marL="285750" indent="-285750">
              <a:buFont typeface="Arial" panose="020B0604020202020204" pitchFamily="34" charset="0"/>
              <a:buChar char="•"/>
            </a:pPr>
            <a:r>
              <a:rPr lang="en-CA" sz="2800" dirty="0">
                <a:latin typeface="+mj-lt"/>
              </a:rPr>
              <a:t>Stain remover</a:t>
            </a:r>
          </a:p>
          <a:p>
            <a:pPr marL="285750" indent="-285750">
              <a:buFont typeface="Arial" panose="020B0604020202020204" pitchFamily="34" charset="0"/>
              <a:buChar char="•"/>
            </a:pPr>
            <a:endParaRPr lang="en-CA" sz="2800" dirty="0">
              <a:latin typeface="+mj-lt"/>
            </a:endParaRPr>
          </a:p>
          <a:p>
            <a:pPr marL="285750" indent="-285750">
              <a:buFont typeface="Arial" panose="020B0604020202020204" pitchFamily="34" charset="0"/>
              <a:buChar char="•"/>
            </a:pPr>
            <a:r>
              <a:rPr lang="en-CA" sz="2800" dirty="0">
                <a:latin typeface="+mj-lt"/>
              </a:rPr>
              <a:t>Detergent</a:t>
            </a:r>
          </a:p>
          <a:p>
            <a:endParaRPr lang="fr-FR" dirty="0">
              <a:latin typeface="+mj-lt"/>
            </a:endParaRPr>
          </a:p>
        </p:txBody>
      </p:sp>
      <p:pic>
        <p:nvPicPr>
          <p:cNvPr id="20" name="Image 19"/>
          <p:cNvPicPr>
            <a:picLocks noChangeAspect="1"/>
          </p:cNvPicPr>
          <p:nvPr/>
        </p:nvPicPr>
        <p:blipFill>
          <a:blip r:embed="rId3"/>
          <a:stretch>
            <a:fillRect/>
          </a:stretch>
        </p:blipFill>
        <p:spPr>
          <a:xfrm>
            <a:off x="2821758" y="2126620"/>
            <a:ext cx="1330392" cy="3274809"/>
          </a:xfrm>
          <a:prstGeom prst="rect">
            <a:avLst/>
          </a:prstGeom>
        </p:spPr>
      </p:pic>
      <p:pic>
        <p:nvPicPr>
          <p:cNvPr id="22" name="Image 21"/>
          <p:cNvPicPr>
            <a:picLocks noChangeAspect="1"/>
          </p:cNvPicPr>
          <p:nvPr/>
        </p:nvPicPr>
        <p:blipFill rotWithShape="1">
          <a:blip r:embed="rId4"/>
          <a:srcRect l="31183" r="29160"/>
          <a:stretch/>
        </p:blipFill>
        <p:spPr>
          <a:xfrm>
            <a:off x="6377443" y="2379643"/>
            <a:ext cx="1192929" cy="3008084"/>
          </a:xfrm>
          <a:prstGeom prst="rect">
            <a:avLst/>
          </a:prstGeom>
        </p:spPr>
      </p:pic>
      <p:pic>
        <p:nvPicPr>
          <p:cNvPr id="23" name="Image 22"/>
          <p:cNvPicPr>
            <a:picLocks noChangeAspect="1"/>
          </p:cNvPicPr>
          <p:nvPr/>
        </p:nvPicPr>
        <p:blipFill rotWithShape="1">
          <a:blip r:embed="rId5"/>
          <a:srcRect l="30088" r="30010"/>
          <a:stretch/>
        </p:blipFill>
        <p:spPr>
          <a:xfrm>
            <a:off x="7772650" y="2371831"/>
            <a:ext cx="1229299" cy="3080824"/>
          </a:xfrm>
          <a:prstGeom prst="rect">
            <a:avLst/>
          </a:prstGeom>
        </p:spPr>
      </p:pic>
      <p:sp>
        <p:nvSpPr>
          <p:cNvPr id="10"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171717"/>
                </a:solidFill>
              </a:rPr>
              <a:t>HHW in the laundry room</a:t>
            </a:r>
          </a:p>
        </p:txBody>
      </p:sp>
    </p:spTree>
    <p:extLst>
      <p:ext uri="{BB962C8B-B14F-4D97-AF65-F5344CB8AC3E}">
        <p14:creationId xmlns:p14="http://schemas.microsoft.com/office/powerpoint/2010/main" val="332872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20502398">
            <a:off x="4201927" y="5073097"/>
            <a:ext cx="2210516" cy="1413702"/>
          </a:xfrm>
          <a:prstGeom prst="rect">
            <a:avLst/>
          </a:prstGeom>
        </p:spPr>
      </p:pic>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9"/>
          <p:cNvPicPr>
            <a:picLocks noChangeAspect="1"/>
          </p:cNvPicPr>
          <p:nvPr/>
        </p:nvPicPr>
        <p:blipFill rotWithShape="1">
          <a:blip r:embed="rId4"/>
          <a:srcRect l="16641" t="6806" r="16619" b="5511"/>
          <a:stretch/>
        </p:blipFill>
        <p:spPr>
          <a:xfrm>
            <a:off x="3692678" y="1658939"/>
            <a:ext cx="1096625" cy="1662306"/>
          </a:xfrm>
          <a:prstGeom prst="rect">
            <a:avLst/>
          </a:prstGeom>
        </p:spPr>
      </p:pic>
      <p:pic>
        <p:nvPicPr>
          <p:cNvPr id="11" name="Image 10"/>
          <p:cNvPicPr>
            <a:picLocks noChangeAspect="1"/>
          </p:cNvPicPr>
          <p:nvPr/>
        </p:nvPicPr>
        <p:blipFill rotWithShape="1">
          <a:blip r:embed="rId5"/>
          <a:srcRect l="8269" r="25573"/>
          <a:stretch/>
        </p:blipFill>
        <p:spPr>
          <a:xfrm>
            <a:off x="5157593" y="1852052"/>
            <a:ext cx="1615710" cy="1496469"/>
          </a:xfrm>
          <a:prstGeom prst="rect">
            <a:avLst/>
          </a:prstGeom>
        </p:spPr>
      </p:pic>
      <p:pic>
        <p:nvPicPr>
          <p:cNvPr id="12" name="Image 11"/>
          <p:cNvPicPr>
            <a:picLocks noChangeAspect="1"/>
          </p:cNvPicPr>
          <p:nvPr/>
        </p:nvPicPr>
        <p:blipFill>
          <a:blip r:embed="rId6"/>
          <a:stretch>
            <a:fillRect/>
          </a:stretch>
        </p:blipFill>
        <p:spPr>
          <a:xfrm>
            <a:off x="7156370" y="1767841"/>
            <a:ext cx="1469193" cy="1469193"/>
          </a:xfrm>
          <a:prstGeom prst="rect">
            <a:avLst/>
          </a:prstGeom>
        </p:spPr>
      </p:pic>
      <p:pic>
        <p:nvPicPr>
          <p:cNvPr id="13" name="Image 12"/>
          <p:cNvPicPr>
            <a:picLocks noChangeAspect="1"/>
          </p:cNvPicPr>
          <p:nvPr/>
        </p:nvPicPr>
        <p:blipFill>
          <a:blip r:embed="rId7"/>
          <a:stretch>
            <a:fillRect/>
          </a:stretch>
        </p:blipFill>
        <p:spPr>
          <a:xfrm>
            <a:off x="3470447" y="3625831"/>
            <a:ext cx="1687146" cy="1687146"/>
          </a:xfrm>
          <a:prstGeom prst="rect">
            <a:avLst/>
          </a:prstGeom>
        </p:spPr>
      </p:pic>
      <p:pic>
        <p:nvPicPr>
          <p:cNvPr id="15" name="Image 14"/>
          <p:cNvPicPr>
            <a:picLocks noChangeAspect="1"/>
          </p:cNvPicPr>
          <p:nvPr/>
        </p:nvPicPr>
        <p:blipFill rotWithShape="1">
          <a:blip r:embed="rId8"/>
          <a:srcRect l="33047" r="32851"/>
          <a:stretch/>
        </p:blipFill>
        <p:spPr>
          <a:xfrm>
            <a:off x="6494781" y="3527201"/>
            <a:ext cx="673671" cy="1975436"/>
          </a:xfrm>
          <a:prstGeom prst="rect">
            <a:avLst/>
          </a:prstGeom>
        </p:spPr>
      </p:pic>
      <p:pic>
        <p:nvPicPr>
          <p:cNvPr id="16" name="Image 15"/>
          <p:cNvPicPr>
            <a:picLocks noChangeAspect="1"/>
          </p:cNvPicPr>
          <p:nvPr/>
        </p:nvPicPr>
        <p:blipFill rotWithShape="1">
          <a:blip r:embed="rId9"/>
          <a:srcRect l="20415" r="20671"/>
          <a:stretch/>
        </p:blipFill>
        <p:spPr>
          <a:xfrm>
            <a:off x="7688291" y="4132530"/>
            <a:ext cx="1277444" cy="2168339"/>
          </a:xfrm>
          <a:prstGeom prst="rect">
            <a:avLst/>
          </a:prstGeom>
        </p:spPr>
      </p:pic>
      <p:sp>
        <p:nvSpPr>
          <p:cNvPr id="17" name="ZoneTexte 16"/>
          <p:cNvSpPr txBox="1"/>
          <p:nvPr/>
        </p:nvSpPr>
        <p:spPr>
          <a:xfrm>
            <a:off x="220760" y="1539161"/>
            <a:ext cx="3512295" cy="5262979"/>
          </a:xfrm>
          <a:prstGeom prst="rect">
            <a:avLst/>
          </a:prstGeom>
          <a:noFill/>
        </p:spPr>
        <p:txBody>
          <a:bodyPr wrap="square" rtlCol="0">
            <a:spAutoFit/>
          </a:bodyPr>
          <a:lstStyle/>
          <a:p>
            <a:pPr marL="285750" indent="-285750">
              <a:buFont typeface="Arial" panose="020B0604020202020204" pitchFamily="34" charset="0"/>
              <a:buChar char="•"/>
            </a:pPr>
            <a:r>
              <a:rPr lang="en-CA" sz="2400" dirty="0"/>
              <a:t>Used oils and filters</a:t>
            </a:r>
          </a:p>
          <a:p>
            <a:pPr marL="285750" indent="-285750">
              <a:buFont typeface="Arial" panose="020B0604020202020204" pitchFamily="34" charset="0"/>
              <a:buChar char="•"/>
            </a:pPr>
            <a:r>
              <a:rPr lang="en-CA" sz="2400" dirty="0"/>
              <a:t>Car batteries</a:t>
            </a:r>
          </a:p>
          <a:p>
            <a:pPr marL="285750" indent="-285750">
              <a:buFont typeface="Arial" panose="020B0604020202020204" pitchFamily="34" charset="0"/>
              <a:buChar char="•"/>
            </a:pPr>
            <a:r>
              <a:rPr lang="en-CA" sz="2400" dirty="0"/>
              <a:t>Antifreeze</a:t>
            </a:r>
          </a:p>
          <a:p>
            <a:pPr marL="285750" indent="-285750">
              <a:buFont typeface="Arial" panose="020B0604020202020204" pitchFamily="34" charset="0"/>
              <a:buChar char="•"/>
            </a:pPr>
            <a:r>
              <a:rPr lang="en-CA" sz="2400" dirty="0"/>
              <a:t>Rust protector</a:t>
            </a:r>
          </a:p>
          <a:p>
            <a:pPr marL="285750" indent="-285750">
              <a:buFont typeface="Arial" panose="020B0604020202020204" pitchFamily="34" charset="0"/>
              <a:buChar char="•"/>
            </a:pPr>
            <a:r>
              <a:rPr lang="en-CA" sz="2400" dirty="0"/>
              <a:t>Fuel/Diesel</a:t>
            </a:r>
          </a:p>
          <a:p>
            <a:pPr marL="285750" indent="-285750">
              <a:buFont typeface="Arial" panose="020B0604020202020204" pitchFamily="34" charset="0"/>
              <a:buChar char="•"/>
            </a:pPr>
            <a:r>
              <a:rPr lang="en-CA" sz="2400" dirty="0"/>
              <a:t>Propane </a:t>
            </a:r>
          </a:p>
          <a:p>
            <a:pPr marL="285750" indent="-285750">
              <a:buFont typeface="Arial" panose="020B0604020202020204" pitchFamily="34" charset="0"/>
              <a:buChar char="•"/>
            </a:pPr>
            <a:r>
              <a:rPr lang="en-CA" sz="2400" dirty="0"/>
              <a:t>Aerosols</a:t>
            </a:r>
          </a:p>
          <a:p>
            <a:pPr marL="285750" indent="-285750">
              <a:buFont typeface="Arial" panose="020B0604020202020204" pitchFamily="34" charset="0"/>
              <a:buChar char="•"/>
            </a:pPr>
            <a:r>
              <a:rPr lang="en-CA" sz="2400" dirty="0"/>
              <a:t>Pool products</a:t>
            </a:r>
          </a:p>
          <a:p>
            <a:pPr marL="285750" indent="-285750">
              <a:buFont typeface="Arial" panose="020B0604020202020204" pitchFamily="34" charset="0"/>
              <a:buChar char="•"/>
            </a:pPr>
            <a:r>
              <a:rPr lang="en-CA" sz="2400" dirty="0"/>
              <a:t>Pesticides/insecticides</a:t>
            </a:r>
          </a:p>
          <a:p>
            <a:pPr marL="285750" indent="-285750">
              <a:buFont typeface="Arial" panose="020B0604020202020204" pitchFamily="34" charset="0"/>
              <a:buChar char="•"/>
            </a:pPr>
            <a:r>
              <a:rPr lang="en-CA" sz="2400" dirty="0"/>
              <a:t>Chemical fertilizer</a:t>
            </a:r>
          </a:p>
          <a:p>
            <a:pPr marL="285750" indent="-285750">
              <a:buFont typeface="Arial" panose="020B0604020202020204" pitchFamily="34" charset="0"/>
              <a:buChar char="•"/>
            </a:pPr>
            <a:r>
              <a:rPr lang="en-CA" sz="2400" dirty="0"/>
              <a:t>Fire extinguishers</a:t>
            </a:r>
          </a:p>
          <a:p>
            <a:pPr marL="285750" indent="-285750">
              <a:buFont typeface="Arial" panose="020B0604020202020204" pitchFamily="34" charset="0"/>
              <a:buChar char="•"/>
            </a:pPr>
            <a:r>
              <a:rPr lang="en-CA" sz="2400" dirty="0"/>
              <a:t>Solvent-based glue</a:t>
            </a:r>
          </a:p>
          <a:p>
            <a:pPr marL="285750" indent="-285750">
              <a:buFont typeface="Arial" panose="020B0604020202020204" pitchFamily="34" charset="0"/>
              <a:buChar char="•"/>
            </a:pPr>
            <a:r>
              <a:rPr lang="en-CA" sz="2400" dirty="0"/>
              <a:t>Remover, paint, stain, varnish</a:t>
            </a:r>
            <a:endParaRPr lang="fr-CA" dirty="0"/>
          </a:p>
        </p:txBody>
      </p:sp>
      <p:sp>
        <p:nvSpPr>
          <p:cNvPr id="18"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171717"/>
                </a:solidFill>
              </a:rPr>
              <a:t>HHW in the garage</a:t>
            </a:r>
          </a:p>
        </p:txBody>
      </p:sp>
    </p:spTree>
    <p:extLst>
      <p:ext uri="{BB962C8B-B14F-4D97-AF65-F5344CB8AC3E}">
        <p14:creationId xmlns:p14="http://schemas.microsoft.com/office/powerpoint/2010/main" val="155554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196700"/>
            <a:ext cx="9144000" cy="1325563"/>
          </a:xfrm>
        </p:spPr>
        <p:txBody>
          <a:bodyPr>
            <a:normAutofit fontScale="90000"/>
          </a:bodyPr>
          <a:lstStyle/>
          <a:p>
            <a:pPr algn="ctr"/>
            <a:r>
              <a:rPr lang="en-CA" dirty="0">
                <a:solidFill>
                  <a:srgbClr val="D24614"/>
                </a:solidFill>
              </a:rPr>
              <a:t>E</a:t>
            </a:r>
            <a:r>
              <a:rPr lang="en-CA" dirty="0">
                <a:solidFill>
                  <a:schemeClr val="tx1"/>
                </a:solidFill>
              </a:rPr>
              <a:t>xtended </a:t>
            </a:r>
            <a:r>
              <a:rPr lang="en-CA" dirty="0">
                <a:solidFill>
                  <a:srgbClr val="D24614"/>
                </a:solidFill>
              </a:rPr>
              <a:t>P</a:t>
            </a:r>
            <a:r>
              <a:rPr lang="en-CA" dirty="0">
                <a:solidFill>
                  <a:schemeClr val="tx1"/>
                </a:solidFill>
              </a:rPr>
              <a:t>roducer </a:t>
            </a:r>
            <a:r>
              <a:rPr lang="en-CA" dirty="0">
                <a:solidFill>
                  <a:srgbClr val="D24614"/>
                </a:solidFill>
              </a:rPr>
              <a:t>R</a:t>
            </a:r>
            <a:r>
              <a:rPr lang="en-CA" dirty="0">
                <a:solidFill>
                  <a:schemeClr val="tx1"/>
                </a:solidFill>
              </a:rPr>
              <a:t>esponsibility</a:t>
            </a:r>
            <a:br>
              <a:rPr lang="en-CA" dirty="0">
                <a:solidFill>
                  <a:schemeClr val="tx1"/>
                </a:solidFill>
              </a:rPr>
            </a:br>
            <a:r>
              <a:rPr lang="en-CA" dirty="0">
                <a:solidFill>
                  <a:schemeClr val="tx1"/>
                </a:solidFill>
              </a:rPr>
              <a:t>(</a:t>
            </a:r>
            <a:r>
              <a:rPr lang="en-CA" dirty="0">
                <a:solidFill>
                  <a:srgbClr val="D24614"/>
                </a:solidFill>
              </a:rPr>
              <a:t>EPR</a:t>
            </a:r>
            <a:r>
              <a:rPr lang="en-CA" dirty="0">
                <a:solidFill>
                  <a:schemeClr val="tx1"/>
                </a:solidFill>
              </a:rPr>
              <a:t>)</a:t>
            </a:r>
          </a:p>
        </p:txBody>
      </p:sp>
      <p:grpSp>
        <p:nvGrpSpPr>
          <p:cNvPr id="2" name="Groupe 1"/>
          <p:cNvGrpSpPr/>
          <p:nvPr/>
        </p:nvGrpSpPr>
        <p:grpSpPr>
          <a:xfrm>
            <a:off x="341990" y="2939439"/>
            <a:ext cx="8405018" cy="3729492"/>
            <a:chOff x="376365" y="2980690"/>
            <a:chExt cx="8405018" cy="3729492"/>
          </a:xfrm>
        </p:grpSpPr>
        <p:sp>
          <p:nvSpPr>
            <p:cNvPr id="11" name="Forme libre 10"/>
            <p:cNvSpPr/>
            <p:nvPr/>
          </p:nvSpPr>
          <p:spPr>
            <a:xfrm>
              <a:off x="376365" y="4398284"/>
              <a:ext cx="1556485" cy="2311898"/>
            </a:xfrm>
            <a:custGeom>
              <a:avLst/>
              <a:gdLst>
                <a:gd name="connsiteX0" fmla="*/ 163431 w 1556484"/>
                <a:gd name="connsiteY0" fmla="*/ 0 h 2576376"/>
                <a:gd name="connsiteX1" fmla="*/ 1393053 w 1556484"/>
                <a:gd name="connsiteY1" fmla="*/ 0 h 2576376"/>
                <a:gd name="connsiteX2" fmla="*/ 1556484 w 1556484"/>
                <a:gd name="connsiteY2" fmla="*/ 163431 h 2576376"/>
                <a:gd name="connsiteX3" fmla="*/ 1556484 w 1556484"/>
                <a:gd name="connsiteY3" fmla="*/ 2576376 h 2576376"/>
                <a:gd name="connsiteX4" fmla="*/ 1556484 w 1556484"/>
                <a:gd name="connsiteY4" fmla="*/ 2576376 h 2576376"/>
                <a:gd name="connsiteX5" fmla="*/ 0 w 1556484"/>
                <a:gd name="connsiteY5" fmla="*/ 2576376 h 2576376"/>
                <a:gd name="connsiteX6" fmla="*/ 0 w 1556484"/>
                <a:gd name="connsiteY6" fmla="*/ 2576376 h 2576376"/>
                <a:gd name="connsiteX7" fmla="*/ 0 w 1556484"/>
                <a:gd name="connsiteY7" fmla="*/ 163431 h 2576376"/>
                <a:gd name="connsiteX8" fmla="*/ 163431 w 1556484"/>
                <a:gd name="connsiteY8" fmla="*/ 0 h 25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484" h="2576376">
                  <a:moveTo>
                    <a:pt x="1393053" y="2576376"/>
                  </a:moveTo>
                  <a:lnTo>
                    <a:pt x="163431" y="2576376"/>
                  </a:lnTo>
                  <a:cubicBezTo>
                    <a:pt x="73171" y="2576376"/>
                    <a:pt x="0" y="2503205"/>
                    <a:pt x="0" y="2412945"/>
                  </a:cubicBezTo>
                  <a:lnTo>
                    <a:pt x="0" y="0"/>
                  </a:lnTo>
                  <a:lnTo>
                    <a:pt x="0" y="0"/>
                  </a:lnTo>
                  <a:lnTo>
                    <a:pt x="1556484" y="0"/>
                  </a:lnTo>
                  <a:lnTo>
                    <a:pt x="1556484" y="0"/>
                  </a:lnTo>
                  <a:lnTo>
                    <a:pt x="1556484" y="2412945"/>
                  </a:lnTo>
                  <a:cubicBezTo>
                    <a:pt x="1556484" y="2503205"/>
                    <a:pt x="1483313" y="2576376"/>
                    <a:pt x="1393053" y="2576376"/>
                  </a:cubicBezTo>
                  <a:close/>
                </a:path>
              </a:pathLst>
            </a:custGeom>
            <a:solidFill>
              <a:schemeClr val="bg1"/>
            </a:solidFill>
            <a:ln w="12700">
              <a:solidFill>
                <a:schemeClr val="accent3">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7436" tIns="99568" rIns="147435" bIns="147435" numCol="1" spcCol="1270" anchor="t" anchorCtr="0">
              <a:noAutofit/>
            </a:bodyPr>
            <a:lstStyle/>
            <a:p>
              <a:pPr lvl="0" algn="l" defTabSz="622300">
                <a:lnSpc>
                  <a:spcPct val="90000"/>
                </a:lnSpc>
                <a:spcBef>
                  <a:spcPct val="0"/>
                </a:spcBef>
                <a:spcAft>
                  <a:spcPct val="35000"/>
                </a:spcAft>
              </a:pPr>
              <a:endParaRPr lang="fr-FR" sz="1200" b="1" kern="1200" dirty="0">
                <a:solidFill>
                  <a:schemeClr val="tx1"/>
                </a:solidFill>
                <a:latin typeface="Gill Sans MT" panose="020B0502020104020203" pitchFamily="34" charset="0"/>
              </a:endParaRPr>
            </a:p>
            <a:p>
              <a:pPr lvl="0" algn="l" defTabSz="622300">
                <a:lnSpc>
                  <a:spcPct val="90000"/>
                </a:lnSpc>
                <a:spcBef>
                  <a:spcPct val="0"/>
                </a:spcBef>
                <a:spcAft>
                  <a:spcPct val="35000"/>
                </a:spcAft>
              </a:pPr>
              <a:r>
                <a:rPr lang="en-CA" sz="1200" b="1" kern="1200" dirty="0">
                  <a:solidFill>
                    <a:schemeClr val="tx1"/>
                  </a:solidFill>
                  <a:latin typeface="Gill Sans MT" panose="020B0502020104020203" pitchFamily="34" charset="0"/>
                </a:rPr>
                <a:t>Organization</a:t>
              </a:r>
            </a:p>
            <a:p>
              <a:pPr lvl="0" algn="l" defTabSz="622300">
                <a:lnSpc>
                  <a:spcPct val="90000"/>
                </a:lnSpc>
                <a:spcBef>
                  <a:spcPct val="0"/>
                </a:spcBef>
                <a:spcAft>
                  <a:spcPct val="35000"/>
                </a:spcAft>
              </a:pPr>
              <a:r>
                <a:rPr lang="en-CA" sz="1200" b="0" kern="1200" dirty="0">
                  <a:solidFill>
                    <a:schemeClr val="tx1"/>
                  </a:solidFill>
                  <a:latin typeface="Gill Sans MT" panose="020B0502020104020203" pitchFamily="34" charset="0"/>
                </a:rPr>
                <a:t>EPRA-Quebec</a:t>
              </a:r>
            </a:p>
            <a:p>
              <a:pPr lvl="0" algn="l" defTabSz="622300">
                <a:lnSpc>
                  <a:spcPct val="90000"/>
                </a:lnSpc>
                <a:spcBef>
                  <a:spcPct val="0"/>
                </a:spcBef>
                <a:spcAft>
                  <a:spcPct val="35000"/>
                </a:spcAft>
              </a:pPr>
              <a:r>
                <a:rPr lang="en-CA" sz="1200" b="1" kern="1200" dirty="0">
                  <a:solidFill>
                    <a:schemeClr val="tx1"/>
                  </a:solidFill>
                  <a:latin typeface="Gill Sans MT" panose="020B0502020104020203" pitchFamily="34" charset="0"/>
                </a:rPr>
                <a:t>Products</a:t>
              </a:r>
            </a:p>
            <a:p>
              <a:pPr lvl="0" defTabSz="622300">
                <a:lnSpc>
                  <a:spcPct val="90000"/>
                </a:lnSpc>
                <a:spcBef>
                  <a:spcPct val="0"/>
                </a:spcBef>
                <a:spcAft>
                  <a:spcPct val="35000"/>
                </a:spcAft>
              </a:pPr>
              <a:r>
                <a:rPr lang="en-CA" sz="1200" dirty="0">
                  <a:solidFill>
                    <a:schemeClr val="tx1"/>
                  </a:solidFill>
                  <a:latin typeface="Gill Sans MT" panose="020B0502020104020203" pitchFamily="34" charset="0"/>
                </a:rPr>
                <a:t>Computers, monitors, televisions, telephones, printers, fax machines, cameras, audio and video devices, </a:t>
              </a:r>
              <a:r>
                <a:rPr lang="en-CA" sz="1200" b="0" kern="1200" dirty="0">
                  <a:solidFill>
                    <a:schemeClr val="tx1"/>
                  </a:solidFill>
                  <a:latin typeface="Gill Sans MT" panose="020B0502020104020203" pitchFamily="34" charset="0"/>
                </a:rPr>
                <a:t>etc. </a:t>
              </a:r>
            </a:p>
          </p:txBody>
        </p:sp>
        <p:sp>
          <p:nvSpPr>
            <p:cNvPr id="13" name="Forme libre 12"/>
            <p:cNvSpPr/>
            <p:nvPr/>
          </p:nvSpPr>
          <p:spPr>
            <a:xfrm>
              <a:off x="2088499" y="4398283"/>
              <a:ext cx="1556485" cy="2311899"/>
            </a:xfrm>
            <a:custGeom>
              <a:avLst/>
              <a:gdLst>
                <a:gd name="connsiteX0" fmla="*/ 163431 w 1556484"/>
                <a:gd name="connsiteY0" fmla="*/ 0 h 2576376"/>
                <a:gd name="connsiteX1" fmla="*/ 1393053 w 1556484"/>
                <a:gd name="connsiteY1" fmla="*/ 0 h 2576376"/>
                <a:gd name="connsiteX2" fmla="*/ 1556484 w 1556484"/>
                <a:gd name="connsiteY2" fmla="*/ 163431 h 2576376"/>
                <a:gd name="connsiteX3" fmla="*/ 1556484 w 1556484"/>
                <a:gd name="connsiteY3" fmla="*/ 2576376 h 2576376"/>
                <a:gd name="connsiteX4" fmla="*/ 1556484 w 1556484"/>
                <a:gd name="connsiteY4" fmla="*/ 2576376 h 2576376"/>
                <a:gd name="connsiteX5" fmla="*/ 0 w 1556484"/>
                <a:gd name="connsiteY5" fmla="*/ 2576376 h 2576376"/>
                <a:gd name="connsiteX6" fmla="*/ 0 w 1556484"/>
                <a:gd name="connsiteY6" fmla="*/ 2576376 h 2576376"/>
                <a:gd name="connsiteX7" fmla="*/ 0 w 1556484"/>
                <a:gd name="connsiteY7" fmla="*/ 163431 h 2576376"/>
                <a:gd name="connsiteX8" fmla="*/ 163431 w 1556484"/>
                <a:gd name="connsiteY8" fmla="*/ 0 h 25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484" h="2576376">
                  <a:moveTo>
                    <a:pt x="1393053" y="2576376"/>
                  </a:moveTo>
                  <a:lnTo>
                    <a:pt x="163431" y="2576376"/>
                  </a:lnTo>
                  <a:cubicBezTo>
                    <a:pt x="73171" y="2576376"/>
                    <a:pt x="0" y="2503205"/>
                    <a:pt x="0" y="2412945"/>
                  </a:cubicBezTo>
                  <a:lnTo>
                    <a:pt x="0" y="0"/>
                  </a:lnTo>
                  <a:lnTo>
                    <a:pt x="0" y="0"/>
                  </a:lnTo>
                  <a:lnTo>
                    <a:pt x="1556484" y="0"/>
                  </a:lnTo>
                  <a:lnTo>
                    <a:pt x="1556484" y="0"/>
                  </a:lnTo>
                  <a:lnTo>
                    <a:pt x="1556484" y="2412945"/>
                  </a:lnTo>
                  <a:cubicBezTo>
                    <a:pt x="1556484" y="2503205"/>
                    <a:pt x="1483313" y="2576376"/>
                    <a:pt x="1393053" y="2576376"/>
                  </a:cubicBezTo>
                  <a:close/>
                </a:path>
              </a:pathLst>
            </a:custGeom>
            <a:solidFill>
              <a:schemeClr val="bg1"/>
            </a:solidFill>
            <a:ln w="12700">
              <a:solidFill>
                <a:schemeClr val="accent3">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7435" tIns="99568" rIns="147436" bIns="147435" numCol="1" spcCol="1270" anchor="t" anchorCtr="0">
              <a:noAutofit/>
            </a:bodyPr>
            <a:lstStyle/>
            <a:p>
              <a:pPr lvl="0" algn="l" defTabSz="622300">
                <a:lnSpc>
                  <a:spcPct val="90000"/>
                </a:lnSpc>
                <a:spcBef>
                  <a:spcPct val="0"/>
                </a:spcBef>
                <a:spcAft>
                  <a:spcPct val="35000"/>
                </a:spcAft>
              </a:pPr>
              <a:endParaRPr lang="fr-FR"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Organization</a:t>
              </a:r>
              <a:endParaRPr lang="en-CA" sz="1200" b="1" kern="1200" dirty="0">
                <a:solidFill>
                  <a:schemeClr val="tx1"/>
                </a:solidFill>
                <a:latin typeface="Gill Sans MT" panose="020B0502020104020203" pitchFamily="34" charset="0"/>
              </a:endParaRPr>
            </a:p>
            <a:p>
              <a:pPr lvl="0" algn="l" defTabSz="622300">
                <a:lnSpc>
                  <a:spcPct val="90000"/>
                </a:lnSpc>
                <a:spcBef>
                  <a:spcPct val="0"/>
                </a:spcBef>
                <a:spcAft>
                  <a:spcPct val="35000"/>
                </a:spcAft>
              </a:pPr>
              <a:r>
                <a:rPr lang="en-CA" sz="1200" kern="1200" dirty="0">
                  <a:solidFill>
                    <a:schemeClr val="tx1"/>
                  </a:solidFill>
                  <a:latin typeface="Gill Sans MT" panose="020B0502020104020203" pitchFamily="34" charset="0"/>
                </a:rPr>
                <a:t> </a:t>
              </a:r>
              <a:r>
                <a:rPr lang="en-CA" sz="1200" kern="1200" dirty="0" err="1">
                  <a:solidFill>
                    <a:schemeClr val="tx1"/>
                  </a:solidFill>
                  <a:latin typeface="Gill Sans MT" panose="020B0502020104020203" pitchFamily="34" charset="0"/>
                </a:rPr>
                <a:t>Recycfluo</a:t>
              </a:r>
              <a:endParaRPr lang="en-CA" sz="1200"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Products</a:t>
              </a:r>
              <a:endParaRPr lang="en-CA"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dirty="0">
                  <a:solidFill>
                    <a:schemeClr val="tx1"/>
                  </a:solidFill>
                  <a:latin typeface="Gill Sans MT" panose="020B0502020104020203" pitchFamily="34" charset="0"/>
                </a:rPr>
                <a:t>Fluorescent tubes, compact fluorescent lamps, other types of mercury-containing lamps</a:t>
              </a:r>
              <a:endParaRPr lang="en-CA" sz="1200" b="0" kern="1200" dirty="0">
                <a:solidFill>
                  <a:schemeClr val="tx1"/>
                </a:solidFill>
                <a:latin typeface="Gill Sans MT" panose="020B0502020104020203" pitchFamily="34" charset="0"/>
              </a:endParaRPr>
            </a:p>
          </p:txBody>
        </p:sp>
        <p:sp>
          <p:nvSpPr>
            <p:cNvPr id="15" name="Forme libre 14"/>
            <p:cNvSpPr/>
            <p:nvPr/>
          </p:nvSpPr>
          <p:spPr>
            <a:xfrm>
              <a:off x="3800633" y="4398283"/>
              <a:ext cx="1556484" cy="2311899"/>
            </a:xfrm>
            <a:custGeom>
              <a:avLst/>
              <a:gdLst>
                <a:gd name="connsiteX0" fmla="*/ 163431 w 1556484"/>
                <a:gd name="connsiteY0" fmla="*/ 0 h 2576376"/>
                <a:gd name="connsiteX1" fmla="*/ 1393053 w 1556484"/>
                <a:gd name="connsiteY1" fmla="*/ 0 h 2576376"/>
                <a:gd name="connsiteX2" fmla="*/ 1556484 w 1556484"/>
                <a:gd name="connsiteY2" fmla="*/ 163431 h 2576376"/>
                <a:gd name="connsiteX3" fmla="*/ 1556484 w 1556484"/>
                <a:gd name="connsiteY3" fmla="*/ 2576376 h 2576376"/>
                <a:gd name="connsiteX4" fmla="*/ 1556484 w 1556484"/>
                <a:gd name="connsiteY4" fmla="*/ 2576376 h 2576376"/>
                <a:gd name="connsiteX5" fmla="*/ 0 w 1556484"/>
                <a:gd name="connsiteY5" fmla="*/ 2576376 h 2576376"/>
                <a:gd name="connsiteX6" fmla="*/ 0 w 1556484"/>
                <a:gd name="connsiteY6" fmla="*/ 2576376 h 2576376"/>
                <a:gd name="connsiteX7" fmla="*/ 0 w 1556484"/>
                <a:gd name="connsiteY7" fmla="*/ 163431 h 2576376"/>
                <a:gd name="connsiteX8" fmla="*/ 163431 w 1556484"/>
                <a:gd name="connsiteY8" fmla="*/ 0 h 25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484" h="2576376">
                  <a:moveTo>
                    <a:pt x="1393053" y="2576376"/>
                  </a:moveTo>
                  <a:lnTo>
                    <a:pt x="163431" y="2576376"/>
                  </a:lnTo>
                  <a:cubicBezTo>
                    <a:pt x="73171" y="2576376"/>
                    <a:pt x="0" y="2503205"/>
                    <a:pt x="0" y="2412945"/>
                  </a:cubicBezTo>
                  <a:lnTo>
                    <a:pt x="0" y="0"/>
                  </a:lnTo>
                  <a:lnTo>
                    <a:pt x="0" y="0"/>
                  </a:lnTo>
                  <a:lnTo>
                    <a:pt x="1556484" y="0"/>
                  </a:lnTo>
                  <a:lnTo>
                    <a:pt x="1556484" y="0"/>
                  </a:lnTo>
                  <a:lnTo>
                    <a:pt x="1556484" y="2412945"/>
                  </a:lnTo>
                  <a:cubicBezTo>
                    <a:pt x="1556484" y="2503205"/>
                    <a:pt x="1483313" y="2576376"/>
                    <a:pt x="1393053" y="2576376"/>
                  </a:cubicBezTo>
                  <a:close/>
                </a:path>
              </a:pathLst>
            </a:custGeom>
            <a:solidFill>
              <a:schemeClr val="bg1"/>
            </a:solidFill>
            <a:ln w="12700">
              <a:solidFill>
                <a:schemeClr val="accent3">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7435" tIns="99569" rIns="147435" bIns="147435" numCol="1" spcCol="1270" anchor="t" anchorCtr="0">
              <a:noAutofit/>
            </a:bodyPr>
            <a:lstStyle/>
            <a:p>
              <a:pPr lvl="0" algn="l" defTabSz="622300">
                <a:lnSpc>
                  <a:spcPct val="90000"/>
                </a:lnSpc>
                <a:spcBef>
                  <a:spcPct val="0"/>
                </a:spcBef>
                <a:spcAft>
                  <a:spcPct val="35000"/>
                </a:spcAft>
              </a:pPr>
              <a:endParaRPr lang="fr-FR"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Organization</a:t>
              </a:r>
              <a:endParaRPr lang="en-CA" sz="1200" b="1" kern="1200" dirty="0">
                <a:solidFill>
                  <a:schemeClr val="tx1"/>
                </a:solidFill>
                <a:latin typeface="Gill Sans MT" panose="020B0502020104020203" pitchFamily="34" charset="0"/>
              </a:endParaRPr>
            </a:p>
            <a:p>
              <a:pPr lvl="0" algn="l" defTabSz="622300">
                <a:lnSpc>
                  <a:spcPct val="90000"/>
                </a:lnSpc>
                <a:spcBef>
                  <a:spcPct val="0"/>
                </a:spcBef>
                <a:spcAft>
                  <a:spcPct val="35000"/>
                </a:spcAft>
              </a:pPr>
              <a:r>
                <a:rPr lang="en-CA" sz="1200" b="0" kern="1200" dirty="0">
                  <a:solidFill>
                    <a:schemeClr val="tx1"/>
                  </a:solidFill>
                  <a:latin typeface="Gill Sans MT" panose="020B0502020104020203" pitchFamily="34" charset="0"/>
                </a:rPr>
                <a:t>Eco-</a:t>
              </a:r>
              <a:r>
                <a:rPr lang="en-CA" sz="1200" b="0" kern="1200" dirty="0" err="1">
                  <a:solidFill>
                    <a:schemeClr val="tx1"/>
                  </a:solidFill>
                  <a:latin typeface="Gill Sans MT" panose="020B0502020104020203" pitchFamily="34" charset="0"/>
                </a:rPr>
                <a:t>Peinture</a:t>
              </a:r>
              <a:endParaRPr lang="en-CA" sz="1200" b="0"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Products</a:t>
              </a:r>
              <a:endParaRPr lang="en-CA"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dirty="0">
                  <a:solidFill>
                    <a:schemeClr val="tx1"/>
                  </a:solidFill>
                  <a:latin typeface="Gill Sans MT" panose="020B0502020104020203" pitchFamily="34" charset="0"/>
                </a:rPr>
                <a:t>Paints, stains, varnishes, finishes, lacquers and protective coatings with latex, alkyd or enamel, all their containers</a:t>
              </a:r>
              <a:endParaRPr lang="en-CA" sz="1200" b="0" kern="1200" dirty="0">
                <a:solidFill>
                  <a:schemeClr val="tx1"/>
                </a:solidFill>
                <a:latin typeface="Gill Sans MT" panose="020B0502020104020203" pitchFamily="34" charset="0"/>
              </a:endParaRPr>
            </a:p>
          </p:txBody>
        </p:sp>
        <p:sp>
          <p:nvSpPr>
            <p:cNvPr id="17" name="Forme libre 16"/>
            <p:cNvSpPr/>
            <p:nvPr/>
          </p:nvSpPr>
          <p:spPr>
            <a:xfrm>
              <a:off x="5512766" y="4398283"/>
              <a:ext cx="1556485" cy="2311899"/>
            </a:xfrm>
            <a:custGeom>
              <a:avLst/>
              <a:gdLst>
                <a:gd name="connsiteX0" fmla="*/ 163431 w 1556484"/>
                <a:gd name="connsiteY0" fmla="*/ 0 h 2576376"/>
                <a:gd name="connsiteX1" fmla="*/ 1393053 w 1556484"/>
                <a:gd name="connsiteY1" fmla="*/ 0 h 2576376"/>
                <a:gd name="connsiteX2" fmla="*/ 1556484 w 1556484"/>
                <a:gd name="connsiteY2" fmla="*/ 163431 h 2576376"/>
                <a:gd name="connsiteX3" fmla="*/ 1556484 w 1556484"/>
                <a:gd name="connsiteY3" fmla="*/ 2576376 h 2576376"/>
                <a:gd name="connsiteX4" fmla="*/ 1556484 w 1556484"/>
                <a:gd name="connsiteY4" fmla="*/ 2576376 h 2576376"/>
                <a:gd name="connsiteX5" fmla="*/ 0 w 1556484"/>
                <a:gd name="connsiteY5" fmla="*/ 2576376 h 2576376"/>
                <a:gd name="connsiteX6" fmla="*/ 0 w 1556484"/>
                <a:gd name="connsiteY6" fmla="*/ 2576376 h 2576376"/>
                <a:gd name="connsiteX7" fmla="*/ 0 w 1556484"/>
                <a:gd name="connsiteY7" fmla="*/ 163431 h 2576376"/>
                <a:gd name="connsiteX8" fmla="*/ 163431 w 1556484"/>
                <a:gd name="connsiteY8" fmla="*/ 0 h 25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484" h="2576376">
                  <a:moveTo>
                    <a:pt x="1393053" y="2576376"/>
                  </a:moveTo>
                  <a:lnTo>
                    <a:pt x="163431" y="2576376"/>
                  </a:lnTo>
                  <a:cubicBezTo>
                    <a:pt x="73171" y="2576376"/>
                    <a:pt x="0" y="2503205"/>
                    <a:pt x="0" y="2412945"/>
                  </a:cubicBezTo>
                  <a:lnTo>
                    <a:pt x="0" y="0"/>
                  </a:lnTo>
                  <a:lnTo>
                    <a:pt x="0" y="0"/>
                  </a:lnTo>
                  <a:lnTo>
                    <a:pt x="1556484" y="0"/>
                  </a:lnTo>
                  <a:lnTo>
                    <a:pt x="1556484" y="0"/>
                  </a:lnTo>
                  <a:lnTo>
                    <a:pt x="1556484" y="2412945"/>
                  </a:lnTo>
                  <a:cubicBezTo>
                    <a:pt x="1556484" y="2503205"/>
                    <a:pt x="1483313" y="2576376"/>
                    <a:pt x="1393053" y="2576376"/>
                  </a:cubicBezTo>
                  <a:close/>
                </a:path>
              </a:pathLst>
            </a:custGeom>
            <a:solidFill>
              <a:schemeClr val="bg1"/>
            </a:solidFill>
            <a:ln w="12700">
              <a:solidFill>
                <a:schemeClr val="accent3">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7435" tIns="99568" rIns="147436" bIns="147435" numCol="1" spcCol="1270" anchor="t" anchorCtr="0">
              <a:noAutofit/>
            </a:bodyPr>
            <a:lstStyle/>
            <a:p>
              <a:pPr lvl="0" algn="l" defTabSz="622300">
                <a:lnSpc>
                  <a:spcPct val="90000"/>
                </a:lnSpc>
                <a:spcBef>
                  <a:spcPct val="0"/>
                </a:spcBef>
                <a:spcAft>
                  <a:spcPct val="35000"/>
                </a:spcAft>
              </a:pPr>
              <a:endParaRPr lang="fr-FR"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Organization</a:t>
              </a:r>
              <a:endParaRPr lang="en-CA" sz="1200" b="1" kern="1200" dirty="0">
                <a:solidFill>
                  <a:schemeClr val="tx1"/>
                </a:solidFill>
                <a:latin typeface="Gill Sans MT" panose="020B0502020104020203" pitchFamily="34" charset="0"/>
              </a:endParaRPr>
            </a:p>
            <a:p>
              <a:pPr lvl="0" algn="l" defTabSz="622300">
                <a:lnSpc>
                  <a:spcPct val="90000"/>
                </a:lnSpc>
                <a:spcBef>
                  <a:spcPct val="0"/>
                </a:spcBef>
                <a:spcAft>
                  <a:spcPct val="35000"/>
                </a:spcAft>
              </a:pPr>
              <a:r>
                <a:rPr lang="en-CA" sz="1200" b="0" kern="1200" dirty="0">
                  <a:solidFill>
                    <a:schemeClr val="tx1"/>
                  </a:solidFill>
                  <a:latin typeface="Gill Sans MT" panose="020B0502020104020203" pitchFamily="34" charset="0"/>
                </a:rPr>
                <a:t>Call2Recycle</a:t>
              </a: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Products</a:t>
              </a:r>
              <a:endParaRPr lang="en-CA"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dirty="0">
                  <a:solidFill>
                    <a:schemeClr val="tx1"/>
                  </a:solidFill>
                  <a:latin typeface="Gill Sans MT" panose="020B0502020104020203" pitchFamily="34" charset="0"/>
                </a:rPr>
                <a:t>Rechargeable batteries, non-rechargeable batteries</a:t>
              </a:r>
              <a:endParaRPr lang="en-CA" sz="1200" b="0" kern="1200" dirty="0">
                <a:solidFill>
                  <a:schemeClr val="tx1"/>
                </a:solidFill>
                <a:latin typeface="Gill Sans MT" panose="020B0502020104020203" pitchFamily="34" charset="0"/>
              </a:endParaRPr>
            </a:p>
          </p:txBody>
        </p:sp>
        <p:sp>
          <p:nvSpPr>
            <p:cNvPr id="19" name="Forme libre 18"/>
            <p:cNvSpPr/>
            <p:nvPr/>
          </p:nvSpPr>
          <p:spPr>
            <a:xfrm>
              <a:off x="7224899" y="4398283"/>
              <a:ext cx="1556484" cy="2311899"/>
            </a:xfrm>
            <a:custGeom>
              <a:avLst/>
              <a:gdLst>
                <a:gd name="connsiteX0" fmla="*/ 163431 w 1556484"/>
                <a:gd name="connsiteY0" fmla="*/ 0 h 2576376"/>
                <a:gd name="connsiteX1" fmla="*/ 1393053 w 1556484"/>
                <a:gd name="connsiteY1" fmla="*/ 0 h 2576376"/>
                <a:gd name="connsiteX2" fmla="*/ 1556484 w 1556484"/>
                <a:gd name="connsiteY2" fmla="*/ 163431 h 2576376"/>
                <a:gd name="connsiteX3" fmla="*/ 1556484 w 1556484"/>
                <a:gd name="connsiteY3" fmla="*/ 2576376 h 2576376"/>
                <a:gd name="connsiteX4" fmla="*/ 1556484 w 1556484"/>
                <a:gd name="connsiteY4" fmla="*/ 2576376 h 2576376"/>
                <a:gd name="connsiteX5" fmla="*/ 0 w 1556484"/>
                <a:gd name="connsiteY5" fmla="*/ 2576376 h 2576376"/>
                <a:gd name="connsiteX6" fmla="*/ 0 w 1556484"/>
                <a:gd name="connsiteY6" fmla="*/ 2576376 h 2576376"/>
                <a:gd name="connsiteX7" fmla="*/ 0 w 1556484"/>
                <a:gd name="connsiteY7" fmla="*/ 163431 h 2576376"/>
                <a:gd name="connsiteX8" fmla="*/ 163431 w 1556484"/>
                <a:gd name="connsiteY8" fmla="*/ 0 h 25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484" h="2576376">
                  <a:moveTo>
                    <a:pt x="1393053" y="2576376"/>
                  </a:moveTo>
                  <a:lnTo>
                    <a:pt x="163431" y="2576376"/>
                  </a:lnTo>
                  <a:cubicBezTo>
                    <a:pt x="73171" y="2576376"/>
                    <a:pt x="0" y="2503205"/>
                    <a:pt x="0" y="2412945"/>
                  </a:cubicBezTo>
                  <a:lnTo>
                    <a:pt x="0" y="0"/>
                  </a:lnTo>
                  <a:lnTo>
                    <a:pt x="0" y="0"/>
                  </a:lnTo>
                  <a:lnTo>
                    <a:pt x="1556484" y="0"/>
                  </a:lnTo>
                  <a:lnTo>
                    <a:pt x="1556484" y="0"/>
                  </a:lnTo>
                  <a:lnTo>
                    <a:pt x="1556484" y="2412945"/>
                  </a:lnTo>
                  <a:cubicBezTo>
                    <a:pt x="1556484" y="2503205"/>
                    <a:pt x="1483313" y="2576376"/>
                    <a:pt x="1393053" y="2576376"/>
                  </a:cubicBezTo>
                  <a:close/>
                </a:path>
              </a:pathLst>
            </a:custGeom>
            <a:solidFill>
              <a:schemeClr val="bg1"/>
            </a:solidFill>
            <a:ln w="12700">
              <a:solidFill>
                <a:schemeClr val="accent3">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7435" tIns="99568" rIns="147435" bIns="147435" numCol="1" spcCol="1270" anchor="t" anchorCtr="0">
              <a:noAutofit/>
            </a:bodyPr>
            <a:lstStyle/>
            <a:p>
              <a:pPr lvl="0" algn="l" defTabSz="622300">
                <a:lnSpc>
                  <a:spcPct val="90000"/>
                </a:lnSpc>
                <a:spcBef>
                  <a:spcPct val="0"/>
                </a:spcBef>
                <a:spcAft>
                  <a:spcPct val="35000"/>
                </a:spcAft>
              </a:pPr>
              <a:endParaRPr lang="fr-FR"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Organization</a:t>
              </a:r>
              <a:endParaRPr lang="en-CA" sz="1200" b="1" kern="1200" dirty="0">
                <a:solidFill>
                  <a:schemeClr val="tx1"/>
                </a:solidFill>
                <a:latin typeface="Gill Sans MT" panose="020B0502020104020203" pitchFamily="34" charset="0"/>
              </a:endParaRPr>
            </a:p>
            <a:p>
              <a:pPr lvl="0" algn="l" defTabSz="622300">
                <a:lnSpc>
                  <a:spcPct val="90000"/>
                </a:lnSpc>
                <a:spcBef>
                  <a:spcPct val="0"/>
                </a:spcBef>
                <a:spcAft>
                  <a:spcPct val="35000"/>
                </a:spcAft>
              </a:pPr>
              <a:r>
                <a:rPr lang="en-CA" sz="1200" b="0" kern="1200" dirty="0">
                  <a:solidFill>
                    <a:schemeClr val="tx1"/>
                  </a:solidFill>
                  <a:latin typeface="Gill Sans MT" panose="020B0502020104020203" pitchFamily="34" charset="0"/>
                </a:rPr>
                <a:t>SOGHU</a:t>
              </a:r>
            </a:p>
            <a:p>
              <a:pPr lvl="0" defTabSz="622300">
                <a:lnSpc>
                  <a:spcPct val="90000"/>
                </a:lnSpc>
                <a:spcBef>
                  <a:spcPct val="0"/>
                </a:spcBef>
                <a:spcAft>
                  <a:spcPct val="35000"/>
                </a:spcAft>
              </a:pPr>
              <a:r>
                <a:rPr lang="en-CA" sz="1200" b="1" dirty="0">
                  <a:solidFill>
                    <a:schemeClr val="tx1"/>
                  </a:solidFill>
                  <a:latin typeface="Gill Sans MT" panose="020B0502020104020203" pitchFamily="34" charset="0"/>
                </a:rPr>
                <a:t>Products</a:t>
              </a:r>
              <a:endParaRPr lang="en-CA" sz="1200" b="1" kern="1200" dirty="0">
                <a:solidFill>
                  <a:schemeClr val="tx1"/>
                </a:solidFill>
                <a:latin typeface="Gill Sans MT" panose="020B0502020104020203" pitchFamily="34" charset="0"/>
              </a:endParaRPr>
            </a:p>
            <a:p>
              <a:pPr lvl="0" defTabSz="622300">
                <a:lnSpc>
                  <a:spcPct val="90000"/>
                </a:lnSpc>
                <a:spcBef>
                  <a:spcPct val="0"/>
                </a:spcBef>
                <a:spcAft>
                  <a:spcPct val="35000"/>
                </a:spcAft>
              </a:pPr>
              <a:r>
                <a:rPr lang="en-CA" sz="1200" dirty="0">
                  <a:solidFill>
                    <a:schemeClr val="tx1"/>
                  </a:solidFill>
                  <a:latin typeface="Gill Sans MT" panose="020B0502020104020203" pitchFamily="34" charset="0"/>
                </a:rPr>
                <a:t>Oils, their containers and filters, antifreezes, coolants, brake cleaner containers</a:t>
              </a:r>
              <a:endParaRPr lang="en-CA" sz="1200" b="0" kern="1200" dirty="0">
                <a:solidFill>
                  <a:schemeClr val="tx1"/>
                </a:solidFill>
                <a:latin typeface="Gill Sans MT" panose="020B0502020104020203" pitchFamily="34" charset="0"/>
              </a:endParaRPr>
            </a:p>
          </p:txBody>
        </p:sp>
        <p:sp>
          <p:nvSpPr>
            <p:cNvPr id="10" name="Rectangle à coins arrondis 9"/>
            <p:cNvSpPr/>
            <p:nvPr/>
          </p:nvSpPr>
          <p:spPr>
            <a:xfrm>
              <a:off x="376365" y="2980690"/>
              <a:ext cx="1556484" cy="1545825"/>
            </a:xfrm>
            <a:prstGeom prst="roundRect">
              <a:avLst>
                <a:gd name="adj" fmla="val 10000"/>
              </a:avLst>
            </a:prstGeom>
            <a:blipFill rotWithShape="1">
              <a:blip r:embed="rId2"/>
              <a:stretch>
                <a:fillRect/>
              </a:stretch>
            </a:blipFill>
            <a:ln w="15875">
              <a:solidFill>
                <a:schemeClr val="accent3">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à coins arrondis 11"/>
            <p:cNvSpPr/>
            <p:nvPr/>
          </p:nvSpPr>
          <p:spPr>
            <a:xfrm>
              <a:off x="2088498" y="2980690"/>
              <a:ext cx="1556484" cy="1545825"/>
            </a:xfrm>
            <a:prstGeom prst="roundRect">
              <a:avLst>
                <a:gd name="adj" fmla="val 10000"/>
              </a:avLst>
            </a:prstGeom>
            <a:blipFill rotWithShape="1">
              <a:blip r:embed="rId3"/>
              <a:stretch>
                <a:fillRect/>
              </a:stretch>
            </a:blipFill>
            <a:ln w="15875">
              <a:solidFill>
                <a:schemeClr val="accent3">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à coins arrondis 13"/>
            <p:cNvSpPr/>
            <p:nvPr/>
          </p:nvSpPr>
          <p:spPr>
            <a:xfrm>
              <a:off x="3800632" y="2980690"/>
              <a:ext cx="1556484" cy="1545825"/>
            </a:xfrm>
            <a:prstGeom prst="roundRect">
              <a:avLst>
                <a:gd name="adj" fmla="val 10000"/>
              </a:avLst>
            </a:prstGeom>
            <a:blipFill rotWithShape="1">
              <a:blip r:embed="rId4"/>
              <a:stretch>
                <a:fillRect/>
              </a:stretch>
            </a:blipFill>
            <a:ln w="15875">
              <a:solidFill>
                <a:schemeClr val="accent3">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à coins arrondis 15"/>
            <p:cNvSpPr/>
            <p:nvPr/>
          </p:nvSpPr>
          <p:spPr>
            <a:xfrm>
              <a:off x="5512765" y="2980690"/>
              <a:ext cx="1556484" cy="1545825"/>
            </a:xfrm>
            <a:prstGeom prst="roundRect">
              <a:avLst>
                <a:gd name="adj" fmla="val 10000"/>
              </a:avLst>
            </a:prstGeom>
            <a:blipFill rotWithShape="1">
              <a:blip r:embed="rId5"/>
              <a:stretch>
                <a:fillRect/>
              </a:stretch>
            </a:blipFill>
            <a:ln w="15875">
              <a:solidFill>
                <a:schemeClr val="accent3">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Rectangle à coins arrondis 17"/>
            <p:cNvSpPr/>
            <p:nvPr/>
          </p:nvSpPr>
          <p:spPr>
            <a:xfrm>
              <a:off x="7224898" y="2980690"/>
              <a:ext cx="1556484" cy="1545825"/>
            </a:xfrm>
            <a:prstGeom prst="roundRect">
              <a:avLst>
                <a:gd name="adj" fmla="val 10000"/>
              </a:avLst>
            </a:prstGeom>
            <a:blipFill rotWithShape="1">
              <a:blip r:embed="rId6"/>
              <a:stretch>
                <a:fillRect/>
              </a:stretch>
            </a:blipFill>
            <a:ln w="15875">
              <a:solidFill>
                <a:schemeClr val="accent3">
                  <a:lumMod val="75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6" name="Rectangle 5"/>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Rectangle 6"/>
          <p:cNvSpPr/>
          <p:nvPr/>
        </p:nvSpPr>
        <p:spPr>
          <a:xfrm>
            <a:off x="357297" y="1783099"/>
            <a:ext cx="8429405" cy="1077218"/>
          </a:xfrm>
          <a:prstGeom prst="rect">
            <a:avLst/>
          </a:prstGeom>
        </p:spPr>
        <p:txBody>
          <a:bodyPr wrap="square">
            <a:spAutoFit/>
          </a:bodyPr>
          <a:lstStyle/>
          <a:p>
            <a:pPr algn="ctr"/>
            <a:r>
              <a:rPr lang="en-CA" sz="1600" dirty="0">
                <a:solidFill>
                  <a:srgbClr val="000000"/>
                </a:solidFill>
                <a:latin typeface="+mj-lt"/>
              </a:rPr>
              <a:t>According to </a:t>
            </a:r>
            <a:r>
              <a:rPr lang="en-CA" sz="1600" dirty="0" err="1">
                <a:solidFill>
                  <a:srgbClr val="000000"/>
                </a:solidFill>
                <a:latin typeface="+mj-lt"/>
              </a:rPr>
              <a:t>Re</a:t>
            </a:r>
            <a:r>
              <a:rPr lang="en-CA" sz="1600" dirty="0" err="1">
                <a:solidFill>
                  <a:srgbClr val="000000"/>
                </a:solidFill>
              </a:rPr>
              <a:t>cyc</a:t>
            </a:r>
            <a:r>
              <a:rPr lang="en-CA" sz="1600" dirty="0">
                <a:solidFill>
                  <a:srgbClr val="000000"/>
                </a:solidFill>
              </a:rPr>
              <a:t>-Québec, the Extended Producer Responsibility (EPR) is a p</a:t>
            </a:r>
            <a:r>
              <a:rPr lang="en-CA" sz="1600" dirty="0">
                <a:solidFill>
                  <a:srgbClr val="000000"/>
                </a:solidFill>
                <a:latin typeface="+mj-lt"/>
              </a:rPr>
              <a:t>rinciple according to which companies that put products on the market in Quebec are responsible for their end-of-life management by establishing a program for the recycling or recovery of the product or by partnering with a recognized management organization. </a:t>
            </a:r>
            <a:endParaRPr lang="en-CA" sz="1600" dirty="0">
              <a:latin typeface="+mj-lt"/>
            </a:endParaRPr>
          </a:p>
        </p:txBody>
      </p:sp>
    </p:spTree>
    <p:extLst>
      <p:ext uri="{BB962C8B-B14F-4D97-AF65-F5344CB8AC3E}">
        <p14:creationId xmlns:p14="http://schemas.microsoft.com/office/powerpoint/2010/main" val="279660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06" y="1073544"/>
            <a:ext cx="1688437" cy="2185036"/>
          </a:xfrm>
          <a:prstGeom prst="rect">
            <a:avLst/>
          </a:prstGeom>
        </p:spPr>
      </p:pic>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082" y="1984296"/>
            <a:ext cx="3776342" cy="3111289"/>
          </a:xfrm>
          <a:prstGeom prst="rect">
            <a:avLst/>
          </a:prstGeom>
        </p:spPr>
      </p:pic>
      <p:sp>
        <p:nvSpPr>
          <p:cNvPr id="24" name="Rectangle 23"/>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Rectangle à coins arrondis 17"/>
          <p:cNvSpPr/>
          <p:nvPr/>
        </p:nvSpPr>
        <p:spPr>
          <a:xfrm>
            <a:off x="538399" y="2595827"/>
            <a:ext cx="2434289" cy="1539597"/>
          </a:xfrm>
          <a:prstGeom prst="wedgeRoundRectCallout">
            <a:avLst>
              <a:gd name="adj1" fmla="val 2929"/>
              <a:gd name="adj2" fmla="val -69725"/>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200" dirty="0">
                <a:solidFill>
                  <a:srgbClr val="171717"/>
                </a:solidFill>
                <a:latin typeface="Arial Rounded MT Bold" panose="020F0704030504030204" pitchFamily="34" charset="0"/>
              </a:rPr>
              <a:t>1. Recognize them</a:t>
            </a:r>
          </a:p>
          <a:p>
            <a:pPr marL="360000" lvl="1" indent="-285750">
              <a:buFontTx/>
              <a:buChar char="-"/>
            </a:pPr>
            <a:r>
              <a:rPr lang="en-CA" sz="1200" dirty="0">
                <a:solidFill>
                  <a:srgbClr val="171717"/>
                </a:solidFill>
                <a:latin typeface="+mj-lt"/>
              </a:rPr>
              <a:t>Does the product have a hazardous product logo?</a:t>
            </a:r>
          </a:p>
          <a:p>
            <a:pPr marL="360000" lvl="1" indent="-285750">
              <a:buFontTx/>
              <a:buChar char="-"/>
            </a:pPr>
            <a:r>
              <a:rPr lang="en-CA" sz="1200" dirty="0">
                <a:solidFill>
                  <a:srgbClr val="171717"/>
                </a:solidFill>
                <a:latin typeface="+mj-lt"/>
              </a:rPr>
              <a:t>Is it composed of chemical or toxic products?</a:t>
            </a:r>
          </a:p>
          <a:p>
            <a:pPr marL="360000" lvl="1" indent="-285750">
              <a:buFontTx/>
              <a:buChar char="-"/>
            </a:pPr>
            <a:r>
              <a:rPr lang="en-CA" sz="1200" dirty="0">
                <a:solidFill>
                  <a:srgbClr val="171717"/>
                </a:solidFill>
                <a:latin typeface="+mj-lt"/>
              </a:rPr>
              <a:t>Is it a pharmaceutical?</a:t>
            </a:r>
          </a:p>
        </p:txBody>
      </p:sp>
      <p:sp>
        <p:nvSpPr>
          <p:cNvPr id="20" name="Rectangle à coins arrondis 19"/>
          <p:cNvSpPr/>
          <p:nvPr/>
        </p:nvSpPr>
        <p:spPr>
          <a:xfrm>
            <a:off x="6128377" y="2727809"/>
            <a:ext cx="2828129" cy="1915140"/>
          </a:xfrm>
          <a:prstGeom prst="wedgeRoundRectCallout">
            <a:avLst>
              <a:gd name="adj1" fmla="val -3569"/>
              <a:gd name="adj2" fmla="val -70014"/>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200" dirty="0">
                <a:solidFill>
                  <a:srgbClr val="171717"/>
                </a:solidFill>
                <a:latin typeface="Arial Rounded MT Bold" panose="020F0704030504030204" pitchFamily="34" charset="0"/>
              </a:rPr>
              <a:t>2. Store them</a:t>
            </a:r>
          </a:p>
          <a:p>
            <a:pPr marL="360000" lvl="1" indent="-285750">
              <a:buFontTx/>
              <a:buChar char="-"/>
            </a:pPr>
            <a:r>
              <a:rPr lang="en-CA" sz="1200" dirty="0">
                <a:solidFill>
                  <a:srgbClr val="171717"/>
                </a:solidFill>
                <a:latin typeface="+mj-lt"/>
              </a:rPr>
              <a:t>Keep the original container tightly closed and properly identified</a:t>
            </a:r>
          </a:p>
          <a:p>
            <a:pPr marL="360000" lvl="1" indent="-285750">
              <a:buFontTx/>
              <a:buChar char="-"/>
            </a:pPr>
            <a:r>
              <a:rPr lang="en-CA" sz="1200" dirty="0">
                <a:solidFill>
                  <a:srgbClr val="171717"/>
                </a:solidFill>
                <a:latin typeface="+mj-lt"/>
              </a:rPr>
              <a:t>Keep in a dry, cool, ventilated area away from sources of heat</a:t>
            </a:r>
          </a:p>
          <a:p>
            <a:pPr marL="360000" lvl="1" indent="-285750">
              <a:buFontTx/>
              <a:buChar char="-"/>
            </a:pPr>
            <a:r>
              <a:rPr lang="en-CA" sz="1200" dirty="0">
                <a:solidFill>
                  <a:srgbClr val="171717"/>
                </a:solidFill>
                <a:latin typeface="+mj-lt"/>
              </a:rPr>
              <a:t>Keep out of reach of young children or animals</a:t>
            </a:r>
          </a:p>
        </p:txBody>
      </p:sp>
      <p:sp>
        <p:nvSpPr>
          <p:cNvPr id="21" name="Rectangle à coins arrondis 20"/>
          <p:cNvSpPr/>
          <p:nvPr/>
        </p:nvSpPr>
        <p:spPr>
          <a:xfrm>
            <a:off x="716840" y="4903615"/>
            <a:ext cx="3031284" cy="1775630"/>
          </a:xfrm>
          <a:prstGeom prst="wedgeRoundRectCallout">
            <a:avLst>
              <a:gd name="adj1" fmla="val 67876"/>
              <a:gd name="adj2" fmla="val 5850"/>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200" dirty="0">
                <a:solidFill>
                  <a:srgbClr val="171717"/>
                </a:solidFill>
                <a:latin typeface="Arial Rounded MT Bold" panose="020F0704030504030204" pitchFamily="34" charset="0"/>
              </a:rPr>
              <a:t>3. Dispose of it properly</a:t>
            </a:r>
          </a:p>
          <a:p>
            <a:pPr marL="360000" lvl="1" indent="-285750">
              <a:buFontTx/>
              <a:buChar char="-"/>
            </a:pPr>
            <a:r>
              <a:rPr lang="en-CA" sz="1200" dirty="0">
                <a:solidFill>
                  <a:srgbClr val="171717"/>
                </a:solidFill>
                <a:latin typeface="+mj-lt"/>
              </a:rPr>
              <a:t>Always in their original container (otherwise, clearly identify the contents), bring the products to the </a:t>
            </a:r>
            <a:r>
              <a:rPr lang="en-CA" sz="1200" dirty="0" err="1">
                <a:solidFill>
                  <a:srgbClr val="171717"/>
                </a:solidFill>
                <a:latin typeface="+mj-lt"/>
              </a:rPr>
              <a:t>ecocentre</a:t>
            </a:r>
            <a:endParaRPr lang="en-CA" sz="1200" dirty="0">
              <a:solidFill>
                <a:srgbClr val="171717"/>
              </a:solidFill>
              <a:latin typeface="+mj-lt"/>
            </a:endParaRPr>
          </a:p>
          <a:p>
            <a:pPr marL="360000" lvl="1" indent="-285750">
              <a:buFontTx/>
              <a:buChar char="-"/>
            </a:pPr>
            <a:r>
              <a:rPr lang="en-CA" sz="1200" dirty="0">
                <a:solidFill>
                  <a:srgbClr val="171717"/>
                </a:solidFill>
                <a:latin typeface="+mj-lt"/>
              </a:rPr>
              <a:t>If the </a:t>
            </a:r>
            <a:r>
              <a:rPr lang="en-CA" sz="1200" dirty="0" err="1">
                <a:solidFill>
                  <a:srgbClr val="171717"/>
                </a:solidFill>
                <a:latin typeface="+mj-lt"/>
              </a:rPr>
              <a:t>ecocentre</a:t>
            </a:r>
            <a:r>
              <a:rPr lang="en-CA" sz="1200" dirty="0">
                <a:solidFill>
                  <a:srgbClr val="171717"/>
                </a:solidFill>
                <a:latin typeface="+mj-lt"/>
              </a:rPr>
              <a:t> does not accept it, find another drop-off point: </a:t>
            </a:r>
          </a:p>
          <a:p>
            <a:pPr marL="74250" lvl="1"/>
            <a:r>
              <a:rPr lang="en-CA" sz="1200" dirty="0">
                <a:solidFill>
                  <a:srgbClr val="171717"/>
                </a:solidFill>
                <a:latin typeface="+mj-lt"/>
                <a:hlinkClick r:id="rId5"/>
              </a:rPr>
              <a:t>www.onenprendsoin.recyc-quebec.qc.ca</a:t>
            </a:r>
            <a:r>
              <a:rPr lang="en-CA" sz="1200" dirty="0">
                <a:solidFill>
                  <a:srgbClr val="171717"/>
                </a:solidFill>
                <a:latin typeface="+mj-lt"/>
              </a:rPr>
              <a:t> </a:t>
            </a:r>
          </a:p>
        </p:txBody>
      </p:sp>
      <p:pic>
        <p:nvPicPr>
          <p:cNvPr id="5" name="Image 4"/>
          <p:cNvPicPr>
            <a:picLocks noChangeAspect="1"/>
          </p:cNvPicPr>
          <p:nvPr/>
        </p:nvPicPr>
        <p:blipFill rotWithShape="1">
          <a:blip r:embed="rId6" cstate="print">
            <a:extLst>
              <a:ext uri="{28A0092B-C50C-407E-A947-70E740481C1C}">
                <a14:useLocalDpi xmlns:a14="http://schemas.microsoft.com/office/drawing/2010/main" val="0"/>
              </a:ext>
            </a:extLst>
          </a:blip>
          <a:srcRect l="27776" t="19381" r="35192"/>
          <a:stretch/>
        </p:blipFill>
        <p:spPr>
          <a:xfrm>
            <a:off x="7535206" y="1450665"/>
            <a:ext cx="1326911" cy="1772681"/>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71127">
            <a:off x="4264357" y="4882167"/>
            <a:ext cx="1613319" cy="2087824"/>
          </a:xfrm>
          <a:prstGeom prst="rect">
            <a:avLst/>
          </a:prstGeom>
        </p:spPr>
      </p:pic>
      <p:sp>
        <p:nvSpPr>
          <p:cNvPr id="27" name="Titre 1"/>
          <p:cNvSpPr txBox="1">
            <a:spLocks/>
          </p:cNvSpPr>
          <p:nvPr/>
        </p:nvSpPr>
        <p:spPr>
          <a:xfrm>
            <a:off x="0" y="196700"/>
            <a:ext cx="9144000" cy="18039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dirty="0">
                <a:solidFill>
                  <a:schemeClr val="tx1"/>
                </a:solidFill>
              </a:rPr>
              <a:t>What to do with HHW…</a:t>
            </a:r>
            <a:br>
              <a:rPr lang="en-CA" dirty="0">
                <a:solidFill>
                  <a:schemeClr val="tx1"/>
                </a:solidFill>
              </a:rPr>
            </a:br>
            <a:r>
              <a:rPr lang="en-CA" dirty="0">
                <a:solidFill>
                  <a:srgbClr val="D24614"/>
                </a:solidFill>
              </a:rPr>
              <a:t>…in 3 easy steps!</a:t>
            </a:r>
          </a:p>
        </p:txBody>
      </p:sp>
    </p:spTree>
    <p:extLst>
      <p:ext uri="{BB962C8B-B14F-4D97-AF65-F5344CB8AC3E}">
        <p14:creationId xmlns:p14="http://schemas.microsoft.com/office/powerpoint/2010/main" val="216514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Ã©sultats de recherche d'images pour Â«Â symboles rÃ©sidus domestiques dangereux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0490" y="2684544"/>
            <a:ext cx="5858142" cy="142146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05944" y="4838046"/>
            <a:ext cx="2303303" cy="523220"/>
          </a:xfrm>
          <a:prstGeom prst="rect">
            <a:avLst/>
          </a:prstGeom>
          <a:noFill/>
        </p:spPr>
        <p:txBody>
          <a:bodyPr wrap="square" rtlCol="0">
            <a:spAutoFit/>
          </a:bodyPr>
          <a:lstStyle/>
          <a:p>
            <a:r>
              <a:rPr lang="en-CA" sz="1400" dirty="0">
                <a:latin typeface="+mj-lt"/>
              </a:rPr>
              <a:t>It can burn the skin, eyes and digestive tract!</a:t>
            </a:r>
          </a:p>
        </p:txBody>
      </p:sp>
      <p:sp>
        <p:nvSpPr>
          <p:cNvPr id="8" name="ZoneTexte 7"/>
          <p:cNvSpPr txBox="1"/>
          <p:nvPr/>
        </p:nvSpPr>
        <p:spPr>
          <a:xfrm>
            <a:off x="2863909" y="4753477"/>
            <a:ext cx="1603870" cy="307777"/>
          </a:xfrm>
          <a:prstGeom prst="rect">
            <a:avLst/>
          </a:prstGeom>
          <a:noFill/>
        </p:spPr>
        <p:txBody>
          <a:bodyPr wrap="square" rtlCol="0">
            <a:spAutoFit/>
          </a:bodyPr>
          <a:lstStyle/>
          <a:p>
            <a:r>
              <a:rPr lang="en-CA" sz="1400" dirty="0">
                <a:latin typeface="+mj-lt"/>
              </a:rPr>
              <a:t>It can explode!</a:t>
            </a:r>
          </a:p>
        </p:txBody>
      </p:sp>
      <p:sp>
        <p:nvSpPr>
          <p:cNvPr id="9" name="ZoneTexte 8"/>
          <p:cNvSpPr txBox="1"/>
          <p:nvPr/>
        </p:nvSpPr>
        <p:spPr>
          <a:xfrm>
            <a:off x="4724400" y="5097333"/>
            <a:ext cx="1843552" cy="307777"/>
          </a:xfrm>
          <a:prstGeom prst="rect">
            <a:avLst/>
          </a:prstGeom>
          <a:noFill/>
        </p:spPr>
        <p:txBody>
          <a:bodyPr wrap="square" rtlCol="0">
            <a:spAutoFit/>
          </a:bodyPr>
          <a:lstStyle/>
          <a:p>
            <a:r>
              <a:rPr lang="en-CA" sz="1400" dirty="0">
                <a:latin typeface="+mj-lt"/>
              </a:rPr>
              <a:t>It can catch on fire!</a:t>
            </a:r>
          </a:p>
        </p:txBody>
      </p:sp>
      <p:sp>
        <p:nvSpPr>
          <p:cNvPr id="10" name="ZoneTexte 9"/>
          <p:cNvSpPr txBox="1"/>
          <p:nvPr/>
        </p:nvSpPr>
        <p:spPr>
          <a:xfrm>
            <a:off x="6844877" y="4519156"/>
            <a:ext cx="1667380" cy="523220"/>
          </a:xfrm>
          <a:prstGeom prst="rect">
            <a:avLst/>
          </a:prstGeom>
          <a:noFill/>
        </p:spPr>
        <p:txBody>
          <a:bodyPr wrap="square" rtlCol="0">
            <a:spAutoFit/>
          </a:bodyPr>
          <a:lstStyle/>
          <a:p>
            <a:r>
              <a:rPr lang="en-CA" sz="1400" dirty="0">
                <a:latin typeface="+mj-lt"/>
              </a:rPr>
              <a:t>It can cause discomfort or death!</a:t>
            </a:r>
          </a:p>
        </p:txBody>
      </p:sp>
      <p:sp>
        <p:nvSpPr>
          <p:cNvPr id="11" name="Flèche droite 10"/>
          <p:cNvSpPr/>
          <p:nvPr/>
        </p:nvSpPr>
        <p:spPr>
          <a:xfrm rot="6863656">
            <a:off x="1513392" y="4304308"/>
            <a:ext cx="756824" cy="34958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Flèche droite 11"/>
          <p:cNvSpPr/>
          <p:nvPr/>
        </p:nvSpPr>
        <p:spPr>
          <a:xfrm rot="6078356">
            <a:off x="3284400" y="4163076"/>
            <a:ext cx="657464" cy="29451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Flèche droite 12"/>
          <p:cNvSpPr/>
          <p:nvPr/>
        </p:nvSpPr>
        <p:spPr>
          <a:xfrm rot="4824883">
            <a:off x="4981358" y="4426875"/>
            <a:ext cx="756824" cy="34958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Flèche droite 13"/>
          <p:cNvSpPr/>
          <p:nvPr/>
        </p:nvSpPr>
        <p:spPr>
          <a:xfrm rot="2938778">
            <a:off x="6930219" y="4018299"/>
            <a:ext cx="756824" cy="34958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Rectangle 23"/>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5" name="Titre 1"/>
          <p:cNvSpPr>
            <a:spLocks noGrp="1"/>
          </p:cNvSpPr>
          <p:nvPr>
            <p:ph type="title"/>
          </p:nvPr>
        </p:nvSpPr>
        <p:spPr>
          <a:xfrm>
            <a:off x="0" y="196700"/>
            <a:ext cx="9144000" cy="1803980"/>
          </a:xfrm>
        </p:spPr>
        <p:txBody>
          <a:bodyPr>
            <a:normAutofit/>
          </a:bodyPr>
          <a:lstStyle/>
          <a:p>
            <a:pPr algn="ctr"/>
            <a:r>
              <a:rPr lang="en-CA" dirty="0">
                <a:solidFill>
                  <a:schemeClr val="tx1"/>
                </a:solidFill>
              </a:rPr>
              <a:t>What to do with HHW?</a:t>
            </a:r>
            <a:br>
              <a:rPr lang="en-CA" dirty="0">
                <a:solidFill>
                  <a:schemeClr val="tx1"/>
                </a:solidFill>
              </a:rPr>
            </a:br>
            <a:r>
              <a:rPr lang="en-CA" dirty="0">
                <a:solidFill>
                  <a:srgbClr val="D24614"/>
                </a:solidFill>
              </a:rPr>
              <a:t>You have to be careful!</a:t>
            </a:r>
          </a:p>
        </p:txBody>
      </p:sp>
    </p:spTree>
    <p:extLst>
      <p:ext uri="{BB962C8B-B14F-4D97-AF65-F5344CB8AC3E}">
        <p14:creationId xmlns:p14="http://schemas.microsoft.com/office/powerpoint/2010/main" val="70021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1010289" y="2504984"/>
            <a:ext cx="7440807" cy="3623833"/>
          </a:xfrm>
        </p:spPr>
        <p:txBody>
          <a:bodyPr>
            <a:normAutofit fontScale="92500" lnSpcReduction="10000"/>
          </a:bodyPr>
          <a:lstStyle/>
          <a:p>
            <a:pPr>
              <a:buFont typeface="Verdana" panose="020B0604030504040204" pitchFamily="34" charset="0"/>
              <a:buChar char="›"/>
            </a:pPr>
            <a:r>
              <a:rPr lang="fr-CA" dirty="0">
                <a:latin typeface="+mj-lt"/>
              </a:rPr>
              <a:t> </a:t>
            </a:r>
            <a:r>
              <a:rPr lang="en-CA" dirty="0">
                <a:latin typeface="+mj-lt"/>
              </a:rPr>
              <a:t>If inhaled</a:t>
            </a:r>
          </a:p>
          <a:p>
            <a:pPr lvl="1"/>
            <a:r>
              <a:rPr lang="en-CA" dirty="0">
                <a:latin typeface="+mj-lt"/>
              </a:rPr>
              <a:t>Breath fresh air</a:t>
            </a:r>
          </a:p>
          <a:p>
            <a:pPr lvl="1"/>
            <a:endParaRPr lang="en-CA" dirty="0">
              <a:latin typeface="+mj-lt"/>
            </a:endParaRPr>
          </a:p>
          <a:p>
            <a:pPr>
              <a:buFont typeface="Verdana" panose="020B0604030504040204" pitchFamily="34" charset="0"/>
              <a:buChar char="›"/>
            </a:pPr>
            <a:r>
              <a:rPr lang="en-CA" dirty="0">
                <a:latin typeface="+mj-lt"/>
              </a:rPr>
              <a:t> If swallowed</a:t>
            </a:r>
          </a:p>
          <a:p>
            <a:pPr lvl="1"/>
            <a:r>
              <a:rPr lang="en-CA" dirty="0">
                <a:latin typeface="+mj-lt"/>
              </a:rPr>
              <a:t>Poison Control Centre: </a:t>
            </a:r>
            <a:r>
              <a:rPr lang="en-CA" b="1" dirty="0">
                <a:latin typeface="+mj-lt"/>
              </a:rPr>
              <a:t>1-800-463-5060</a:t>
            </a:r>
          </a:p>
          <a:p>
            <a:pPr lvl="1"/>
            <a:r>
              <a:rPr lang="en-CA" dirty="0">
                <a:latin typeface="+mj-lt"/>
              </a:rPr>
              <a:t>Product label</a:t>
            </a:r>
          </a:p>
          <a:p>
            <a:pPr lvl="1"/>
            <a:endParaRPr lang="en-CA" dirty="0">
              <a:latin typeface="+mj-lt"/>
            </a:endParaRPr>
          </a:p>
          <a:p>
            <a:pPr>
              <a:buFont typeface="Verdana" panose="020B0604030504040204" pitchFamily="34" charset="0"/>
              <a:buChar char="›"/>
            </a:pPr>
            <a:r>
              <a:rPr lang="en-CA" dirty="0">
                <a:latin typeface="+mj-lt"/>
              </a:rPr>
              <a:t> In case of skin contact</a:t>
            </a:r>
          </a:p>
          <a:p>
            <a:pPr lvl="1"/>
            <a:r>
              <a:rPr lang="en-CA" dirty="0">
                <a:latin typeface="+mj-lt"/>
              </a:rPr>
              <a:t>Rinse for 20 minutes with lukewarm/cold water</a:t>
            </a:r>
          </a:p>
          <a:p>
            <a:pPr lvl="1"/>
            <a:r>
              <a:rPr lang="en-CA" dirty="0">
                <a:latin typeface="+mj-lt"/>
              </a:rPr>
              <a:t>Remove jewelry and clothing from the affected area</a:t>
            </a:r>
          </a:p>
        </p:txBody>
      </p:sp>
      <p:sp>
        <p:nvSpPr>
          <p:cNvPr id="19" name="Rectangle 18"/>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 name="Titre 1"/>
          <p:cNvSpPr>
            <a:spLocks noGrp="1"/>
          </p:cNvSpPr>
          <p:nvPr>
            <p:ph type="title"/>
          </p:nvPr>
        </p:nvSpPr>
        <p:spPr>
          <a:xfrm>
            <a:off x="0" y="196700"/>
            <a:ext cx="9144000" cy="1803980"/>
          </a:xfrm>
        </p:spPr>
        <p:txBody>
          <a:bodyPr>
            <a:normAutofit/>
          </a:bodyPr>
          <a:lstStyle/>
          <a:p>
            <a:pPr algn="ctr"/>
            <a:r>
              <a:rPr lang="en-CA" dirty="0">
                <a:solidFill>
                  <a:schemeClr val="tx1"/>
                </a:solidFill>
              </a:rPr>
              <a:t>What to do with HHW?</a:t>
            </a:r>
            <a:br>
              <a:rPr lang="en-CA" dirty="0">
                <a:solidFill>
                  <a:schemeClr val="tx1"/>
                </a:solidFill>
              </a:rPr>
            </a:br>
            <a:r>
              <a:rPr lang="en-CA" dirty="0">
                <a:solidFill>
                  <a:srgbClr val="D24614"/>
                </a:solidFill>
              </a:rPr>
              <a:t>Safety measures</a:t>
            </a:r>
          </a:p>
        </p:txBody>
      </p:sp>
    </p:spTree>
    <p:extLst>
      <p:ext uri="{BB962C8B-B14F-4D97-AF65-F5344CB8AC3E}">
        <p14:creationId xmlns:p14="http://schemas.microsoft.com/office/powerpoint/2010/main" val="137823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5" name="Titre 1"/>
          <p:cNvSpPr txBox="1">
            <a:spLocks/>
          </p:cNvSpPr>
          <p:nvPr/>
        </p:nvSpPr>
        <p:spPr>
          <a:xfrm>
            <a:off x="280851" y="324675"/>
            <a:ext cx="82344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171717"/>
                </a:solidFill>
              </a:rPr>
              <a:t>A message for the teacher</a:t>
            </a:r>
          </a:p>
        </p:txBody>
      </p:sp>
      <p:sp>
        <p:nvSpPr>
          <p:cNvPr id="6" name="Rectangle 5"/>
          <p:cNvSpPr/>
          <p:nvPr/>
        </p:nvSpPr>
        <p:spPr>
          <a:xfrm>
            <a:off x="287382" y="1251857"/>
            <a:ext cx="5950132" cy="4408899"/>
          </a:xfrm>
          <a:prstGeom prst="rect">
            <a:avLst/>
          </a:prstGeom>
        </p:spPr>
        <p:txBody>
          <a:bodyPr wrap="square">
            <a:spAutoFit/>
          </a:bodyPr>
          <a:lstStyle/>
          <a:p>
            <a:pPr lvl="0">
              <a:spcBef>
                <a:spcPts val="1200"/>
              </a:spcBef>
              <a:spcAft>
                <a:spcPts val="600"/>
              </a:spcAft>
              <a:defRPr/>
            </a:pPr>
            <a:r>
              <a:rPr lang="en-CA" sz="1600" dirty="0">
                <a:solidFill>
                  <a:srgbClr val="171717"/>
                </a:solidFill>
              </a:rPr>
              <a:t>This presentation was designed to provide additional information to the teacher prior to beginning the activities of the </a:t>
            </a:r>
            <a:r>
              <a:rPr lang="en-CA" sz="1600" i="1" dirty="0">
                <a:solidFill>
                  <a:srgbClr val="171717"/>
                </a:solidFill>
              </a:rPr>
              <a:t>Educational Kit</a:t>
            </a:r>
            <a:r>
              <a:rPr lang="en-CA" sz="1600" dirty="0">
                <a:solidFill>
                  <a:schemeClr val="accent6"/>
                </a:solidFill>
                <a:latin typeface="+mj-lt"/>
              </a:rPr>
              <a:t>. </a:t>
            </a:r>
          </a:p>
          <a:p>
            <a:pPr marL="742950" lvl="1" indent="-285750">
              <a:spcBef>
                <a:spcPts val="1200"/>
              </a:spcBef>
              <a:spcAft>
                <a:spcPts val="600"/>
              </a:spcAft>
              <a:buFont typeface="Wingdings" panose="05000000000000000000" pitchFamily="2" charset="2"/>
              <a:buChar char=""/>
              <a:defRPr/>
            </a:pPr>
            <a:r>
              <a:rPr lang="en-CA" sz="1600" dirty="0">
                <a:solidFill>
                  <a:srgbClr val="171717"/>
                </a:solidFill>
              </a:rPr>
              <a:t>It should be used as a reference guide to further explore the themes of the challenges addressed in the </a:t>
            </a:r>
            <a:r>
              <a:rPr lang="en-CA" sz="1600" i="1" dirty="0">
                <a:solidFill>
                  <a:srgbClr val="171717"/>
                </a:solidFill>
              </a:rPr>
              <a:t>Educational Kit.</a:t>
            </a:r>
            <a:endParaRPr lang="en-CA" sz="1600" dirty="0">
              <a:solidFill>
                <a:schemeClr val="accent6"/>
              </a:solidFill>
              <a:latin typeface="+mj-lt"/>
            </a:endParaRPr>
          </a:p>
          <a:p>
            <a:pPr marL="742950" lvl="1" indent="-285750">
              <a:spcBef>
                <a:spcPts val="1200"/>
              </a:spcBef>
              <a:spcAft>
                <a:spcPts val="600"/>
              </a:spcAft>
              <a:buFont typeface="Wingdings" panose="05000000000000000000" pitchFamily="2" charset="2"/>
              <a:buChar char=""/>
              <a:defRPr/>
            </a:pPr>
            <a:r>
              <a:rPr lang="en-CA" sz="1600" dirty="0">
                <a:solidFill>
                  <a:srgbClr val="171717"/>
                </a:solidFill>
              </a:rPr>
              <a:t>The PowerPoint presentation is designed specifically for teachers, but it can be used without any problems, in whole or in part, as visual support with the students.</a:t>
            </a:r>
            <a:r>
              <a:rPr lang="en-CA" sz="1600" dirty="0">
                <a:solidFill>
                  <a:schemeClr val="accent6"/>
                </a:solidFill>
                <a:latin typeface="+mj-lt"/>
              </a:rPr>
              <a:t> </a:t>
            </a:r>
          </a:p>
          <a:p>
            <a:pPr marL="742950" lvl="1" indent="-285750" defTabSz="914400">
              <a:spcBef>
                <a:spcPts val="1200"/>
              </a:spcBef>
              <a:spcAft>
                <a:spcPts val="600"/>
              </a:spcAft>
              <a:buFont typeface="Wingdings" panose="05000000000000000000" pitchFamily="2" charset="2"/>
              <a:buChar char=""/>
              <a:defRPr/>
            </a:pPr>
            <a:r>
              <a:rPr lang="en-CA" sz="1600" dirty="0">
                <a:solidFill>
                  <a:schemeClr val="accent6"/>
                </a:solidFill>
                <a:latin typeface="+mj-lt"/>
              </a:rPr>
              <a:t>Structure of the presentation:</a:t>
            </a:r>
          </a:p>
          <a:p>
            <a:pPr marL="1257300" lvl="2" indent="-342900" defTabSz="914400">
              <a:spcBef>
                <a:spcPts val="300"/>
              </a:spcBef>
              <a:spcAft>
                <a:spcPts val="300"/>
              </a:spcAft>
              <a:buFont typeface="+mj-lt"/>
              <a:buAutoNum type="arabicPeriod"/>
              <a:defRPr/>
            </a:pPr>
            <a:r>
              <a:rPr lang="en-CA" sz="1600" dirty="0">
                <a:solidFill>
                  <a:schemeClr val="accent6"/>
                </a:solidFill>
                <a:latin typeface="+mj-lt"/>
              </a:rPr>
              <a:t>Recognizing HHW</a:t>
            </a:r>
          </a:p>
          <a:p>
            <a:pPr marL="1257300" lvl="2" indent="-342900" defTabSz="914400">
              <a:spcBef>
                <a:spcPts val="300"/>
              </a:spcBef>
              <a:spcAft>
                <a:spcPts val="300"/>
              </a:spcAft>
              <a:buFont typeface="+mj-lt"/>
              <a:buAutoNum type="arabicPeriod"/>
              <a:defRPr/>
            </a:pPr>
            <a:r>
              <a:rPr lang="en-CA" sz="1600" dirty="0">
                <a:solidFill>
                  <a:schemeClr val="accent6"/>
                </a:solidFill>
                <a:latin typeface="+mj-lt"/>
              </a:rPr>
              <a:t>What to do with HHW</a:t>
            </a:r>
          </a:p>
          <a:p>
            <a:pPr marL="1257300" lvl="2" indent="-342900" defTabSz="914400">
              <a:spcBef>
                <a:spcPts val="300"/>
              </a:spcBef>
              <a:spcAft>
                <a:spcPts val="300"/>
              </a:spcAft>
              <a:buFont typeface="+mj-lt"/>
              <a:buAutoNum type="arabicPeriod"/>
              <a:defRPr/>
            </a:pPr>
            <a:r>
              <a:rPr lang="en-CA" sz="1600" dirty="0">
                <a:solidFill>
                  <a:schemeClr val="accent6"/>
                </a:solidFill>
                <a:latin typeface="+mj-lt"/>
              </a:rPr>
              <a:t>Properly disposing of HHW</a:t>
            </a:r>
          </a:p>
          <a:p>
            <a:pPr marL="1257300" lvl="2" indent="-342900" defTabSz="914400">
              <a:spcBef>
                <a:spcPts val="300"/>
              </a:spcBef>
              <a:spcAft>
                <a:spcPts val="300"/>
              </a:spcAft>
              <a:buFont typeface="+mj-lt"/>
              <a:buAutoNum type="arabicPeriod"/>
              <a:defRPr/>
            </a:pPr>
            <a:r>
              <a:rPr lang="en-CA" sz="1600" dirty="0">
                <a:solidFill>
                  <a:schemeClr val="accent6"/>
                </a:solidFill>
                <a:latin typeface="+mj-lt"/>
              </a:rPr>
              <a:t>Recovering HHW</a:t>
            </a:r>
          </a:p>
          <a:p>
            <a:pPr marL="1257300" lvl="2" indent="-342900" defTabSz="914400">
              <a:spcBef>
                <a:spcPts val="300"/>
              </a:spcBef>
              <a:spcAft>
                <a:spcPts val="300"/>
              </a:spcAft>
              <a:buFont typeface="+mj-lt"/>
              <a:buAutoNum type="arabicPeriod"/>
              <a:defRPr/>
            </a:pPr>
            <a:endParaRPr lang="en-CA" sz="1600" dirty="0">
              <a:solidFill>
                <a:schemeClr val="accent6"/>
              </a:solidFill>
              <a:latin typeface="+mj-lt"/>
            </a:endParaRPr>
          </a:p>
        </p:txBody>
      </p:sp>
      <p:sp>
        <p:nvSpPr>
          <p:cNvPr id="7" name="Rectangle 6"/>
          <p:cNvSpPr/>
          <p:nvPr/>
        </p:nvSpPr>
        <p:spPr>
          <a:xfrm>
            <a:off x="0" y="0"/>
            <a:ext cx="9144000" cy="6858000"/>
          </a:xfrm>
          <a:prstGeom prst="rect">
            <a:avLst/>
          </a:prstGeom>
          <a:noFill/>
          <a:ln w="107950" cap="sq" cmpd="sng">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75625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5" name="Titre 1"/>
          <p:cNvSpPr>
            <a:spLocks noGrp="1"/>
          </p:cNvSpPr>
          <p:nvPr>
            <p:ph type="title"/>
          </p:nvPr>
        </p:nvSpPr>
        <p:spPr>
          <a:xfrm>
            <a:off x="0" y="196700"/>
            <a:ext cx="9144000" cy="1325563"/>
          </a:xfrm>
        </p:spPr>
        <p:txBody>
          <a:bodyPr>
            <a:normAutofit/>
          </a:bodyPr>
          <a:lstStyle/>
          <a:p>
            <a:pPr algn="ctr"/>
            <a:r>
              <a:rPr lang="en-CA" dirty="0">
                <a:solidFill>
                  <a:schemeClr val="tx1"/>
                </a:solidFill>
              </a:rPr>
              <a:t>Properly disposing of HHW</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84" y="1058789"/>
            <a:ext cx="2751950" cy="3561347"/>
          </a:xfrm>
          <a:prstGeom prst="rect">
            <a:avLst/>
          </a:prstGeom>
        </p:spPr>
      </p:pic>
      <p:sp>
        <p:nvSpPr>
          <p:cNvPr id="12" name="Rectangle à coins arrondis 11"/>
          <p:cNvSpPr/>
          <p:nvPr/>
        </p:nvSpPr>
        <p:spPr>
          <a:xfrm>
            <a:off x="3415639" y="1682659"/>
            <a:ext cx="3797532" cy="1609123"/>
          </a:xfrm>
          <a:prstGeom prst="wedgeRoundRectCallout">
            <a:avLst>
              <a:gd name="adj1" fmla="val -62063"/>
              <a:gd name="adj2" fmla="val -7119"/>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600" dirty="0">
                <a:solidFill>
                  <a:srgbClr val="171717"/>
                </a:solidFill>
                <a:latin typeface="+mj-lt"/>
              </a:rPr>
              <a:t>Generally-speaking, HHWs go to the </a:t>
            </a:r>
            <a:r>
              <a:rPr lang="en-CA" sz="1600" dirty="0" err="1">
                <a:solidFill>
                  <a:srgbClr val="171717"/>
                </a:solidFill>
                <a:latin typeface="+mj-lt"/>
              </a:rPr>
              <a:t>ecocentre</a:t>
            </a:r>
            <a:r>
              <a:rPr lang="en-CA" sz="1600" dirty="0">
                <a:solidFill>
                  <a:srgbClr val="171717"/>
                </a:solidFill>
                <a:latin typeface="+mj-lt"/>
              </a:rPr>
              <a:t>. But beware, </a:t>
            </a:r>
            <a:r>
              <a:rPr lang="en-CA" sz="1600" b="1" dirty="0">
                <a:solidFill>
                  <a:srgbClr val="D24614"/>
                </a:solidFill>
                <a:latin typeface="+mj-lt"/>
              </a:rPr>
              <a:t>not all of them do</a:t>
            </a:r>
            <a:r>
              <a:rPr lang="en-CA" sz="1600" dirty="0">
                <a:solidFill>
                  <a:srgbClr val="171717"/>
                </a:solidFill>
                <a:latin typeface="+mj-lt"/>
              </a:rPr>
              <a:t>!</a:t>
            </a:r>
          </a:p>
          <a:p>
            <a:endParaRPr lang="en-CA" sz="1600" dirty="0">
              <a:solidFill>
                <a:srgbClr val="171717"/>
              </a:solidFill>
              <a:latin typeface="+mj-lt"/>
            </a:endParaRPr>
          </a:p>
          <a:p>
            <a:r>
              <a:rPr lang="en-CA" sz="1600" dirty="0">
                <a:solidFill>
                  <a:srgbClr val="171717"/>
                </a:solidFill>
                <a:latin typeface="+mj-lt"/>
              </a:rPr>
              <a:t>Here are some examples of products that do </a:t>
            </a:r>
            <a:r>
              <a:rPr lang="en-CA" sz="1600" b="1" dirty="0">
                <a:solidFill>
                  <a:srgbClr val="D24614"/>
                </a:solidFill>
                <a:latin typeface="+mj-lt"/>
              </a:rPr>
              <a:t>not</a:t>
            </a:r>
            <a:r>
              <a:rPr lang="en-CA" sz="1600" dirty="0">
                <a:solidFill>
                  <a:srgbClr val="171717"/>
                </a:solidFill>
                <a:latin typeface="+mj-lt"/>
              </a:rPr>
              <a:t> go to the </a:t>
            </a:r>
            <a:r>
              <a:rPr lang="en-CA" sz="1600" dirty="0" err="1">
                <a:solidFill>
                  <a:srgbClr val="171717"/>
                </a:solidFill>
                <a:latin typeface="+mj-lt"/>
              </a:rPr>
              <a:t>ecocentre</a:t>
            </a:r>
            <a:r>
              <a:rPr lang="en-CA" sz="1600" dirty="0">
                <a:solidFill>
                  <a:srgbClr val="171717"/>
                </a:solidFill>
                <a:latin typeface="+mj-lt"/>
              </a:rPr>
              <a:t>, and where to bring them. </a:t>
            </a:r>
          </a:p>
        </p:txBody>
      </p:sp>
      <p:pic>
        <p:nvPicPr>
          <p:cNvPr id="4098" name="Picture 2" descr="MÃ©decine, Pilules, Bouteilles, MÃ©dicaux, Capsu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9267" y="4135598"/>
            <a:ext cx="1114195" cy="1155938"/>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droite 3"/>
          <p:cNvSpPr/>
          <p:nvPr/>
        </p:nvSpPr>
        <p:spPr>
          <a:xfrm>
            <a:off x="4445408" y="4352546"/>
            <a:ext cx="852522" cy="7340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100" name="Picture 4" descr="Antique, Canon, Fusil, Vintage, Ar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82967" y="5086609"/>
            <a:ext cx="3364521" cy="1682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32331" y="4251902"/>
            <a:ext cx="1584731" cy="923330"/>
          </a:xfrm>
          <a:prstGeom prst="rect">
            <a:avLst/>
          </a:prstGeom>
        </p:spPr>
        <p:txBody>
          <a:bodyPr wrap="square">
            <a:spAutoFit/>
          </a:bodyPr>
          <a:lstStyle/>
          <a:p>
            <a:r>
              <a:rPr lang="en-CA" dirty="0">
                <a:solidFill>
                  <a:srgbClr val="171717"/>
                </a:solidFill>
                <a:latin typeface="Arial Rounded MT Bold" panose="020F0704030504030204" pitchFamily="34" charset="0"/>
              </a:rPr>
              <a:t>Pharmacy or health centre</a:t>
            </a:r>
          </a:p>
        </p:txBody>
      </p:sp>
      <p:sp>
        <p:nvSpPr>
          <p:cNvPr id="17" name="Flèche droite 16"/>
          <p:cNvSpPr/>
          <p:nvPr/>
        </p:nvSpPr>
        <p:spPr>
          <a:xfrm>
            <a:off x="4445408" y="5522116"/>
            <a:ext cx="852522" cy="7340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p:cNvSpPr/>
          <p:nvPr/>
        </p:nvSpPr>
        <p:spPr>
          <a:xfrm>
            <a:off x="5932331" y="5510787"/>
            <a:ext cx="1584731" cy="646331"/>
          </a:xfrm>
          <a:prstGeom prst="rect">
            <a:avLst/>
          </a:prstGeom>
        </p:spPr>
        <p:txBody>
          <a:bodyPr wrap="square">
            <a:spAutoFit/>
          </a:bodyPr>
          <a:lstStyle/>
          <a:p>
            <a:r>
              <a:rPr lang="en-CA" dirty="0">
                <a:solidFill>
                  <a:srgbClr val="171717"/>
                </a:solidFill>
                <a:latin typeface="Arial Rounded MT Bold" panose="020F0704030504030204" pitchFamily="34" charset="0"/>
              </a:rPr>
              <a:t>Police service</a:t>
            </a:r>
          </a:p>
        </p:txBody>
      </p:sp>
    </p:spTree>
    <p:extLst>
      <p:ext uri="{BB962C8B-B14F-4D97-AF65-F5344CB8AC3E}">
        <p14:creationId xmlns:p14="http://schemas.microsoft.com/office/powerpoint/2010/main" val="1327271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RÃ©sultats de recherche d'images pour Â«Â HHW boxÂ Â»"/>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51" r="49201"/>
          <a:stretch/>
        </p:blipFill>
        <p:spPr bwMode="auto">
          <a:xfrm>
            <a:off x="0" y="1522262"/>
            <a:ext cx="2870521" cy="533573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5" name="Titre 1"/>
          <p:cNvSpPr>
            <a:spLocks noGrp="1"/>
          </p:cNvSpPr>
          <p:nvPr>
            <p:ph type="title"/>
          </p:nvPr>
        </p:nvSpPr>
        <p:spPr>
          <a:xfrm>
            <a:off x="0" y="196700"/>
            <a:ext cx="9144000" cy="1325563"/>
          </a:xfrm>
        </p:spPr>
        <p:txBody>
          <a:bodyPr>
            <a:normAutofit/>
          </a:bodyPr>
          <a:lstStyle/>
          <a:p>
            <a:pPr algn="ctr"/>
            <a:r>
              <a:rPr lang="en-CA" dirty="0">
                <a:solidFill>
                  <a:schemeClr val="tx1"/>
                </a:solidFill>
              </a:rPr>
              <a:t>Properly disposing of HHW</a:t>
            </a:r>
          </a:p>
        </p:txBody>
      </p:sp>
      <p:sp>
        <p:nvSpPr>
          <p:cNvPr id="13" name="Rectangle 12"/>
          <p:cNvSpPr/>
          <p:nvPr/>
        </p:nvSpPr>
        <p:spPr>
          <a:xfrm rot="10800000" flipV="1">
            <a:off x="3009416" y="1715330"/>
            <a:ext cx="6081243" cy="5078313"/>
          </a:xfrm>
          <a:prstGeom prst="rect">
            <a:avLst/>
          </a:prstGeom>
        </p:spPr>
        <p:txBody>
          <a:bodyPr wrap="square">
            <a:spAutoFit/>
          </a:bodyPr>
          <a:lstStyle/>
          <a:p>
            <a:r>
              <a:rPr lang="en-CA" dirty="0">
                <a:solidFill>
                  <a:srgbClr val="171717"/>
                </a:solidFill>
                <a:latin typeface="Arial Rounded MT Bold" panose="020F0704030504030204" pitchFamily="34" charset="0"/>
              </a:rPr>
              <a:t>In general, they go to your </a:t>
            </a:r>
            <a:r>
              <a:rPr lang="en-CA" dirty="0" err="1">
                <a:solidFill>
                  <a:srgbClr val="171717"/>
                </a:solidFill>
                <a:latin typeface="Arial Rounded MT Bold" panose="020F0704030504030204" pitchFamily="34" charset="0"/>
              </a:rPr>
              <a:t>ecocentre</a:t>
            </a:r>
            <a:endParaRPr lang="en-CA" dirty="0">
              <a:solidFill>
                <a:srgbClr val="171717"/>
              </a:solidFill>
              <a:latin typeface="Arial Rounded MT Bold" panose="020F0704030504030204" pitchFamily="34" charset="0"/>
            </a:endParaRPr>
          </a:p>
          <a:p>
            <a:pPr marL="800100" lvl="1" indent="-342900">
              <a:buFont typeface="Verdana" panose="020B0604030504040204" pitchFamily="34" charset="0"/>
              <a:buChar char="›"/>
            </a:pPr>
            <a:r>
              <a:rPr lang="en-CA" dirty="0">
                <a:solidFill>
                  <a:srgbClr val="171717"/>
                </a:solidFill>
                <a:latin typeface="+mj-lt"/>
              </a:rPr>
              <a:t>Check with your nearest </a:t>
            </a:r>
            <a:r>
              <a:rPr lang="en-CA" dirty="0" err="1">
                <a:solidFill>
                  <a:srgbClr val="171717"/>
                </a:solidFill>
                <a:latin typeface="+mj-lt"/>
              </a:rPr>
              <a:t>ecocentre</a:t>
            </a:r>
            <a:r>
              <a:rPr lang="en-CA" dirty="0">
                <a:solidFill>
                  <a:srgbClr val="171717"/>
                </a:solidFill>
                <a:latin typeface="+mj-lt"/>
              </a:rPr>
              <a:t> to find out if these materials are accepted.</a:t>
            </a:r>
          </a:p>
          <a:p>
            <a:pPr lvl="1"/>
            <a:endParaRPr lang="en-CA" dirty="0">
              <a:solidFill>
                <a:srgbClr val="171717"/>
              </a:solidFill>
              <a:latin typeface="+mj-lt"/>
            </a:endParaRPr>
          </a:p>
          <a:p>
            <a:r>
              <a:rPr lang="en-CA" dirty="0">
                <a:solidFill>
                  <a:srgbClr val="171717"/>
                </a:solidFill>
                <a:latin typeface="Arial Rounded MT Bold" panose="020F0704030504030204" pitchFamily="34" charset="0"/>
              </a:rPr>
              <a:t>For EPR products (electronics, lightbulbs, paint, batteries and used oils)</a:t>
            </a:r>
          </a:p>
          <a:p>
            <a:pPr marL="800100" lvl="1" indent="-342900">
              <a:buFont typeface="Verdana" panose="020B0604030504040204" pitchFamily="34" charset="0"/>
              <a:buChar char="›"/>
            </a:pPr>
            <a:r>
              <a:rPr lang="en-CA" dirty="0" err="1">
                <a:solidFill>
                  <a:srgbClr val="171717"/>
                </a:solidFill>
                <a:latin typeface="+mj-lt"/>
              </a:rPr>
              <a:t>Ecocentre</a:t>
            </a:r>
            <a:r>
              <a:rPr lang="en-CA" dirty="0">
                <a:solidFill>
                  <a:srgbClr val="171717"/>
                </a:solidFill>
                <a:latin typeface="+mj-lt"/>
              </a:rPr>
              <a:t> (inquire)</a:t>
            </a:r>
          </a:p>
          <a:p>
            <a:pPr marL="800100" lvl="1" indent="-342900">
              <a:buFont typeface="Verdana" panose="020B0604030504040204" pitchFamily="34" charset="0"/>
              <a:buChar char="›"/>
            </a:pPr>
            <a:r>
              <a:rPr lang="en-CA" dirty="0">
                <a:solidFill>
                  <a:srgbClr val="171717"/>
                </a:solidFill>
                <a:latin typeface="+mj-lt"/>
              </a:rPr>
              <a:t>Other official EPR drop-off sites</a:t>
            </a:r>
          </a:p>
          <a:p>
            <a:pPr lvl="2"/>
            <a:r>
              <a:rPr lang="en-CA" dirty="0">
                <a:solidFill>
                  <a:srgbClr val="171717"/>
                </a:solidFill>
                <a:latin typeface="+mj-lt"/>
                <a:hlinkClick r:id="rId4"/>
              </a:rPr>
              <a:t>Electronics</a:t>
            </a:r>
            <a:endParaRPr lang="en-CA" dirty="0">
              <a:solidFill>
                <a:srgbClr val="171717"/>
              </a:solidFill>
              <a:latin typeface="+mj-lt"/>
            </a:endParaRPr>
          </a:p>
          <a:p>
            <a:pPr lvl="2"/>
            <a:r>
              <a:rPr lang="en-CA" dirty="0">
                <a:solidFill>
                  <a:srgbClr val="171717"/>
                </a:solidFill>
                <a:latin typeface="+mj-lt"/>
                <a:hlinkClick r:id="rId5"/>
              </a:rPr>
              <a:t>Bulbs</a:t>
            </a:r>
            <a:endParaRPr lang="en-CA" dirty="0">
              <a:solidFill>
                <a:srgbClr val="171717"/>
              </a:solidFill>
              <a:latin typeface="+mj-lt"/>
            </a:endParaRPr>
          </a:p>
          <a:p>
            <a:pPr lvl="2"/>
            <a:r>
              <a:rPr lang="en-CA" dirty="0">
                <a:solidFill>
                  <a:srgbClr val="171717"/>
                </a:solidFill>
                <a:latin typeface="+mj-lt"/>
                <a:hlinkClick r:id="rId6"/>
              </a:rPr>
              <a:t>Paints</a:t>
            </a:r>
            <a:endParaRPr lang="en-CA" dirty="0">
              <a:solidFill>
                <a:srgbClr val="171717"/>
              </a:solidFill>
              <a:latin typeface="+mj-lt"/>
            </a:endParaRPr>
          </a:p>
          <a:p>
            <a:pPr lvl="2"/>
            <a:r>
              <a:rPr lang="en-CA" dirty="0">
                <a:solidFill>
                  <a:srgbClr val="171717"/>
                </a:solidFill>
                <a:latin typeface="+mj-lt"/>
                <a:hlinkClick r:id="rId7"/>
              </a:rPr>
              <a:t>Batteries</a:t>
            </a:r>
            <a:endParaRPr lang="en-CA" dirty="0">
              <a:solidFill>
                <a:srgbClr val="171717"/>
              </a:solidFill>
              <a:latin typeface="+mj-lt"/>
            </a:endParaRPr>
          </a:p>
          <a:p>
            <a:pPr lvl="2"/>
            <a:r>
              <a:rPr lang="en-CA" dirty="0">
                <a:solidFill>
                  <a:srgbClr val="171717"/>
                </a:solidFill>
                <a:latin typeface="+mj-lt"/>
                <a:hlinkClick r:id="rId8"/>
              </a:rPr>
              <a:t>Used oil</a:t>
            </a:r>
            <a:endParaRPr lang="en-CA" dirty="0">
              <a:solidFill>
                <a:srgbClr val="171717"/>
              </a:solidFill>
              <a:latin typeface="+mj-lt"/>
            </a:endParaRPr>
          </a:p>
          <a:p>
            <a:pPr lvl="2"/>
            <a:endParaRPr lang="en-CA" dirty="0">
              <a:solidFill>
                <a:srgbClr val="171717"/>
              </a:solidFill>
              <a:latin typeface="+mj-lt"/>
            </a:endParaRPr>
          </a:p>
          <a:p>
            <a:r>
              <a:rPr lang="en-CA" dirty="0">
                <a:solidFill>
                  <a:srgbClr val="171717"/>
                </a:solidFill>
                <a:latin typeface="Arial Rounded MT Bold" panose="020F0704030504030204" pitchFamily="34" charset="0"/>
              </a:rPr>
              <a:t>Other specific products</a:t>
            </a:r>
          </a:p>
          <a:p>
            <a:pPr marL="742950" lvl="1" indent="-285750">
              <a:buFont typeface="Verdana" panose="020B0604030504040204" pitchFamily="34" charset="0"/>
              <a:buChar char="›"/>
            </a:pPr>
            <a:r>
              <a:rPr lang="en-CA" dirty="0">
                <a:solidFill>
                  <a:srgbClr val="171717"/>
                </a:solidFill>
              </a:rPr>
              <a:t>Pharmaceuticals: pharmacy or health centre</a:t>
            </a:r>
          </a:p>
          <a:p>
            <a:pPr marL="742950" lvl="1" indent="-285750">
              <a:buFont typeface="Verdana" panose="020B0604030504040204" pitchFamily="34" charset="0"/>
              <a:buChar char="›"/>
            </a:pPr>
            <a:r>
              <a:rPr lang="en-CA" dirty="0">
                <a:solidFill>
                  <a:srgbClr val="171717"/>
                </a:solidFill>
              </a:rPr>
              <a:t>Firearms and ammunition: police service</a:t>
            </a:r>
          </a:p>
          <a:p>
            <a:pPr marL="742950" lvl="1" indent="-285750">
              <a:buFont typeface="Verdana" panose="020B0604030504040204" pitchFamily="34" charset="0"/>
              <a:buChar char="›"/>
            </a:pPr>
            <a:r>
              <a:rPr lang="en-CA" dirty="0">
                <a:solidFill>
                  <a:srgbClr val="171717"/>
                </a:solidFill>
              </a:rPr>
              <a:t>Explosives (fireworks): police service </a:t>
            </a:r>
            <a:endParaRPr lang="en-CA" dirty="0">
              <a:solidFill>
                <a:srgbClr val="171717"/>
              </a:solidFill>
              <a:latin typeface="Arial Rounded MT Bold" panose="020F0704030504030204" pitchFamily="34" charset="0"/>
            </a:endParaRPr>
          </a:p>
        </p:txBody>
      </p:sp>
    </p:spTree>
    <p:extLst>
      <p:ext uri="{BB962C8B-B14F-4D97-AF65-F5344CB8AC3E}">
        <p14:creationId xmlns:p14="http://schemas.microsoft.com/office/powerpoint/2010/main" val="413846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5" name="Titre 1"/>
          <p:cNvSpPr>
            <a:spLocks noGrp="1"/>
          </p:cNvSpPr>
          <p:nvPr>
            <p:ph type="title"/>
          </p:nvPr>
        </p:nvSpPr>
        <p:spPr>
          <a:xfrm>
            <a:off x="0" y="196700"/>
            <a:ext cx="9144000" cy="1325563"/>
          </a:xfrm>
        </p:spPr>
        <p:txBody>
          <a:bodyPr>
            <a:normAutofit/>
          </a:bodyPr>
          <a:lstStyle/>
          <a:p>
            <a:pPr algn="ctr"/>
            <a:r>
              <a:rPr lang="en-CA" dirty="0">
                <a:solidFill>
                  <a:schemeClr val="tx1"/>
                </a:solidFill>
              </a:rPr>
              <a:t>And after?</a:t>
            </a:r>
          </a:p>
        </p:txBody>
      </p:sp>
      <p:pic>
        <p:nvPicPr>
          <p:cNvPr id="12290" name="Picture 2" descr="RÃ©sultats de recherche d'images pour Â«Â peinture recyclÃ©e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0547" y="3778427"/>
            <a:ext cx="2709545" cy="27095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1462796" y="1650383"/>
            <a:ext cx="6279122" cy="923330"/>
          </a:xfrm>
          <a:prstGeom prst="rect">
            <a:avLst/>
          </a:prstGeom>
        </p:spPr>
        <p:txBody>
          <a:bodyPr wrap="square">
            <a:spAutoFit/>
          </a:bodyPr>
          <a:lstStyle/>
          <a:p>
            <a:pPr algn="ctr"/>
            <a:r>
              <a:rPr lang="en-CA" dirty="0">
                <a:solidFill>
                  <a:srgbClr val="171717"/>
                </a:solidFill>
                <a:latin typeface="+mj-lt"/>
              </a:rPr>
              <a:t>Household hazardous wastes, once brought to the right place, are </a:t>
            </a:r>
            <a:r>
              <a:rPr lang="en-CA" b="1" dirty="0">
                <a:solidFill>
                  <a:srgbClr val="F2BB18"/>
                </a:solidFill>
                <a:latin typeface="+mj-lt"/>
              </a:rPr>
              <a:t>recovered</a:t>
            </a:r>
            <a:r>
              <a:rPr lang="en-CA" dirty="0">
                <a:solidFill>
                  <a:srgbClr val="171717"/>
                </a:solidFill>
                <a:latin typeface="+mj-lt"/>
              </a:rPr>
              <a:t> and </a:t>
            </a:r>
            <a:r>
              <a:rPr lang="en-CA" b="1" dirty="0">
                <a:solidFill>
                  <a:srgbClr val="F2BB18"/>
                </a:solidFill>
                <a:latin typeface="+mj-lt"/>
              </a:rPr>
              <a:t>treated</a:t>
            </a:r>
            <a:r>
              <a:rPr lang="en-CA" dirty="0">
                <a:solidFill>
                  <a:srgbClr val="171717"/>
                </a:solidFill>
                <a:latin typeface="+mj-lt"/>
              </a:rPr>
              <a:t> by specialists.</a:t>
            </a:r>
          </a:p>
          <a:p>
            <a:pPr algn="ctr"/>
            <a:r>
              <a:rPr lang="en-CA" dirty="0">
                <a:solidFill>
                  <a:srgbClr val="171717"/>
                </a:solidFill>
                <a:latin typeface="+mj-lt"/>
              </a:rPr>
              <a:t>Two outlets are available to them: </a:t>
            </a:r>
          </a:p>
        </p:txBody>
      </p:sp>
      <p:sp>
        <p:nvSpPr>
          <p:cNvPr id="2" name="Rectangle 1"/>
          <p:cNvSpPr/>
          <p:nvPr/>
        </p:nvSpPr>
        <p:spPr>
          <a:xfrm>
            <a:off x="1462796" y="2852905"/>
            <a:ext cx="6195303" cy="646331"/>
          </a:xfrm>
          <a:prstGeom prst="rect">
            <a:avLst/>
          </a:prstGeom>
        </p:spPr>
        <p:txBody>
          <a:bodyPr wrap="square">
            <a:spAutoFit/>
          </a:bodyPr>
          <a:lstStyle/>
          <a:p>
            <a:pPr algn="ctr"/>
            <a:r>
              <a:rPr lang="en-CA" dirty="0">
                <a:solidFill>
                  <a:srgbClr val="171717"/>
                </a:solidFill>
                <a:latin typeface="Arial Rounded MT Bold" panose="020F0704030504030204" pitchFamily="34" charset="0"/>
              </a:rPr>
              <a:t>1. They are </a:t>
            </a:r>
            <a:r>
              <a:rPr lang="en-CA" dirty="0">
                <a:solidFill>
                  <a:srgbClr val="F2BB18"/>
                </a:solidFill>
                <a:latin typeface="Arial Rounded MT Bold" panose="020F0704030504030204" pitchFamily="34" charset="0"/>
              </a:rPr>
              <a:t>recovered</a:t>
            </a:r>
            <a:r>
              <a:rPr lang="en-CA" dirty="0">
                <a:solidFill>
                  <a:srgbClr val="171717"/>
                </a:solidFill>
                <a:latin typeface="Arial Rounded MT Bold" panose="020F0704030504030204" pitchFamily="34" charset="0"/>
              </a:rPr>
              <a:t> in </a:t>
            </a:r>
            <a:r>
              <a:rPr lang="en-CA" dirty="0">
                <a:solidFill>
                  <a:srgbClr val="F2BB18"/>
                </a:solidFill>
                <a:latin typeface="Arial Rounded MT Bold" panose="020F0704030504030204" pitchFamily="34" charset="0"/>
              </a:rPr>
              <a:t>whole</a:t>
            </a:r>
            <a:r>
              <a:rPr lang="en-CA" dirty="0">
                <a:solidFill>
                  <a:srgbClr val="171717"/>
                </a:solidFill>
                <a:latin typeface="Arial Rounded MT Bold" panose="020F0704030504030204" pitchFamily="34" charset="0"/>
              </a:rPr>
              <a:t> or in </a:t>
            </a:r>
            <a:r>
              <a:rPr lang="en-CA" dirty="0">
                <a:solidFill>
                  <a:srgbClr val="F2BB18"/>
                </a:solidFill>
                <a:latin typeface="Arial Rounded MT Bold" panose="020F0704030504030204" pitchFamily="34" charset="0"/>
              </a:rPr>
              <a:t>part</a:t>
            </a:r>
            <a:r>
              <a:rPr lang="en-CA" dirty="0">
                <a:solidFill>
                  <a:srgbClr val="171717"/>
                </a:solidFill>
                <a:latin typeface="Arial Rounded MT Bold" panose="020F0704030504030204" pitchFamily="34" charset="0"/>
              </a:rPr>
              <a:t>, then reintegrated into the production chain!   </a:t>
            </a:r>
          </a:p>
        </p:txBody>
      </p:sp>
    </p:spTree>
    <p:extLst>
      <p:ext uri="{BB962C8B-B14F-4D97-AF65-F5344CB8AC3E}">
        <p14:creationId xmlns:p14="http://schemas.microsoft.com/office/powerpoint/2010/main" val="152763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5" name="Titre 1"/>
          <p:cNvSpPr>
            <a:spLocks noGrp="1"/>
          </p:cNvSpPr>
          <p:nvPr>
            <p:ph type="title"/>
          </p:nvPr>
        </p:nvSpPr>
        <p:spPr>
          <a:xfrm>
            <a:off x="0" y="196700"/>
            <a:ext cx="9144000" cy="1325563"/>
          </a:xfrm>
        </p:spPr>
        <p:txBody>
          <a:bodyPr>
            <a:normAutofit/>
          </a:bodyPr>
          <a:lstStyle/>
          <a:p>
            <a:pPr algn="ctr"/>
            <a:r>
              <a:rPr lang="en-CA" dirty="0">
                <a:solidFill>
                  <a:schemeClr val="tx1"/>
                </a:solidFill>
              </a:rPr>
              <a:t>And after? </a:t>
            </a:r>
          </a:p>
        </p:txBody>
      </p:sp>
      <p:sp>
        <p:nvSpPr>
          <p:cNvPr id="7" name="Rectangle 6"/>
          <p:cNvSpPr/>
          <p:nvPr/>
        </p:nvSpPr>
        <p:spPr>
          <a:xfrm rot="10800000" flipV="1">
            <a:off x="1462796" y="1650383"/>
            <a:ext cx="6279122" cy="923330"/>
          </a:xfrm>
          <a:prstGeom prst="rect">
            <a:avLst/>
          </a:prstGeom>
        </p:spPr>
        <p:txBody>
          <a:bodyPr wrap="square">
            <a:spAutoFit/>
          </a:bodyPr>
          <a:lstStyle/>
          <a:p>
            <a:pPr algn="ctr"/>
            <a:r>
              <a:rPr lang="en-CA" dirty="0">
                <a:solidFill>
                  <a:srgbClr val="171717"/>
                </a:solidFill>
              </a:rPr>
              <a:t>Household hazardous wastes, once brought to the right place, are </a:t>
            </a:r>
            <a:r>
              <a:rPr lang="en-CA" b="1" dirty="0">
                <a:solidFill>
                  <a:srgbClr val="F2BB18"/>
                </a:solidFill>
              </a:rPr>
              <a:t>recovered</a:t>
            </a:r>
            <a:r>
              <a:rPr lang="en-CA" dirty="0">
                <a:solidFill>
                  <a:srgbClr val="171717"/>
                </a:solidFill>
              </a:rPr>
              <a:t> and </a:t>
            </a:r>
            <a:r>
              <a:rPr lang="en-CA" b="1" dirty="0">
                <a:solidFill>
                  <a:srgbClr val="F2BB18"/>
                </a:solidFill>
              </a:rPr>
              <a:t>treated</a:t>
            </a:r>
            <a:r>
              <a:rPr lang="en-CA" dirty="0">
                <a:solidFill>
                  <a:srgbClr val="171717"/>
                </a:solidFill>
              </a:rPr>
              <a:t> by specialists.</a:t>
            </a:r>
          </a:p>
          <a:p>
            <a:pPr algn="ctr"/>
            <a:r>
              <a:rPr lang="en-CA" dirty="0">
                <a:solidFill>
                  <a:srgbClr val="171717"/>
                </a:solidFill>
              </a:rPr>
              <a:t>Two outlets are available to them: </a:t>
            </a:r>
          </a:p>
        </p:txBody>
      </p:sp>
      <p:sp>
        <p:nvSpPr>
          <p:cNvPr id="2" name="Rectangle 1"/>
          <p:cNvSpPr/>
          <p:nvPr/>
        </p:nvSpPr>
        <p:spPr>
          <a:xfrm>
            <a:off x="1183835" y="2784300"/>
            <a:ext cx="7030525" cy="923330"/>
          </a:xfrm>
          <a:prstGeom prst="rect">
            <a:avLst/>
          </a:prstGeom>
        </p:spPr>
        <p:txBody>
          <a:bodyPr wrap="square">
            <a:spAutoFit/>
          </a:bodyPr>
          <a:lstStyle/>
          <a:p>
            <a:pPr algn="ctr"/>
            <a:r>
              <a:rPr lang="en-CA" dirty="0">
                <a:solidFill>
                  <a:srgbClr val="171717"/>
                </a:solidFill>
                <a:latin typeface="Arial Rounded MT Bold" panose="020F0704030504030204" pitchFamily="34" charset="0"/>
              </a:rPr>
              <a:t>2. Hazardous products that cannot be recycled are </a:t>
            </a:r>
            <a:r>
              <a:rPr lang="en-CA" dirty="0">
                <a:solidFill>
                  <a:srgbClr val="F2BB18"/>
                </a:solidFill>
                <a:latin typeface="Arial Rounded MT Bold" panose="020F0704030504030204" pitchFamily="34" charset="0"/>
              </a:rPr>
              <a:t>treated</a:t>
            </a:r>
            <a:r>
              <a:rPr lang="en-CA" dirty="0">
                <a:solidFill>
                  <a:srgbClr val="171717"/>
                </a:solidFill>
                <a:latin typeface="Arial Rounded MT Bold" panose="020F0704030504030204" pitchFamily="34" charset="0"/>
              </a:rPr>
              <a:t> to be </a:t>
            </a:r>
            <a:r>
              <a:rPr lang="en-CA" dirty="0">
                <a:solidFill>
                  <a:srgbClr val="F2BB18"/>
                </a:solidFill>
                <a:latin typeface="Arial Rounded MT Bold" panose="020F0704030504030204" pitchFamily="34" charset="0"/>
              </a:rPr>
              <a:t>neutralized</a:t>
            </a:r>
            <a:r>
              <a:rPr lang="en-CA" dirty="0">
                <a:solidFill>
                  <a:srgbClr val="171717"/>
                </a:solidFill>
                <a:latin typeface="Arial Rounded MT Bold" panose="020F0704030504030204" pitchFamily="34" charset="0"/>
              </a:rPr>
              <a:t> and are eliminated without the risk of environmental contamination.</a:t>
            </a:r>
          </a:p>
        </p:txBody>
      </p:sp>
      <p:pic>
        <p:nvPicPr>
          <p:cNvPr id="3" name="Image 2">
            <a:hlinkClick r:id="rId3"/>
          </p:cNvPr>
          <p:cNvPicPr>
            <a:picLocks noChangeAspect="1"/>
          </p:cNvPicPr>
          <p:nvPr/>
        </p:nvPicPr>
        <p:blipFill>
          <a:blip r:embed="rId4"/>
          <a:stretch>
            <a:fillRect/>
          </a:stretch>
        </p:blipFill>
        <p:spPr>
          <a:xfrm>
            <a:off x="1183835" y="4000608"/>
            <a:ext cx="6801925" cy="2565938"/>
          </a:xfrm>
          <a:prstGeom prst="rect">
            <a:avLst/>
          </a:prstGeom>
        </p:spPr>
      </p:pic>
    </p:spTree>
    <p:extLst>
      <p:ext uri="{BB962C8B-B14F-4D97-AF65-F5344CB8AC3E}">
        <p14:creationId xmlns:p14="http://schemas.microsoft.com/office/powerpoint/2010/main" val="538630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5" name="Rectangle 4"/>
          <p:cNvSpPr/>
          <p:nvPr/>
        </p:nvSpPr>
        <p:spPr>
          <a:xfrm>
            <a:off x="0" y="0"/>
            <a:ext cx="9144000" cy="6858000"/>
          </a:xfrm>
          <a:prstGeom prst="rect">
            <a:avLst/>
          </a:prstGeom>
          <a:noFill/>
          <a:ln w="107950" cap="sq" cmpd="sng">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 name="Titre 1"/>
          <p:cNvSpPr txBox="1">
            <a:spLocks/>
          </p:cNvSpPr>
          <p:nvPr/>
        </p:nvSpPr>
        <p:spPr>
          <a:xfrm>
            <a:off x="333018" y="443207"/>
            <a:ext cx="6372582" cy="7266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chemeClr val="accent6"/>
                </a:solidFill>
              </a:rPr>
              <a:t>Products to recognize…</a:t>
            </a:r>
          </a:p>
        </p:txBody>
      </p:sp>
      <p:sp>
        <p:nvSpPr>
          <p:cNvPr id="6" name="ZoneTexte 5"/>
          <p:cNvSpPr txBox="1"/>
          <p:nvPr/>
        </p:nvSpPr>
        <p:spPr>
          <a:xfrm>
            <a:off x="333018" y="1386308"/>
            <a:ext cx="5964654" cy="4424288"/>
          </a:xfrm>
          <a:prstGeom prst="rect">
            <a:avLst/>
          </a:prstGeom>
          <a:noFill/>
        </p:spPr>
        <p:txBody>
          <a:bodyPr wrap="square" rtlCol="0">
            <a:spAutoFit/>
          </a:bodyPr>
          <a:lstStyle/>
          <a:p>
            <a:pPr>
              <a:spcBef>
                <a:spcPts val="1200"/>
              </a:spcBef>
              <a:spcAft>
                <a:spcPts val="600"/>
              </a:spcAft>
            </a:pPr>
            <a:r>
              <a:rPr lang="en-CA" dirty="0"/>
              <a:t>Household hazardous waste represents a very small portion of our waste but poses a very high risk to the environment. We have to be extremely careful with these products when we use them, but also when we want to dispose of them. </a:t>
            </a:r>
          </a:p>
          <a:p>
            <a:pPr>
              <a:spcBef>
                <a:spcPts val="1200"/>
              </a:spcBef>
              <a:spcAft>
                <a:spcPts val="600"/>
              </a:spcAft>
            </a:pPr>
            <a:r>
              <a:rPr lang="en-CA" dirty="0"/>
              <a:t>Do not forget, every object has its place!  </a:t>
            </a:r>
          </a:p>
          <a:p>
            <a:pPr>
              <a:spcBef>
                <a:spcPts val="1200"/>
              </a:spcBef>
              <a:spcAft>
                <a:spcPts val="600"/>
              </a:spcAft>
            </a:pPr>
            <a:r>
              <a:rPr lang="en-CA" dirty="0">
                <a:solidFill>
                  <a:srgbClr val="171717"/>
                </a:solidFill>
              </a:rPr>
              <a:t>The other challenges of the </a:t>
            </a:r>
            <a:r>
              <a:rPr lang="en-CA" i="1" dirty="0">
                <a:solidFill>
                  <a:srgbClr val="171717"/>
                </a:solidFill>
              </a:rPr>
              <a:t>Educational Kit </a:t>
            </a:r>
            <a:r>
              <a:rPr lang="en-CA" dirty="0">
                <a:solidFill>
                  <a:srgbClr val="171717"/>
                </a:solidFill>
              </a:rPr>
              <a:t>also</a:t>
            </a:r>
            <a:r>
              <a:rPr lang="en-CA" i="1" dirty="0">
                <a:solidFill>
                  <a:srgbClr val="171717"/>
                </a:solidFill>
              </a:rPr>
              <a:t> </a:t>
            </a:r>
            <a:r>
              <a:rPr lang="en-CA" dirty="0">
                <a:solidFill>
                  <a:srgbClr val="171717"/>
                </a:solidFill>
              </a:rPr>
              <a:t>prepare you to deal with the problem at its roots: the way we consume and the way we manage our waste. </a:t>
            </a:r>
          </a:p>
          <a:p>
            <a:pPr marL="742950" lvl="1" indent="-285750">
              <a:spcBef>
                <a:spcPts val="300"/>
              </a:spcBef>
              <a:spcAft>
                <a:spcPts val="300"/>
              </a:spcAft>
              <a:buFont typeface="Wingdings" panose="05000000000000000000" pitchFamily="2" charset="2"/>
              <a:buChar char=""/>
            </a:pPr>
            <a:r>
              <a:rPr lang="en-CA" sz="1600" b="1" dirty="0"/>
              <a:t>Challenge 1: </a:t>
            </a:r>
            <a:r>
              <a:rPr lang="en-CA" sz="1600" dirty="0"/>
              <a:t>Properly sorting our waste: Where does it go?</a:t>
            </a:r>
          </a:p>
          <a:p>
            <a:pPr marL="742950" lvl="1" indent="-285750">
              <a:spcBef>
                <a:spcPts val="300"/>
              </a:spcBef>
              <a:spcAft>
                <a:spcPts val="300"/>
              </a:spcAft>
              <a:buFont typeface="Wingdings" panose="05000000000000000000" pitchFamily="2" charset="2"/>
              <a:buChar char=""/>
            </a:pPr>
            <a:r>
              <a:rPr lang="en-CA" sz="1600" b="1" dirty="0"/>
              <a:t>Challenge 2: </a:t>
            </a:r>
            <a:r>
              <a:rPr lang="en-CA" sz="1600" dirty="0"/>
              <a:t>Zero waste</a:t>
            </a:r>
          </a:p>
          <a:p>
            <a:pPr marL="742950" lvl="1" indent="-285750">
              <a:spcBef>
                <a:spcPts val="300"/>
              </a:spcBef>
              <a:spcAft>
                <a:spcPts val="300"/>
              </a:spcAft>
              <a:buFont typeface="Wingdings" panose="05000000000000000000" pitchFamily="2" charset="2"/>
              <a:buChar char=""/>
            </a:pPr>
            <a:r>
              <a:rPr lang="en-CA" sz="1600" b="1" dirty="0"/>
              <a:t>Challenge 3: </a:t>
            </a:r>
            <a:r>
              <a:rPr lang="en-CA" sz="1600" dirty="0"/>
              <a:t>Household hazardous waste</a:t>
            </a:r>
          </a:p>
          <a:p>
            <a:pPr marL="742950" lvl="1" indent="-285750">
              <a:spcBef>
                <a:spcPts val="300"/>
              </a:spcBef>
              <a:spcAft>
                <a:spcPts val="300"/>
              </a:spcAft>
              <a:buFont typeface="Wingdings" panose="05000000000000000000" pitchFamily="2" charset="2"/>
              <a:buChar char=""/>
            </a:pPr>
            <a:r>
              <a:rPr lang="en-CA" sz="1600" b="1" dirty="0"/>
              <a:t>Challenge 4: </a:t>
            </a:r>
            <a:r>
              <a:rPr lang="en-CA" sz="1600" dirty="0"/>
              <a:t>Composting</a:t>
            </a:r>
          </a:p>
          <a:p>
            <a:pPr marL="742950" lvl="1" indent="-285750">
              <a:spcBef>
                <a:spcPts val="300"/>
              </a:spcBef>
              <a:spcAft>
                <a:spcPts val="300"/>
              </a:spcAft>
              <a:buFont typeface="Wingdings" panose="05000000000000000000" pitchFamily="2" charset="2"/>
              <a:buChar char=""/>
            </a:pPr>
            <a:r>
              <a:rPr lang="en-CA" sz="1600" b="1" dirty="0"/>
              <a:t>Challenge 5: </a:t>
            </a:r>
            <a:r>
              <a:rPr lang="en-CA" sz="1600" dirty="0"/>
              <a:t>My ecological footprint</a:t>
            </a:r>
          </a:p>
        </p:txBody>
      </p:sp>
    </p:spTree>
    <p:extLst>
      <p:ext uri="{BB962C8B-B14F-4D97-AF65-F5344CB8AC3E}">
        <p14:creationId xmlns:p14="http://schemas.microsoft.com/office/powerpoint/2010/main" val="320111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324675"/>
            <a:ext cx="9144000" cy="63785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D24614"/>
                </a:solidFill>
              </a:rPr>
              <a:t>H</a:t>
            </a:r>
            <a:r>
              <a:rPr lang="en-CA" sz="4000" dirty="0">
                <a:solidFill>
                  <a:srgbClr val="171717"/>
                </a:solidFill>
              </a:rPr>
              <a:t>ousehold </a:t>
            </a:r>
            <a:r>
              <a:rPr lang="en-CA" sz="4000" dirty="0">
                <a:solidFill>
                  <a:srgbClr val="D24614"/>
                </a:solidFill>
              </a:rPr>
              <a:t>H</a:t>
            </a:r>
            <a:r>
              <a:rPr lang="en-CA" sz="4000" dirty="0">
                <a:solidFill>
                  <a:srgbClr val="171717"/>
                </a:solidFill>
              </a:rPr>
              <a:t>azardous </a:t>
            </a:r>
            <a:r>
              <a:rPr lang="en-CA" sz="4000" dirty="0">
                <a:solidFill>
                  <a:srgbClr val="D24614"/>
                </a:solidFill>
              </a:rPr>
              <a:t>W</a:t>
            </a:r>
            <a:r>
              <a:rPr lang="en-CA" sz="4000" dirty="0">
                <a:solidFill>
                  <a:srgbClr val="171717"/>
                </a:solidFill>
              </a:rPr>
              <a:t>aste</a:t>
            </a:r>
          </a:p>
        </p:txBody>
      </p:sp>
      <p:sp>
        <p:nvSpPr>
          <p:cNvPr id="13" name="Espace réservé du contenu 2"/>
          <p:cNvSpPr>
            <a:spLocks noGrp="1"/>
          </p:cNvSpPr>
          <p:nvPr>
            <p:ph idx="1"/>
          </p:nvPr>
        </p:nvSpPr>
        <p:spPr>
          <a:xfrm>
            <a:off x="542568" y="1604061"/>
            <a:ext cx="5273842" cy="4373839"/>
          </a:xfrm>
        </p:spPr>
        <p:txBody>
          <a:bodyPr>
            <a:normAutofit/>
          </a:bodyPr>
          <a:lstStyle/>
          <a:p>
            <a:pPr marL="0" indent="0">
              <a:buNone/>
            </a:pPr>
            <a:r>
              <a:rPr lang="en-CA" sz="1800" b="1" dirty="0">
                <a:latin typeface="+mj-lt"/>
              </a:rPr>
              <a:t>What is HHW?</a:t>
            </a:r>
          </a:p>
          <a:p>
            <a:pPr marL="285750" lvl="1" indent="-285750">
              <a:buFont typeface="Verdana" panose="020B0604030504040204" pitchFamily="34" charset="0"/>
              <a:buChar char="›"/>
            </a:pPr>
            <a:r>
              <a:rPr lang="en-CA" sz="1800" dirty="0">
                <a:solidFill>
                  <a:schemeClr val="accent1"/>
                </a:solidFill>
                <a:latin typeface="+mj-lt"/>
              </a:rPr>
              <a:t>HHW</a:t>
            </a:r>
            <a:r>
              <a:rPr lang="en-CA" sz="1800" dirty="0">
                <a:latin typeface="+mj-lt"/>
              </a:rPr>
              <a:t> refers to the waste of many  common hazardous </a:t>
            </a:r>
            <a:r>
              <a:rPr lang="en-CA" sz="1800" b="1" u="sng" dirty="0">
                <a:latin typeface="+mj-lt"/>
              </a:rPr>
              <a:t>household products</a:t>
            </a:r>
            <a:r>
              <a:rPr lang="en-CA" sz="1800" dirty="0">
                <a:latin typeface="+mj-lt"/>
              </a:rPr>
              <a:t>.</a:t>
            </a:r>
          </a:p>
          <a:p>
            <a:pPr marL="285750" lvl="1" indent="-285750">
              <a:buFont typeface="Verdana" panose="020B0604030504040204" pitchFamily="34" charset="0"/>
              <a:buChar char="›"/>
            </a:pPr>
            <a:r>
              <a:rPr lang="en-CA" sz="1800" dirty="0">
                <a:latin typeface="+mj-lt"/>
              </a:rPr>
              <a:t>These materials are sensitive to improper use, mixing, storage or disposal, which could </a:t>
            </a:r>
            <a:r>
              <a:rPr lang="en-CA" sz="1800" b="1" u="sng" dirty="0">
                <a:latin typeface="+mj-lt"/>
              </a:rPr>
              <a:t>damage </a:t>
            </a:r>
            <a:r>
              <a:rPr lang="en-CA" sz="1800" b="1" u="sng" dirty="0">
                <a:solidFill>
                  <a:schemeClr val="accent1"/>
                </a:solidFill>
                <a:latin typeface="+mj-lt"/>
              </a:rPr>
              <a:t>health</a:t>
            </a:r>
            <a:r>
              <a:rPr lang="en-CA" sz="1800" b="1" u="sng" dirty="0">
                <a:latin typeface="+mj-lt"/>
              </a:rPr>
              <a:t> and the </a:t>
            </a:r>
            <a:r>
              <a:rPr lang="en-CA" sz="1800" b="1" u="sng" dirty="0">
                <a:solidFill>
                  <a:schemeClr val="accent1"/>
                </a:solidFill>
                <a:latin typeface="+mj-lt"/>
              </a:rPr>
              <a:t>environment</a:t>
            </a:r>
            <a:r>
              <a:rPr lang="en-CA" sz="1800" dirty="0">
                <a:latin typeface="+mj-lt"/>
              </a:rPr>
              <a:t>.</a:t>
            </a:r>
          </a:p>
          <a:p>
            <a:pPr marL="0" lvl="1" indent="0">
              <a:buNone/>
            </a:pPr>
            <a:endParaRPr lang="en-CA" sz="1800" dirty="0">
              <a:latin typeface="+mj-lt"/>
            </a:endParaRPr>
          </a:p>
          <a:p>
            <a:pPr marL="285750" lvl="1" indent="-285750">
              <a:buFont typeface="Verdana" panose="020B0604030504040204" pitchFamily="34" charset="0"/>
              <a:buChar char="›"/>
            </a:pPr>
            <a:r>
              <a:rPr lang="en-CA" sz="1800" dirty="0">
                <a:latin typeface="+mj-lt"/>
              </a:rPr>
              <a:t>HHWs are identified with the 4 following symbols:</a:t>
            </a:r>
          </a:p>
          <a:p>
            <a:pPr marL="457200" lvl="1" indent="0">
              <a:buNone/>
            </a:pPr>
            <a:endParaRPr lang="fr-FR" sz="1800" dirty="0">
              <a:latin typeface="+mj-lt"/>
            </a:endParaRPr>
          </a:p>
        </p:txBody>
      </p:sp>
      <p:pic>
        <p:nvPicPr>
          <p:cNvPr id="20" name="Picture 4" descr="RÃ©sultats de recherche d'images pour Â«Â symboles rÃ©sidus domestiques dangereux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78" y="4321182"/>
            <a:ext cx="7810856" cy="18952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6358978" y="1404680"/>
            <a:ext cx="2232767" cy="2768559"/>
            <a:chOff x="6358978" y="1604060"/>
            <a:chExt cx="2232767" cy="2768559"/>
          </a:xfrm>
        </p:grpSpPr>
        <p:pic>
          <p:nvPicPr>
            <p:cNvPr id="1026" name="Picture 2" descr="RÃ©sultats de recherche d'images pour Â«Â ampoule RDD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1677" y="3673412"/>
              <a:ext cx="1617054" cy="690124"/>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6368662" y="2424406"/>
              <a:ext cx="2223083" cy="1169551"/>
            </a:xfrm>
            <a:prstGeom prst="rect">
              <a:avLst/>
            </a:prstGeom>
            <a:noFill/>
            <a:ln>
              <a:noFill/>
            </a:ln>
          </p:spPr>
          <p:txBody>
            <a:bodyPr wrap="square" rtlCol="0">
              <a:spAutoFit/>
            </a:bodyPr>
            <a:lstStyle/>
            <a:p>
              <a:pPr algn="ctr"/>
              <a:r>
                <a:rPr lang="en-CA" sz="1400" dirty="0">
                  <a:latin typeface="+mj-lt"/>
                </a:rPr>
                <a:t>Some HHWs are not identified by any of these symbols! ALWAYS bring them to the </a:t>
              </a:r>
              <a:r>
                <a:rPr lang="en-CA" sz="1400" dirty="0" err="1">
                  <a:latin typeface="+mj-lt"/>
                </a:rPr>
                <a:t>ecocentre</a:t>
              </a:r>
              <a:r>
                <a:rPr lang="en-CA" sz="1400" dirty="0">
                  <a:latin typeface="+mj-lt"/>
                </a:rPr>
                <a:t> (e.g., lightbulbs).</a:t>
              </a:r>
            </a:p>
          </p:txBody>
        </p:sp>
        <p:sp>
          <p:nvSpPr>
            <p:cNvPr id="17" name="Rectangle à coins arrondis 16"/>
            <p:cNvSpPr/>
            <p:nvPr/>
          </p:nvSpPr>
          <p:spPr>
            <a:xfrm>
              <a:off x="6358978" y="1604060"/>
              <a:ext cx="2223083" cy="2768559"/>
            </a:xfrm>
            <a:prstGeom prst="roundRect">
              <a:avLst/>
            </a:prstGeom>
            <a:noFill/>
            <a:ln>
              <a:solidFill>
                <a:srgbClr val="D24614"/>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4" name="Rectangle 3"/>
            <p:cNvSpPr/>
            <p:nvPr/>
          </p:nvSpPr>
          <p:spPr>
            <a:xfrm>
              <a:off x="6705637" y="1829567"/>
              <a:ext cx="1556452" cy="369332"/>
            </a:xfrm>
            <a:prstGeom prst="rect">
              <a:avLst/>
            </a:prstGeom>
          </p:spPr>
          <p:txBody>
            <a:bodyPr wrap="none">
              <a:spAutoFit/>
            </a:bodyPr>
            <a:lstStyle/>
            <a:p>
              <a:r>
                <a:rPr lang="en-CA" b="1" dirty="0">
                  <a:solidFill>
                    <a:srgbClr val="D24614"/>
                  </a:solidFill>
                  <a:latin typeface="Arial Rounded MT Bold" panose="020F0704030504030204" pitchFamily="34" charset="0"/>
                </a:rPr>
                <a:t>IMPORTANT</a:t>
              </a:r>
              <a:endParaRPr lang="en-CA" dirty="0">
                <a:solidFill>
                  <a:srgbClr val="D24614"/>
                </a:solidFill>
                <a:latin typeface="Arial Rounded MT Bold" panose="020F0704030504030204" pitchFamily="34" charset="0"/>
              </a:endParaRPr>
            </a:p>
          </p:txBody>
        </p:sp>
      </p:grpSp>
    </p:spTree>
    <p:extLst>
      <p:ext uri="{BB962C8B-B14F-4D97-AF65-F5344CB8AC3E}">
        <p14:creationId xmlns:p14="http://schemas.microsoft.com/office/powerpoint/2010/main" val="360703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Ã©sultats de recherche d'images pour Â«Â rÃ©sidus domestiques dangereux expliquÃ© aux enfants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590" y="1596820"/>
            <a:ext cx="5186446" cy="24549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324675"/>
            <a:ext cx="9144000" cy="63785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D24614"/>
                </a:solidFill>
              </a:rPr>
              <a:t>H</a:t>
            </a:r>
            <a:r>
              <a:rPr lang="en-CA" sz="4000" dirty="0">
                <a:solidFill>
                  <a:srgbClr val="171717"/>
                </a:solidFill>
              </a:rPr>
              <a:t>ousehold </a:t>
            </a:r>
            <a:r>
              <a:rPr lang="en-CA" sz="4000" dirty="0">
                <a:solidFill>
                  <a:srgbClr val="D24614"/>
                </a:solidFill>
              </a:rPr>
              <a:t>H</a:t>
            </a:r>
            <a:r>
              <a:rPr lang="en-CA" sz="4000" dirty="0">
                <a:solidFill>
                  <a:srgbClr val="171717"/>
                </a:solidFill>
              </a:rPr>
              <a:t>azardous </a:t>
            </a:r>
            <a:r>
              <a:rPr lang="en-CA" sz="4000" dirty="0">
                <a:solidFill>
                  <a:srgbClr val="D24614"/>
                </a:solidFill>
              </a:rPr>
              <a:t>W</a:t>
            </a:r>
            <a:r>
              <a:rPr lang="en-CA" sz="4000" dirty="0">
                <a:solidFill>
                  <a:srgbClr val="171717"/>
                </a:solidFill>
              </a:rPr>
              <a:t>aste</a:t>
            </a:r>
          </a:p>
        </p:txBody>
      </p:sp>
      <p:pic>
        <p:nvPicPr>
          <p:cNvPr id="7" name="Picture 4" descr="RÃ©sultats de recherche d'images pour Â«Â symboles rÃ©sidus domestiques dangereux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78" y="4321182"/>
            <a:ext cx="7810856" cy="189528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76814" y="1219700"/>
            <a:ext cx="4231497" cy="2596675"/>
          </a:xfrm>
          <a:prstGeom prst="rect">
            <a:avLst/>
          </a:prstGeom>
        </p:spPr>
      </p:pic>
      <p:sp>
        <p:nvSpPr>
          <p:cNvPr id="8" name="Rectangle à coins arrondis 7"/>
          <p:cNvSpPr/>
          <p:nvPr/>
        </p:nvSpPr>
        <p:spPr>
          <a:xfrm>
            <a:off x="7167798" y="3000847"/>
            <a:ext cx="1540513" cy="1063161"/>
          </a:xfrm>
          <a:prstGeom prst="wedgeRoundRectCallout">
            <a:avLst>
              <a:gd name="adj1" fmla="val -9688"/>
              <a:gd name="adj2" fmla="val -82200"/>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rgbClr val="171717"/>
                </a:solidFill>
                <a:latin typeface="+mj-lt"/>
              </a:rPr>
              <a:t>These are products that we use </a:t>
            </a:r>
            <a:r>
              <a:rPr lang="en-CA" sz="1400" b="1" dirty="0">
                <a:solidFill>
                  <a:srgbClr val="F2BB18"/>
                </a:solidFill>
                <a:latin typeface="+mj-lt"/>
              </a:rPr>
              <a:t>every day!</a:t>
            </a:r>
            <a:endParaRPr lang="en-CA" sz="1400" dirty="0">
              <a:solidFill>
                <a:srgbClr val="171717"/>
              </a:solidFill>
              <a:latin typeface="+mj-lt"/>
            </a:endParaRPr>
          </a:p>
        </p:txBody>
      </p:sp>
    </p:spTree>
    <p:extLst>
      <p:ext uri="{BB962C8B-B14F-4D97-AF65-F5344CB8AC3E}">
        <p14:creationId xmlns:p14="http://schemas.microsoft.com/office/powerpoint/2010/main" val="159449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4" name="Titre 1"/>
          <p:cNvSpPr>
            <a:spLocks noGrp="1"/>
          </p:cNvSpPr>
          <p:nvPr>
            <p:ph type="title"/>
          </p:nvPr>
        </p:nvSpPr>
        <p:spPr>
          <a:xfrm>
            <a:off x="-48126" y="221139"/>
            <a:ext cx="9240251" cy="1325563"/>
          </a:xfrm>
        </p:spPr>
        <p:txBody>
          <a:bodyPr>
            <a:normAutofit/>
          </a:bodyPr>
          <a:lstStyle/>
          <a:p>
            <a:pPr algn="ctr"/>
            <a:r>
              <a:rPr lang="en-CA" sz="4000" dirty="0">
                <a:solidFill>
                  <a:srgbClr val="171717"/>
                </a:solidFill>
              </a:rPr>
              <a:t>Why is it important to dispose of HHW </a:t>
            </a:r>
            <a:r>
              <a:rPr lang="en-CA" sz="4000" dirty="0">
                <a:solidFill>
                  <a:srgbClr val="D24614"/>
                </a:solidFill>
              </a:rPr>
              <a:t>responsibly</a:t>
            </a:r>
            <a:r>
              <a:rPr lang="en-CA" sz="4000" dirty="0">
                <a:solidFill>
                  <a:srgbClr val="171717"/>
                </a:solidFill>
              </a:rPr>
              <a:t>?</a:t>
            </a:r>
          </a:p>
        </p:txBody>
      </p:sp>
      <p:sp>
        <p:nvSpPr>
          <p:cNvPr id="21" name="Espace réservé du contenu 2"/>
          <p:cNvSpPr>
            <a:spLocks noGrp="1"/>
          </p:cNvSpPr>
          <p:nvPr>
            <p:ph idx="1"/>
          </p:nvPr>
        </p:nvSpPr>
        <p:spPr>
          <a:xfrm>
            <a:off x="522515" y="1767382"/>
            <a:ext cx="7322075" cy="1035021"/>
          </a:xfrm>
        </p:spPr>
        <p:txBody>
          <a:bodyPr>
            <a:normAutofit/>
          </a:bodyPr>
          <a:lstStyle/>
          <a:p>
            <a:pPr>
              <a:buFont typeface="Verdana" panose="020B0604030504040204" pitchFamily="34" charset="0"/>
              <a:buChar char="›"/>
            </a:pPr>
            <a:r>
              <a:rPr lang="fr-CA" dirty="0"/>
              <a:t> </a:t>
            </a:r>
            <a:r>
              <a:rPr lang="en-CA" dirty="0"/>
              <a:t>Harmful for health and the environment</a:t>
            </a:r>
          </a:p>
          <a:p>
            <a:pPr marL="0" lvl="1" indent="0">
              <a:buNone/>
            </a:pPr>
            <a:r>
              <a:rPr lang="en-CA" dirty="0"/>
              <a:t>	Contamination of soils and drinking water</a:t>
            </a:r>
          </a:p>
        </p:txBody>
      </p:sp>
      <p:pic>
        <p:nvPicPr>
          <p:cNvPr id="22" name="Image 21"/>
          <p:cNvPicPr>
            <a:picLocks noChangeAspect="1"/>
          </p:cNvPicPr>
          <p:nvPr/>
        </p:nvPicPr>
        <p:blipFill>
          <a:blip r:embed="rId2"/>
          <a:stretch>
            <a:fillRect/>
          </a:stretch>
        </p:blipFill>
        <p:spPr>
          <a:xfrm>
            <a:off x="276705" y="3149613"/>
            <a:ext cx="3320729" cy="2538943"/>
          </a:xfrm>
          <a:prstGeom prst="rect">
            <a:avLst/>
          </a:prstGeom>
        </p:spPr>
      </p:pic>
      <p:pic>
        <p:nvPicPr>
          <p:cNvPr id="23" name="Image 22"/>
          <p:cNvPicPr>
            <a:picLocks noChangeAspect="1"/>
          </p:cNvPicPr>
          <p:nvPr/>
        </p:nvPicPr>
        <p:blipFill>
          <a:blip r:embed="rId3"/>
          <a:stretch>
            <a:fillRect/>
          </a:stretch>
        </p:blipFill>
        <p:spPr>
          <a:xfrm>
            <a:off x="7066751" y="3693653"/>
            <a:ext cx="1827123" cy="1827123"/>
          </a:xfrm>
          <a:prstGeom prst="rect">
            <a:avLst/>
          </a:prstGeom>
        </p:spPr>
      </p:pic>
      <p:sp>
        <p:nvSpPr>
          <p:cNvPr id="24" name="Flèche droite 23"/>
          <p:cNvSpPr/>
          <p:nvPr/>
        </p:nvSpPr>
        <p:spPr>
          <a:xfrm>
            <a:off x="4481379" y="3923158"/>
            <a:ext cx="1616454" cy="121075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accent1"/>
              </a:solidFill>
            </a:endParaRPr>
          </a:p>
        </p:txBody>
      </p:sp>
      <p:sp>
        <p:nvSpPr>
          <p:cNvPr id="2" name="TextBox 1">
            <a:extLst>
              <a:ext uri="{FF2B5EF4-FFF2-40B4-BE49-F238E27FC236}">
                <a16:creationId xmlns:a16="http://schemas.microsoft.com/office/drawing/2014/main" id="{46BC5885-BF5B-4CC4-8544-47360E8D08A2}"/>
              </a:ext>
            </a:extLst>
          </p:cNvPr>
          <p:cNvSpPr txBox="1"/>
          <p:nvPr/>
        </p:nvSpPr>
        <p:spPr>
          <a:xfrm>
            <a:off x="1229498" y="3429000"/>
            <a:ext cx="707571" cy="400110"/>
          </a:xfrm>
          <a:prstGeom prst="rect">
            <a:avLst/>
          </a:prstGeom>
          <a:solidFill>
            <a:srgbClr val="B5BDDE"/>
          </a:solidFill>
        </p:spPr>
        <p:txBody>
          <a:bodyPr wrap="square" rtlCol="0">
            <a:spAutoFit/>
          </a:bodyPr>
          <a:lstStyle/>
          <a:p>
            <a:r>
              <a:rPr lang="en-CA" sz="1000" b="1" dirty="0">
                <a:solidFill>
                  <a:srgbClr val="002060"/>
                </a:solidFill>
              </a:rPr>
              <a:t>Municipal discharge</a:t>
            </a:r>
          </a:p>
        </p:txBody>
      </p:sp>
      <p:sp>
        <p:nvSpPr>
          <p:cNvPr id="9" name="TextBox 8">
            <a:extLst>
              <a:ext uri="{FF2B5EF4-FFF2-40B4-BE49-F238E27FC236}">
                <a16:creationId xmlns:a16="http://schemas.microsoft.com/office/drawing/2014/main" id="{43258E5A-D6C5-4BE4-824D-F52FC3742A77}"/>
              </a:ext>
            </a:extLst>
          </p:cNvPr>
          <p:cNvSpPr txBox="1"/>
          <p:nvPr/>
        </p:nvSpPr>
        <p:spPr>
          <a:xfrm>
            <a:off x="276705" y="4635723"/>
            <a:ext cx="1334381" cy="246221"/>
          </a:xfrm>
          <a:prstGeom prst="rect">
            <a:avLst/>
          </a:prstGeom>
          <a:solidFill>
            <a:srgbClr val="B5BDDE"/>
          </a:solidFill>
        </p:spPr>
        <p:txBody>
          <a:bodyPr wrap="square" rtlCol="0">
            <a:spAutoFit/>
          </a:bodyPr>
          <a:lstStyle/>
          <a:p>
            <a:pPr algn="ctr"/>
            <a:r>
              <a:rPr lang="en-CA" sz="1000" b="1" dirty="0">
                <a:solidFill>
                  <a:srgbClr val="002060"/>
                </a:solidFill>
              </a:rPr>
              <a:t>Soil drainage water</a:t>
            </a:r>
          </a:p>
        </p:txBody>
      </p:sp>
      <p:sp>
        <p:nvSpPr>
          <p:cNvPr id="10" name="TextBox 9">
            <a:extLst>
              <a:ext uri="{FF2B5EF4-FFF2-40B4-BE49-F238E27FC236}">
                <a16:creationId xmlns:a16="http://schemas.microsoft.com/office/drawing/2014/main" id="{C88798FE-5B32-4E49-B166-4EE218C80431}"/>
              </a:ext>
            </a:extLst>
          </p:cNvPr>
          <p:cNvSpPr txBox="1"/>
          <p:nvPr/>
        </p:nvSpPr>
        <p:spPr>
          <a:xfrm>
            <a:off x="402771" y="5520776"/>
            <a:ext cx="3218725" cy="246221"/>
          </a:xfrm>
          <a:prstGeom prst="rect">
            <a:avLst/>
          </a:prstGeom>
          <a:solidFill>
            <a:srgbClr val="B5BDDE"/>
          </a:solidFill>
        </p:spPr>
        <p:txBody>
          <a:bodyPr wrap="square" rtlCol="0">
            <a:spAutoFit/>
          </a:bodyPr>
          <a:lstStyle/>
          <a:p>
            <a:pPr algn="ctr"/>
            <a:r>
              <a:rPr lang="en-CA" sz="1000" b="1" dirty="0">
                <a:solidFill>
                  <a:srgbClr val="002060"/>
                </a:solidFill>
              </a:rPr>
              <a:t>Infiltration of fields or flow towards streams</a:t>
            </a:r>
          </a:p>
        </p:txBody>
      </p:sp>
      <p:sp>
        <p:nvSpPr>
          <p:cNvPr id="11" name="TextBox 10">
            <a:extLst>
              <a:ext uri="{FF2B5EF4-FFF2-40B4-BE49-F238E27FC236}">
                <a16:creationId xmlns:a16="http://schemas.microsoft.com/office/drawing/2014/main" id="{223F34FE-960A-4666-B31E-F02CF80D2DDA}"/>
              </a:ext>
            </a:extLst>
          </p:cNvPr>
          <p:cNvSpPr txBox="1"/>
          <p:nvPr/>
        </p:nvSpPr>
        <p:spPr>
          <a:xfrm>
            <a:off x="7372903" y="4758833"/>
            <a:ext cx="1214817" cy="800219"/>
          </a:xfrm>
          <a:prstGeom prst="rect">
            <a:avLst/>
          </a:prstGeom>
          <a:solidFill>
            <a:srgbClr val="D90014"/>
          </a:solidFill>
        </p:spPr>
        <p:txBody>
          <a:bodyPr wrap="square" rtlCol="0">
            <a:spAutoFit/>
          </a:bodyPr>
          <a:lstStyle/>
          <a:p>
            <a:pPr algn="ctr"/>
            <a:r>
              <a:rPr lang="en-CA" b="1" dirty="0">
                <a:solidFill>
                  <a:schemeClr val="bg1"/>
                </a:solidFill>
              </a:rPr>
              <a:t>UNSAFE WATER</a:t>
            </a:r>
          </a:p>
          <a:p>
            <a:pPr algn="ctr"/>
            <a:r>
              <a:rPr lang="en-CA" sz="1000" b="1" dirty="0">
                <a:solidFill>
                  <a:schemeClr val="bg1"/>
                </a:solidFill>
              </a:rPr>
              <a:t>DO NOT DRINK</a:t>
            </a:r>
          </a:p>
        </p:txBody>
      </p:sp>
    </p:spTree>
    <p:extLst>
      <p:ext uri="{BB962C8B-B14F-4D97-AF65-F5344CB8AC3E}">
        <p14:creationId xmlns:p14="http://schemas.microsoft.com/office/powerpoint/2010/main" val="202040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1" name="Espace réservé du contenu 2"/>
          <p:cNvSpPr>
            <a:spLocks noGrp="1"/>
          </p:cNvSpPr>
          <p:nvPr>
            <p:ph idx="1"/>
          </p:nvPr>
        </p:nvSpPr>
        <p:spPr>
          <a:xfrm>
            <a:off x="522516" y="1767382"/>
            <a:ext cx="6694714" cy="1035021"/>
          </a:xfrm>
        </p:spPr>
        <p:txBody>
          <a:bodyPr>
            <a:noAutofit/>
          </a:bodyPr>
          <a:lstStyle/>
          <a:p>
            <a:pPr>
              <a:buFont typeface="Verdana" panose="020B0604030504040204" pitchFamily="34" charset="0"/>
              <a:buChar char="›"/>
            </a:pPr>
            <a:r>
              <a:rPr lang="fr-CA" dirty="0"/>
              <a:t> </a:t>
            </a:r>
            <a:r>
              <a:rPr lang="en-CA" dirty="0"/>
              <a:t>Harmful for health and the environment</a:t>
            </a:r>
          </a:p>
          <a:p>
            <a:pPr marL="0" indent="0">
              <a:buNone/>
            </a:pPr>
            <a:r>
              <a:rPr lang="en-CA" dirty="0">
                <a:solidFill>
                  <a:schemeClr val="accent5"/>
                </a:solidFill>
              </a:rPr>
              <a:t>Increased air pollution and respiratory disorders (volatile organic compounds)</a:t>
            </a:r>
          </a:p>
        </p:txBody>
      </p:sp>
      <p:grpSp>
        <p:nvGrpSpPr>
          <p:cNvPr id="10" name="Groupe 9"/>
          <p:cNvGrpSpPr/>
          <p:nvPr/>
        </p:nvGrpSpPr>
        <p:grpSpPr>
          <a:xfrm>
            <a:off x="522515" y="3184096"/>
            <a:ext cx="4167347" cy="3410868"/>
            <a:chOff x="838200" y="3129094"/>
            <a:chExt cx="4555921" cy="3728906"/>
          </a:xfrm>
        </p:grpSpPr>
        <p:pic>
          <p:nvPicPr>
            <p:cNvPr id="11" name="Picture 12" descr="DÃ©tergent Ã  lessive">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60"/>
            <a:stretch/>
          </p:blipFill>
          <p:spPr bwMode="auto">
            <a:xfrm>
              <a:off x="947957" y="4854671"/>
              <a:ext cx="4042406" cy="189614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947957" y="3808729"/>
              <a:ext cx="4446164" cy="1160837"/>
            </a:xfrm>
            <a:prstGeom prst="rect">
              <a:avLst/>
            </a:prstGeom>
            <a:noFill/>
          </p:spPr>
          <p:txBody>
            <a:bodyPr wrap="square" rtlCol="0">
              <a:spAutoFit/>
            </a:bodyPr>
            <a:lstStyle/>
            <a:p>
              <a:pPr fontAlgn="base"/>
              <a:r>
                <a:rPr lang="fr-CA" sz="1600" b="1" dirty="0"/>
                <a:t>Les produits ménagers plus dangereux que prévu pour la santé et l’environnement </a:t>
              </a:r>
            </a:p>
            <a:p>
              <a:pPr fontAlgn="base"/>
              <a:r>
                <a:rPr lang="en-CA" sz="900" b="1" dirty="0"/>
                <a:t>(Household products are more dangerous for the environment than anticipated)</a:t>
              </a:r>
            </a:p>
            <a:p>
              <a:r>
                <a:rPr lang="en-CA" sz="1100" dirty="0"/>
                <a:t>Published on Friday, March 2, 2018 at 10:42 am    </a:t>
              </a:r>
            </a:p>
            <a:p>
              <a:r>
                <a:rPr lang="en-CA" sz="1100" dirty="0"/>
                <a:t>Updated on March 3, 2018 at 6:51 am</a:t>
              </a:r>
            </a:p>
          </p:txBody>
        </p:sp>
        <p:pic>
          <p:nvPicPr>
            <p:cNvPr id="15" name="Image 14"/>
            <p:cNvPicPr>
              <a:picLocks noChangeAspect="1"/>
            </p:cNvPicPr>
            <p:nvPr/>
          </p:nvPicPr>
          <p:blipFill>
            <a:blip r:embed="rId4"/>
            <a:stretch>
              <a:fillRect/>
            </a:stretch>
          </p:blipFill>
          <p:spPr>
            <a:xfrm>
              <a:off x="1053980" y="3240308"/>
              <a:ext cx="2997903" cy="481806"/>
            </a:xfrm>
            <a:prstGeom prst="rect">
              <a:avLst/>
            </a:prstGeom>
          </p:spPr>
        </p:pic>
        <p:sp>
          <p:nvSpPr>
            <p:cNvPr id="16" name="Rectangle 15"/>
            <p:cNvSpPr/>
            <p:nvPr/>
          </p:nvSpPr>
          <p:spPr>
            <a:xfrm>
              <a:off x="838200" y="3129094"/>
              <a:ext cx="4270695" cy="3728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p:cNvGrpSpPr/>
          <p:nvPr/>
        </p:nvGrpSpPr>
        <p:grpSpPr>
          <a:xfrm>
            <a:off x="5409249" y="3129032"/>
            <a:ext cx="3015363" cy="3402338"/>
            <a:chOff x="6889284" y="3028426"/>
            <a:chExt cx="3296523" cy="3719577"/>
          </a:xfrm>
        </p:grpSpPr>
        <p:pic>
          <p:nvPicPr>
            <p:cNvPr id="18" name="Image 17">
              <a:hlinkClick r:id="rId5"/>
            </p:cNvPr>
            <p:cNvPicPr>
              <a:picLocks noChangeAspect="1"/>
            </p:cNvPicPr>
            <p:nvPr/>
          </p:nvPicPr>
          <p:blipFill>
            <a:blip r:embed="rId6"/>
            <a:stretch>
              <a:fillRect/>
            </a:stretch>
          </p:blipFill>
          <p:spPr>
            <a:xfrm>
              <a:off x="6889284" y="3028426"/>
              <a:ext cx="3296523" cy="3719577"/>
            </a:xfrm>
            <a:prstGeom prst="rect">
              <a:avLst/>
            </a:prstGeom>
          </p:spPr>
        </p:pic>
        <p:sp>
          <p:nvSpPr>
            <p:cNvPr id="19" name="ZoneTexte 18"/>
            <p:cNvSpPr txBox="1"/>
            <p:nvPr/>
          </p:nvSpPr>
          <p:spPr>
            <a:xfrm>
              <a:off x="6922926" y="6331352"/>
              <a:ext cx="3229238" cy="269179"/>
            </a:xfrm>
            <a:prstGeom prst="rect">
              <a:avLst/>
            </a:prstGeom>
            <a:noFill/>
          </p:spPr>
          <p:txBody>
            <a:bodyPr wrap="square" rtlCol="0">
              <a:spAutoFit/>
            </a:bodyPr>
            <a:lstStyle/>
            <a:p>
              <a:endParaRPr lang="fr-FR" sz="1000" dirty="0"/>
            </a:p>
          </p:txBody>
        </p:sp>
      </p:grpSp>
      <p:sp>
        <p:nvSpPr>
          <p:cNvPr id="20"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171717"/>
                </a:solidFill>
              </a:rPr>
              <a:t>Why is it important to dispose of HHW </a:t>
            </a:r>
            <a:r>
              <a:rPr lang="en-CA" sz="4000" dirty="0">
                <a:solidFill>
                  <a:srgbClr val="D24614"/>
                </a:solidFill>
              </a:rPr>
              <a:t>responsibly</a:t>
            </a:r>
            <a:r>
              <a:rPr lang="en-CA" sz="4000" dirty="0">
                <a:solidFill>
                  <a:srgbClr val="171717"/>
                </a:solidFill>
              </a:rPr>
              <a:t>?</a:t>
            </a:r>
          </a:p>
        </p:txBody>
      </p:sp>
    </p:spTree>
    <p:extLst>
      <p:ext uri="{BB962C8B-B14F-4D97-AF65-F5344CB8AC3E}">
        <p14:creationId xmlns:p14="http://schemas.microsoft.com/office/powerpoint/2010/main" val="247291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Espace réservé du contenu 2"/>
          <p:cNvSpPr>
            <a:spLocks noGrp="1"/>
          </p:cNvSpPr>
          <p:nvPr>
            <p:ph idx="1"/>
          </p:nvPr>
        </p:nvSpPr>
        <p:spPr>
          <a:xfrm>
            <a:off x="3276599" y="1819550"/>
            <a:ext cx="5556573" cy="942482"/>
          </a:xfrm>
        </p:spPr>
        <p:txBody>
          <a:bodyPr>
            <a:normAutofit fontScale="92500" lnSpcReduction="10000"/>
          </a:bodyPr>
          <a:lstStyle/>
          <a:p>
            <a:pPr>
              <a:buFont typeface="Verdana" panose="020B0604030504040204" pitchFamily="34" charset="0"/>
              <a:buChar char="›"/>
            </a:pPr>
            <a:r>
              <a:rPr lang="en-CA" dirty="0">
                <a:latin typeface="+mj-lt"/>
              </a:rPr>
              <a:t> A corrosive product burns the skin and eyes on contact and the digestive tract if swallowed. It can corrode materials.</a:t>
            </a:r>
            <a:endParaRPr lang="en-CA" dirty="0"/>
          </a:p>
        </p:txBody>
      </p:sp>
      <p:pic>
        <p:nvPicPr>
          <p:cNvPr id="22" name="Picture 4" descr="RÃ©sultats de recherche d'images pour Â«Â symboles rÃ©sidus domestiques dangereux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4" y="3579196"/>
            <a:ext cx="7810856" cy="1895282"/>
          </a:xfrm>
          <a:prstGeom prst="rect">
            <a:avLst/>
          </a:prstGeom>
          <a:noFill/>
          <a:extLst>
            <a:ext uri="{909E8E84-426E-40DD-AFC4-6F175D3DCCD1}">
              <a14:hiddenFill xmlns:a14="http://schemas.microsoft.com/office/drawing/2010/main">
                <a:solidFill>
                  <a:srgbClr val="FFFFFF"/>
                </a:solidFill>
              </a14:hiddenFill>
            </a:ext>
          </a:extLst>
        </p:spPr>
      </p:pic>
      <p:sp>
        <p:nvSpPr>
          <p:cNvPr id="23" name="Ellipse 22"/>
          <p:cNvSpPr/>
          <p:nvPr/>
        </p:nvSpPr>
        <p:spPr>
          <a:xfrm>
            <a:off x="478550" y="3339795"/>
            <a:ext cx="2400372" cy="2374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D24614"/>
                </a:solidFill>
              </a:rPr>
              <a:t>Corrosive</a:t>
            </a:r>
            <a:r>
              <a:rPr lang="en-CA" sz="4000" dirty="0">
                <a:solidFill>
                  <a:srgbClr val="171717"/>
                </a:solidFill>
              </a:rPr>
              <a:t> </a:t>
            </a:r>
            <a:r>
              <a:rPr lang="en-CA" sz="4000" dirty="0">
                <a:solidFill>
                  <a:schemeClr val="tx1"/>
                </a:solidFill>
              </a:rPr>
              <a:t>HHW</a:t>
            </a:r>
          </a:p>
        </p:txBody>
      </p:sp>
      <p:pic>
        <p:nvPicPr>
          <p:cNvPr id="8194" name="Picture 2" descr="RÃ©sultats de recherche d'images pour Â«Â corrosive substance example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50" y="1447875"/>
            <a:ext cx="2380508" cy="158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4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Espace réservé du contenu 2"/>
          <p:cNvSpPr>
            <a:spLocks noGrp="1"/>
          </p:cNvSpPr>
          <p:nvPr>
            <p:ph idx="1"/>
          </p:nvPr>
        </p:nvSpPr>
        <p:spPr>
          <a:xfrm>
            <a:off x="3127992" y="1819550"/>
            <a:ext cx="5747073" cy="942482"/>
          </a:xfrm>
        </p:spPr>
        <p:txBody>
          <a:bodyPr>
            <a:normAutofit lnSpcReduction="10000"/>
          </a:bodyPr>
          <a:lstStyle/>
          <a:p>
            <a:pPr>
              <a:buFont typeface="Verdana" panose="020B0604030504040204" pitchFamily="34" charset="0"/>
              <a:buChar char="›"/>
            </a:pPr>
            <a:r>
              <a:rPr lang="en-CA" dirty="0">
                <a:latin typeface="+mj-lt"/>
              </a:rPr>
              <a:t> The container may explode if heated or punctured and shards can cause serious injury.</a:t>
            </a:r>
          </a:p>
        </p:txBody>
      </p:sp>
      <p:pic>
        <p:nvPicPr>
          <p:cNvPr id="22" name="Picture 4" descr="RÃ©sultats de recherche d'images pour Â«Â symboles rÃ©sidus domestiques dangereux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4" y="3579196"/>
            <a:ext cx="7810856" cy="1895282"/>
          </a:xfrm>
          <a:prstGeom prst="rect">
            <a:avLst/>
          </a:prstGeom>
          <a:noFill/>
          <a:extLst>
            <a:ext uri="{909E8E84-426E-40DD-AFC4-6F175D3DCCD1}">
              <a14:hiddenFill xmlns:a14="http://schemas.microsoft.com/office/drawing/2010/main">
                <a:solidFill>
                  <a:srgbClr val="FFFFFF"/>
                </a:solidFill>
              </a14:hiddenFill>
            </a:ext>
          </a:extLst>
        </p:spPr>
      </p:pic>
      <p:sp>
        <p:nvSpPr>
          <p:cNvPr id="23" name="Ellipse 22"/>
          <p:cNvSpPr/>
          <p:nvPr/>
        </p:nvSpPr>
        <p:spPr>
          <a:xfrm>
            <a:off x="2437978" y="3229792"/>
            <a:ext cx="2400372" cy="2374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D24614"/>
                </a:solidFill>
              </a:rPr>
              <a:t>Explosive</a:t>
            </a:r>
            <a:r>
              <a:rPr lang="en-CA" sz="4000" dirty="0">
                <a:solidFill>
                  <a:srgbClr val="171717"/>
                </a:solidFill>
              </a:rPr>
              <a:t> </a:t>
            </a:r>
            <a:r>
              <a:rPr lang="en-CA" sz="4000" dirty="0">
                <a:solidFill>
                  <a:schemeClr val="tx1"/>
                </a:solidFill>
              </a:rPr>
              <a:t>HHW</a:t>
            </a:r>
          </a:p>
        </p:txBody>
      </p:sp>
      <p:pic>
        <p:nvPicPr>
          <p:cNvPr id="3" name="Image 2">
            <a:hlinkClick r:id="rId3"/>
          </p:cNvPr>
          <p:cNvPicPr>
            <a:picLocks noChangeAspect="1"/>
          </p:cNvPicPr>
          <p:nvPr/>
        </p:nvPicPr>
        <p:blipFill>
          <a:blip r:embed="rId4"/>
          <a:stretch>
            <a:fillRect/>
          </a:stretch>
        </p:blipFill>
        <p:spPr>
          <a:xfrm>
            <a:off x="514011" y="1558496"/>
            <a:ext cx="2345046" cy="1315662"/>
          </a:xfrm>
          <a:prstGeom prst="rect">
            <a:avLst/>
          </a:prstGeom>
        </p:spPr>
      </p:pic>
    </p:spTree>
    <p:extLst>
      <p:ext uri="{BB962C8B-B14F-4D97-AF65-F5344CB8AC3E}">
        <p14:creationId xmlns:p14="http://schemas.microsoft.com/office/powerpoint/2010/main" val="264424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107950" cap="sq" cmpd="sng">
            <a:solidFill>
              <a:srgbClr val="D2461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0" name="Espace réservé du contenu 2"/>
          <p:cNvSpPr>
            <a:spLocks noGrp="1"/>
          </p:cNvSpPr>
          <p:nvPr>
            <p:ph idx="1"/>
          </p:nvPr>
        </p:nvSpPr>
        <p:spPr>
          <a:xfrm>
            <a:off x="3307079" y="1901271"/>
            <a:ext cx="5579433" cy="942482"/>
          </a:xfrm>
        </p:spPr>
        <p:txBody>
          <a:bodyPr>
            <a:normAutofit fontScale="92500" lnSpcReduction="10000"/>
          </a:bodyPr>
          <a:lstStyle/>
          <a:p>
            <a:pPr>
              <a:buFont typeface="Verdana" panose="020B0604030504040204" pitchFamily="34" charset="0"/>
              <a:buChar char="›"/>
            </a:pPr>
            <a:r>
              <a:rPr lang="en-CA" dirty="0">
                <a:latin typeface="+mj-lt"/>
              </a:rPr>
              <a:t> These products or the vapours they can release will ignite near a source of heat, flames or sparks.</a:t>
            </a:r>
          </a:p>
        </p:txBody>
      </p:sp>
      <p:pic>
        <p:nvPicPr>
          <p:cNvPr id="22" name="Picture 4" descr="RÃ©sultats de recherche d'images pour Â«Â symboles rÃ©sidus domestiques dangereux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4" y="3579196"/>
            <a:ext cx="7810856" cy="1895282"/>
          </a:xfrm>
          <a:prstGeom prst="rect">
            <a:avLst/>
          </a:prstGeom>
          <a:noFill/>
          <a:extLst>
            <a:ext uri="{909E8E84-426E-40DD-AFC4-6F175D3DCCD1}">
              <a14:hiddenFill xmlns:a14="http://schemas.microsoft.com/office/drawing/2010/main">
                <a:solidFill>
                  <a:srgbClr val="FFFFFF"/>
                </a:solidFill>
              </a14:hiddenFill>
            </a:ext>
          </a:extLst>
        </p:spPr>
      </p:pic>
      <p:sp>
        <p:nvSpPr>
          <p:cNvPr id="23" name="Ellipse 22"/>
          <p:cNvSpPr/>
          <p:nvPr/>
        </p:nvSpPr>
        <p:spPr>
          <a:xfrm>
            <a:off x="4349280" y="3284793"/>
            <a:ext cx="2400372" cy="2374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48126" y="221139"/>
            <a:ext cx="92402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a:lstStyle>
          <a:p>
            <a:pPr algn="ctr"/>
            <a:r>
              <a:rPr lang="en-CA" sz="4000" dirty="0">
                <a:solidFill>
                  <a:srgbClr val="D24614"/>
                </a:solidFill>
              </a:rPr>
              <a:t>Flammable</a:t>
            </a:r>
            <a:r>
              <a:rPr lang="en-CA" sz="4000" dirty="0">
                <a:solidFill>
                  <a:srgbClr val="171717"/>
                </a:solidFill>
              </a:rPr>
              <a:t> </a:t>
            </a:r>
            <a:r>
              <a:rPr lang="en-CA" sz="4000" dirty="0">
                <a:solidFill>
                  <a:schemeClr val="tx1"/>
                </a:solidFill>
              </a:rPr>
              <a:t>HHW</a:t>
            </a:r>
          </a:p>
        </p:txBody>
      </p:sp>
      <p:pic>
        <p:nvPicPr>
          <p:cNvPr id="9218" name="Picture 2" descr="RÃ©sultats de recherche d'images pour Â«Â HHW in fireÂ Â»">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924" y="1503466"/>
            <a:ext cx="2607137" cy="173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64119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étropolitain">
  <a:themeElements>
    <a:clrScheme name="Personnalisé 31">
      <a:dk1>
        <a:srgbClr val="FFFFFF"/>
      </a:dk1>
      <a:lt1>
        <a:srgbClr val="4D4D4D"/>
      </a:lt1>
      <a:dk2>
        <a:srgbClr val="FFFFFF"/>
      </a:dk2>
      <a:lt2>
        <a:srgbClr val="F8F8F8"/>
      </a:lt2>
      <a:accent1>
        <a:srgbClr val="D24614"/>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6311DA854B44595DF7EE133048D3F" ma:contentTypeVersion="25" ma:contentTypeDescription="Crée un document." ma:contentTypeScope="" ma:versionID="1d9bed1010ca322f04b9f7f0095797e3">
  <xsd:schema xmlns:xsd="http://www.w3.org/2001/XMLSchema" xmlns:xs="http://www.w3.org/2001/XMLSchema" xmlns:p="http://schemas.microsoft.com/office/2006/metadata/properties" xmlns:ns2="1c100512-6263-4d20-a870-5f24a1a3764a" xmlns:ns3="32d18d87-bd83-412f-a782-79d7f63fe6b9" targetNamespace="http://schemas.microsoft.com/office/2006/metadata/properties" ma:root="true" ma:fieldsID="ceb76a47f9af07cbec020eb79ce2996d" ns2:_="" ns3:_="">
    <xsd:import namespace="1c100512-6263-4d20-a870-5f24a1a3764a"/>
    <xsd:import namespace="32d18d87-bd83-412f-a782-79d7f63fe6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Cote" minOccurs="0"/>
                <xsd:element ref="ns2:Datedefermeture" minOccurs="0"/>
                <xsd:element ref="ns2:Ann_x00e9_efinanci_x00e8_re" minOccurs="0"/>
                <xsd:element ref="ns2:Contractant" minOccurs="0"/>
                <xsd:element ref="ns2:_x00c9_quipe" minOccurs="0"/>
                <xsd:element ref="ns2:Fournisseur" minOccurs="0"/>
                <xsd:element ref="ns2:Traducteur_x002e_e" minOccurs="0"/>
                <xsd:element ref="ns2:Type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00512-6263-4d20-a870-5f24a1a3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ee0338e-0b98-41eb-b388-a607f52118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Cote" ma:index="25" nillable="true" ma:displayName="Cote" ma:format="Dropdown" ma:internalName="Cote">
      <xsd:simpleType>
        <xsd:restriction base="dms:Choice">
          <xsd:enumeration value="A340 Rapports administratifs"/>
          <xsd:enumeration value="A413 Rencontres administratives régulières"/>
          <xsd:enumeration value="A640 Contrats de services"/>
          <xsd:enumeration value="A650 Droits d'auteurs"/>
          <xsd:enumeration value="C113 Paiement des factures"/>
          <xsd:enumeration value="C114 Suivi des fournisseurs"/>
          <xsd:enumeration value="G110 Messagerie interne"/>
          <xsd:enumeration value="G121 Gestion de l'intranet"/>
          <xsd:enumeration value="G122 Gestion de teams"/>
          <xsd:enumeration value="G123 Gestion des nouvelles internes"/>
          <xsd:enumeration value="G124 Conception d'outils de travail"/>
          <xsd:enumeration value="G211 Identité visuelle"/>
          <xsd:enumeration value="G212 Gestion du site internet"/>
          <xsd:enumeration value="G213 Planification de communication"/>
          <xsd:enumeration value="G214 Réseaux sociaux"/>
          <xsd:enumeration value="G221 Relations médiatiques"/>
          <xsd:enumeration value="G222 Relations avec les organismes externes"/>
          <xsd:enumeration value="G223 Relations avec les Premières Nations"/>
          <xsd:enumeration value="K210 Traductions"/>
        </xsd:restriction>
      </xsd:simpleType>
    </xsd:element>
    <xsd:element name="Datedefermeture" ma:index="26" nillable="true" ma:displayName="Date de fermeture" ma:format="DateOnly" ma:internalName="Datedefermeture">
      <xsd:simpleType>
        <xsd:restriction base="dms:DateTime"/>
      </xsd:simpleType>
    </xsd:element>
    <xsd:element name="Ann_x00e9_efinanci_x00e8_re" ma:index="27" nillable="true" ma:displayName="Année financière" ma:format="Dropdown" ma:internalName="Ann_x00e9_efinanci_x00e8_re">
      <xsd:simpleType>
        <xsd:restriction base="dms:Choice">
          <xsd:enumeration value="2023-2024"/>
          <xsd:enumeration value="2022-2023"/>
          <xsd:enumeration value="2021-2022"/>
          <xsd:enumeration value="2020-2021"/>
          <xsd:enumeration value="2019-2020"/>
          <xsd:enumeration value="2018-2019"/>
          <xsd:enumeration value="2017-2018"/>
          <xsd:enumeration value="2016-2017"/>
        </xsd:restriction>
      </xsd:simpleType>
    </xsd:element>
    <xsd:element name="Contractant" ma:index="28" nillable="true" ma:displayName="Contractant" ma:format="Dropdown" ma:internalName="Contractant">
      <xsd:simpleType>
        <xsd:restriction base="dms:Text">
          <xsd:maxLength value="255"/>
        </xsd:restriction>
      </xsd:simpleType>
    </xsd:element>
    <xsd:element name="_x00c9_quipe" ma:index="29" nillable="true" ma:displayName="Équipe" ma:format="Dropdown" ma:internalName="_x00c9_quipe">
      <xsd:complexType>
        <xsd:complexContent>
          <xsd:extension base="dms:MultiChoice">
            <xsd:sequence>
              <xsd:element name="Value" maxOccurs="unbounded" minOccurs="0" nillable="true">
                <xsd:simpleType>
                  <xsd:restriction base="dms:Choice">
                    <xsd:enumeration value="Administration"/>
                    <xsd:enumeration value="Changements climatiques"/>
                    <xsd:enumeration value="Communication"/>
                    <xsd:enumeration value="Conservation et biodiversité"/>
                    <xsd:enumeration value="Consultations"/>
                    <xsd:enumeration value="Environnement et Eau"/>
                    <xsd:enumeration value="ERA"/>
                    <xsd:enumeration value="Finances"/>
                    <xsd:enumeration value="Géomatique"/>
                    <xsd:enumeration value="Gestion documentaire"/>
                    <xsd:enumeration value="Matières résiduelles"/>
                    <xsd:enumeration value="PCG"/>
                    <xsd:enumeration value="Ressources humaines"/>
                  </xsd:restriction>
                </xsd:simpleType>
              </xsd:element>
            </xsd:sequence>
          </xsd:extension>
        </xsd:complexContent>
      </xsd:complexType>
    </xsd:element>
    <xsd:element name="Fournisseur" ma:index="30" nillable="true" ma:displayName="Fournisseur" ma:format="Dropdown" ma:internalName="Fournisseur">
      <xsd:simpleType>
        <xsd:restriction base="dms:Text">
          <xsd:maxLength value="255"/>
        </xsd:restriction>
      </xsd:simpleType>
    </xsd:element>
    <xsd:element name="Traducteur_x002e_e" ma:index="31" nillable="true" ma:displayName="Traducteur" ma:format="Dropdown" ma:internalName="Traducteur_x002e_e">
      <xsd:simpleType>
        <xsd:restriction base="dms:Text">
          <xsd:maxLength value="255"/>
        </xsd:restriction>
      </xsd:simpleType>
    </xsd:element>
    <xsd:element name="Typededocument" ma:index="32" nillable="true" ma:displayName="Type de document" ma:format="Dropdown" ma:internalName="Typededocument">
      <xsd:simpleType>
        <xsd:restriction base="dms:Choice">
          <xsd:enumeration value="Communiqué de presse"/>
          <xsd:enumeration value="Contrat"/>
          <xsd:enumeration value="Courriel"/>
          <xsd:enumeration value="Document de support"/>
          <xsd:enumeration value="Entente"/>
          <xsd:enumeration value="Facture"/>
          <xsd:enumeration value="Formulaire"/>
          <xsd:enumeration value="Gabarit"/>
          <xsd:enumeration value="Lettre ou avis"/>
          <xsd:enumeration value="Politique ou directive"/>
          <xsd:enumeration value="Procédure ou guide"/>
          <xsd:enumeration value="Rapport d'activités"/>
          <xsd:enumeration value="Référence externe"/>
          <xsd:enumeration value="Référence interne"/>
          <xsd:enumeration value="Schéma"/>
          <xsd:enumeration value="Soumission"/>
        </xsd:restriction>
      </xsd:simpleType>
    </xsd:element>
  </xsd:schema>
  <xsd:schema xmlns:xsd="http://www.w3.org/2001/XMLSchema" xmlns:xs="http://www.w3.org/2001/XMLSchema" xmlns:dms="http://schemas.microsoft.com/office/2006/documentManagement/types" xmlns:pc="http://schemas.microsoft.com/office/infopath/2007/PartnerControls" targetNamespace="32d18d87-bd83-412f-a782-79d7f63fe6b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e6b9c8c-bbe7-4244-8735-6c748268de5f}" ma:internalName="TaxCatchAll" ma:showField="CatchAllData" ma:web="32d18d87-bd83-412f-a782-79d7f63fe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d18d87-bd83-412f-a782-79d7f63fe6b9" xsi:nil="true"/>
    <lcf76f155ced4ddcb4097134ff3c332f xmlns="1c100512-6263-4d20-a870-5f24a1a3764a">
      <Terms xmlns="http://schemas.microsoft.com/office/infopath/2007/PartnerControls"/>
    </lcf76f155ced4ddcb4097134ff3c332f>
    <Datedefermeture xmlns="1c100512-6263-4d20-a870-5f24a1a3764a" xsi:nil="true"/>
    <Contractant xmlns="1c100512-6263-4d20-a870-5f24a1a3764a" xsi:nil="true"/>
    <Fournisseur xmlns="1c100512-6263-4d20-a870-5f24a1a3764a" xsi:nil="true"/>
    <Ann_x00e9_efinanci_x00e8_re xmlns="1c100512-6263-4d20-a870-5f24a1a3764a" xsi:nil="true"/>
    <_x00c9_quipe xmlns="1c100512-6263-4d20-a870-5f24a1a3764a" xsi:nil="true"/>
    <Cote xmlns="1c100512-6263-4d20-a870-5f24a1a3764a" xsi:nil="true"/>
    <Traducteur_x002e_e xmlns="1c100512-6263-4d20-a870-5f24a1a3764a" xsi:nil="true"/>
    <Typededocument xmlns="1c100512-6263-4d20-a870-5f24a1a3764a" xsi:nil="true"/>
  </documentManagement>
</p:properties>
</file>

<file path=customXml/itemProps1.xml><?xml version="1.0" encoding="utf-8"?>
<ds:datastoreItem xmlns:ds="http://schemas.openxmlformats.org/officeDocument/2006/customXml" ds:itemID="{AA04F36B-CBA7-4F90-BF86-F57F1A3F18FE}"/>
</file>

<file path=customXml/itemProps2.xml><?xml version="1.0" encoding="utf-8"?>
<ds:datastoreItem xmlns:ds="http://schemas.openxmlformats.org/officeDocument/2006/customXml" ds:itemID="{17BEC57F-FB12-412E-9C96-71AFF0877202}"/>
</file>

<file path=customXml/itemProps3.xml><?xml version="1.0" encoding="utf-8"?>
<ds:datastoreItem xmlns:ds="http://schemas.openxmlformats.org/officeDocument/2006/customXml" ds:itemID="{455B9D4B-0263-4FD6-89FA-43018CE916A6}"/>
</file>

<file path=docProps/app.xml><?xml version="1.0" encoding="utf-8"?>
<Properties xmlns="http://schemas.openxmlformats.org/officeDocument/2006/extended-properties" xmlns:vt="http://schemas.openxmlformats.org/officeDocument/2006/docPropsVTypes">
  <Template/>
  <TotalTime>1007</TotalTime>
  <Words>1200</Words>
  <Application>Microsoft Office PowerPoint</Application>
  <PresentationFormat>On-screen Show (4:3)</PresentationFormat>
  <Paragraphs>206</Paragraphs>
  <Slides>24</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Arial Rounded MT Bold</vt:lpstr>
      <vt:lpstr>Calibri</vt:lpstr>
      <vt:lpstr>Calibri Light</vt:lpstr>
      <vt:lpstr>Gill Sans MT</vt:lpstr>
      <vt:lpstr>Verdana</vt:lpstr>
      <vt:lpstr>Wingdings</vt:lpstr>
      <vt:lpstr>Thème Office</vt:lpstr>
      <vt:lpstr>Métropolitain</vt:lpstr>
      <vt:lpstr>Household Hazardous Waste</vt:lpstr>
      <vt:lpstr>PowerPoint Presentation</vt:lpstr>
      <vt:lpstr>PowerPoint Presentation</vt:lpstr>
      <vt:lpstr>PowerPoint Presentation</vt:lpstr>
      <vt:lpstr>Why is it important to dispose of HHW responsibly?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Extended Producer Responsibility (EPR)</vt:lpstr>
      <vt:lpstr>PowerPoint Presentation</vt:lpstr>
      <vt:lpstr>What to do with HHW? You have to be careful!</vt:lpstr>
      <vt:lpstr>What to do with HHW? Safety measures</vt:lpstr>
      <vt:lpstr>Properly disposing of HHW</vt:lpstr>
      <vt:lpstr>Properly disposing of HHW</vt:lpstr>
      <vt:lpstr>And after?</vt:lpstr>
      <vt:lpstr>And after?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 trier déchets :  Ça va ou ?</dc:title>
  <dc:creator>Chloe Leduc</dc:creator>
  <cp:lastModifiedBy>Chad OBrien</cp:lastModifiedBy>
  <cp:revision>60</cp:revision>
  <dcterms:created xsi:type="dcterms:W3CDTF">2019-08-29T17:25:02Z</dcterms:created>
  <dcterms:modified xsi:type="dcterms:W3CDTF">2019-10-27T22:10:54Z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0x010100F236311DA854B44595DF7EE133048D3F</vt:lpwstr>
  </property>
</Properties>
</file>