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11.xml" ContentType="application/vnd.openxmlformats-officedocument.presentationml.tags+xml"/>
  <Override PartName="/ppt/tags/tag3.xml" ContentType="application/vnd.openxmlformats-officedocument.presentationml.tags+xml"/>
  <Override PartName="/ppt/tags/tag5.xml" ContentType="application/vnd.openxmlformats-officedocument.presentationml.tags+xml"/>
  <Override PartName="/ppt/tags/tag13.xml" ContentType="application/vnd.openxmlformats-officedocument.presentationml.tags+xml"/>
  <Override PartName="/ppt/tags/tag6.xml" ContentType="application/vnd.openxmlformats-officedocument.presentationml.tags+xml"/>
  <Override PartName="/ppt/tags/tag4.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2.xml" ContentType="application/vnd.openxmlformats-officedocument.presentationml.tags+xml"/>
  <Override PartName="/ppt/tags/tag10.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7.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22"/>
  </p:notesMasterIdLst>
  <p:sldIdLst>
    <p:sldId id="284" r:id="rId2"/>
    <p:sldId id="290" r:id="rId3"/>
    <p:sldId id="292" r:id="rId4"/>
    <p:sldId id="306" r:id="rId5"/>
    <p:sldId id="262" r:id="rId6"/>
    <p:sldId id="277" r:id="rId7"/>
    <p:sldId id="278" r:id="rId8"/>
    <p:sldId id="265" r:id="rId9"/>
    <p:sldId id="279" r:id="rId10"/>
    <p:sldId id="280" r:id="rId11"/>
    <p:sldId id="291" r:id="rId12"/>
    <p:sldId id="299" r:id="rId13"/>
    <p:sldId id="268" r:id="rId14"/>
    <p:sldId id="300" r:id="rId15"/>
    <p:sldId id="304" r:id="rId16"/>
    <p:sldId id="301" r:id="rId17"/>
    <p:sldId id="305" r:id="rId18"/>
    <p:sldId id="307" r:id="rId19"/>
    <p:sldId id="308" r:id="rId20"/>
    <p:sldId id="303"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bel Caissy" initials="AC" lastIdx="1" clrIdx="0">
    <p:extLst>
      <p:ext uri="{19B8F6BF-5375-455C-9EA6-DF929625EA0E}">
        <p15:presenceInfo xmlns:p15="http://schemas.microsoft.com/office/powerpoint/2012/main" userId="S-1-5-21-1149154186-3932528950-2953315976-151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BB18"/>
    <a:srgbClr val="ED6345"/>
    <a:srgbClr val="018569"/>
    <a:srgbClr val="F9E19D"/>
    <a:srgbClr val="FDCA00"/>
    <a:srgbClr val="34BDE8"/>
    <a:srgbClr val="D9F3FB"/>
    <a:srgbClr val="340000"/>
    <a:srgbClr val="FCB70C"/>
    <a:srgbClr val="FDCF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Style foncé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Style moyen 3 - Accentuation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Style foncé 1 - Accentuation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09" autoAdjust="0"/>
    <p:restoredTop sz="91573" autoAdjust="0"/>
  </p:normalViewPr>
  <p:slideViewPr>
    <p:cSldViewPr snapToGrid="0" snapToObjects="1">
      <p:cViewPr varScale="1">
        <p:scale>
          <a:sx n="109" d="100"/>
          <a:sy n="109" d="100"/>
        </p:scale>
        <p:origin x="1800" y="12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5" d="100"/>
          <a:sy n="85" d="100"/>
        </p:scale>
        <p:origin x="380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7B6C7F-3728-43E2-8790-6B5AACE48B0F}" type="datetimeFigureOut">
              <a:rPr lang="fr-CA" smtClean="0"/>
              <a:t>2019-10-28</a:t>
            </a:fld>
            <a:endParaRPr lang="fr-CA"/>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E2468-4D81-4655-8DC5-D7B9199DB117}" type="slidenum">
              <a:rPr lang="fr-CA" smtClean="0"/>
              <a:t>‹#›</a:t>
            </a:fld>
            <a:endParaRPr lang="fr-CA"/>
          </a:p>
        </p:txBody>
      </p:sp>
    </p:spTree>
    <p:extLst>
      <p:ext uri="{BB962C8B-B14F-4D97-AF65-F5344CB8AC3E}">
        <p14:creationId xmlns:p14="http://schemas.microsoft.com/office/powerpoint/2010/main" val="2182502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2</a:t>
            </a:fld>
            <a:endParaRPr lang="fr-CA" dirty="0"/>
          </a:p>
        </p:txBody>
      </p:sp>
    </p:spTree>
    <p:extLst>
      <p:ext uri="{BB962C8B-B14F-4D97-AF65-F5344CB8AC3E}">
        <p14:creationId xmlns:p14="http://schemas.microsoft.com/office/powerpoint/2010/main" val="522825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3</a:t>
            </a:fld>
            <a:endParaRPr lang="fr-CA" dirty="0"/>
          </a:p>
        </p:txBody>
      </p:sp>
    </p:spTree>
    <p:extLst>
      <p:ext uri="{BB962C8B-B14F-4D97-AF65-F5344CB8AC3E}">
        <p14:creationId xmlns:p14="http://schemas.microsoft.com/office/powerpoint/2010/main" val="1270094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CA" sz="1200"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5</a:t>
            </a:fld>
            <a:endParaRPr lang="fr-CA" dirty="0"/>
          </a:p>
        </p:txBody>
      </p:sp>
    </p:spTree>
    <p:extLst>
      <p:ext uri="{BB962C8B-B14F-4D97-AF65-F5344CB8AC3E}">
        <p14:creationId xmlns:p14="http://schemas.microsoft.com/office/powerpoint/2010/main" val="3450964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7</a:t>
            </a:fld>
            <a:endParaRPr lang="fr-CA" dirty="0"/>
          </a:p>
        </p:txBody>
      </p:sp>
    </p:spTree>
    <p:extLst>
      <p:ext uri="{BB962C8B-B14F-4D97-AF65-F5344CB8AC3E}">
        <p14:creationId xmlns:p14="http://schemas.microsoft.com/office/powerpoint/2010/main" val="3307648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8</a:t>
            </a:fld>
            <a:endParaRPr lang="fr-CA" dirty="0"/>
          </a:p>
        </p:txBody>
      </p:sp>
    </p:spTree>
    <p:extLst>
      <p:ext uri="{BB962C8B-B14F-4D97-AF65-F5344CB8AC3E}">
        <p14:creationId xmlns:p14="http://schemas.microsoft.com/office/powerpoint/2010/main" val="182793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10</a:t>
            </a:fld>
            <a:endParaRPr lang="fr-CA" dirty="0"/>
          </a:p>
        </p:txBody>
      </p:sp>
    </p:spTree>
    <p:extLst>
      <p:ext uri="{BB962C8B-B14F-4D97-AF65-F5344CB8AC3E}">
        <p14:creationId xmlns:p14="http://schemas.microsoft.com/office/powerpoint/2010/main" val="2734775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11</a:t>
            </a:fld>
            <a:endParaRPr lang="fr-CA" dirty="0"/>
          </a:p>
        </p:txBody>
      </p:sp>
    </p:spTree>
    <p:extLst>
      <p:ext uri="{BB962C8B-B14F-4D97-AF65-F5344CB8AC3E}">
        <p14:creationId xmlns:p14="http://schemas.microsoft.com/office/powerpoint/2010/main" val="3347200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17</a:t>
            </a:fld>
            <a:endParaRPr lang="fr-CA"/>
          </a:p>
        </p:txBody>
      </p:sp>
    </p:spTree>
    <p:extLst>
      <p:ext uri="{BB962C8B-B14F-4D97-AF65-F5344CB8AC3E}">
        <p14:creationId xmlns:p14="http://schemas.microsoft.com/office/powerpoint/2010/main" val="3644026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fr-FR"/>
              <a:t>Modifiez le style du titre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rgbClr val="262626"/>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Modifier le style des sous-titres du masque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7D4372F1-AF22-445E-8FD1-A5C234A4A395}" type="datetime1">
              <a:rPr lang="fr-FR" smtClean="0"/>
              <a:t>28/10/2019</a:t>
            </a:fld>
            <a:endParaRPr lang="fr-FR"/>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r>
              <a:rPr lang="fr-CA"/>
              <a:t>Trousse pédagogique à la rescousse du territoire | IDDPNQL</a:t>
            </a:r>
            <a:endParaRPr lang="fr-FR"/>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2C03CD4C-AC37-E748-9D38-69C834BE0D3B}" type="slidenum">
              <a:rPr lang="fr-FR" smtClean="0"/>
              <a:t>‹#›</a:t>
            </a:fld>
            <a:endParaRPr lang="fr-FR"/>
          </a:p>
        </p:txBody>
      </p:sp>
    </p:spTree>
    <p:extLst>
      <p:ext uri="{BB962C8B-B14F-4D97-AF65-F5344CB8AC3E}">
        <p14:creationId xmlns:p14="http://schemas.microsoft.com/office/powerpoint/2010/main" val="2106294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E3995B5-BCAB-43EF-B34D-7F24B5BFE6F0}" type="datetime1">
              <a:rPr lang="fr-FR" smtClean="0"/>
              <a:t>28/10/2019</a:t>
            </a:fld>
            <a:endParaRPr lang="fr-FR"/>
          </a:p>
        </p:txBody>
      </p:sp>
      <p:sp>
        <p:nvSpPr>
          <p:cNvPr id="5" name="Footer Placeholder 4"/>
          <p:cNvSpPr>
            <a:spLocks noGrp="1"/>
          </p:cNvSpPr>
          <p:nvPr>
            <p:ph type="ftr" sz="quarter" idx="11"/>
          </p:nvPr>
        </p:nvSpPr>
        <p:spPr/>
        <p:txBody>
          <a:bodyPr/>
          <a:lstStyle/>
          <a:p>
            <a:r>
              <a:rPr lang="fr-CA"/>
              <a:t>Trousse pédagogique à la rescousse du territoire | IDDPNQL</a:t>
            </a:r>
            <a:endParaRPr lang="fr-FR"/>
          </a:p>
        </p:txBody>
      </p:sp>
      <p:sp>
        <p:nvSpPr>
          <p:cNvPr id="6" name="Slide Number Placeholder 5"/>
          <p:cNvSpPr>
            <a:spLocks noGrp="1"/>
          </p:cNvSpPr>
          <p:nvPr>
            <p:ph type="sldNum" sz="quarter" idx="12"/>
          </p:nvPr>
        </p:nvSpPr>
        <p:spPr/>
        <p:txBody>
          <a:bodyPr/>
          <a:lstStyle/>
          <a:p>
            <a:fld id="{2C03CD4C-AC37-E748-9D38-69C834BE0D3B}" type="slidenum">
              <a:rPr lang="fr-FR" smtClean="0"/>
              <a:t>‹#›</a:t>
            </a:fld>
            <a:endParaRPr lang="fr-FR"/>
          </a:p>
        </p:txBody>
      </p:sp>
    </p:spTree>
    <p:extLst>
      <p:ext uri="{BB962C8B-B14F-4D97-AF65-F5344CB8AC3E}">
        <p14:creationId xmlns:p14="http://schemas.microsoft.com/office/powerpoint/2010/main" val="2272605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4302665-451E-499C-896D-1984023AB07A}" type="datetime1">
              <a:rPr lang="fr-FR" smtClean="0"/>
              <a:t>28/10/2019</a:t>
            </a:fld>
            <a:endParaRPr lang="fr-FR"/>
          </a:p>
        </p:txBody>
      </p:sp>
      <p:sp>
        <p:nvSpPr>
          <p:cNvPr id="5" name="Footer Placeholder 4"/>
          <p:cNvSpPr>
            <a:spLocks noGrp="1"/>
          </p:cNvSpPr>
          <p:nvPr>
            <p:ph type="ftr" sz="quarter" idx="11"/>
          </p:nvPr>
        </p:nvSpPr>
        <p:spPr/>
        <p:txBody>
          <a:bodyPr/>
          <a:lstStyle/>
          <a:p>
            <a:r>
              <a:rPr lang="fr-CA"/>
              <a:t>Trousse pédagogique à la rescousse du territoire | IDDPNQL</a:t>
            </a:r>
            <a:endParaRPr lang="fr-FR"/>
          </a:p>
        </p:txBody>
      </p:sp>
      <p:sp>
        <p:nvSpPr>
          <p:cNvPr id="6" name="Slide Number Placeholder 5"/>
          <p:cNvSpPr>
            <a:spLocks noGrp="1"/>
          </p:cNvSpPr>
          <p:nvPr>
            <p:ph type="sldNum" sz="quarter" idx="12"/>
          </p:nvPr>
        </p:nvSpPr>
        <p:spPr/>
        <p:txBody>
          <a:bodyPr/>
          <a:lstStyle/>
          <a:p>
            <a:fld id="{2C03CD4C-AC37-E748-9D38-69C834BE0D3B}" type="slidenum">
              <a:rPr lang="fr-FR" smtClean="0"/>
              <a:t>‹#›</a:t>
            </a:fld>
            <a:endParaRPr lang="fr-FR"/>
          </a:p>
        </p:txBody>
      </p:sp>
    </p:spTree>
    <p:extLst>
      <p:ext uri="{BB962C8B-B14F-4D97-AF65-F5344CB8AC3E}">
        <p14:creationId xmlns:p14="http://schemas.microsoft.com/office/powerpoint/2010/main" val="2658137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896B0E8-2737-45B9-A062-87C8DB957FCA}" type="datetime1">
              <a:rPr lang="fr-FR" smtClean="0"/>
              <a:t>28/10/2019</a:t>
            </a:fld>
            <a:endParaRPr lang="fr-FR"/>
          </a:p>
        </p:txBody>
      </p:sp>
      <p:sp>
        <p:nvSpPr>
          <p:cNvPr id="5" name="Footer Placeholder 4"/>
          <p:cNvSpPr>
            <a:spLocks noGrp="1"/>
          </p:cNvSpPr>
          <p:nvPr>
            <p:ph type="ftr" sz="quarter" idx="11"/>
          </p:nvPr>
        </p:nvSpPr>
        <p:spPr/>
        <p:txBody>
          <a:bodyPr/>
          <a:lstStyle/>
          <a:p>
            <a:r>
              <a:rPr lang="fr-CA"/>
              <a:t>Trousse pédagogique à la rescousse du territoire | IDDPNQL</a:t>
            </a:r>
            <a:endParaRPr lang="fr-FR"/>
          </a:p>
        </p:txBody>
      </p:sp>
      <p:sp>
        <p:nvSpPr>
          <p:cNvPr id="6" name="Slide Number Placeholder 5"/>
          <p:cNvSpPr>
            <a:spLocks noGrp="1"/>
          </p:cNvSpPr>
          <p:nvPr>
            <p:ph type="sldNum" sz="quarter" idx="12"/>
          </p:nvPr>
        </p:nvSpPr>
        <p:spPr/>
        <p:txBody>
          <a:bodyPr/>
          <a:lstStyle/>
          <a:p>
            <a:fld id="{2C03CD4C-AC37-E748-9D38-69C834BE0D3B}" type="slidenum">
              <a:rPr lang="fr-FR" smtClean="0"/>
              <a:t>‹#›</a:t>
            </a:fld>
            <a:endParaRPr lang="fr-FR"/>
          </a:p>
        </p:txBody>
      </p:sp>
    </p:spTree>
    <p:extLst>
      <p:ext uri="{BB962C8B-B14F-4D97-AF65-F5344CB8AC3E}">
        <p14:creationId xmlns:p14="http://schemas.microsoft.com/office/powerpoint/2010/main" val="193569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fr-FR"/>
              <a:t>Modifiez le style du titre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3956375F-E885-49A3-9D3D-035E96DD1245}" type="datetime1">
              <a:rPr lang="fr-FR" smtClean="0"/>
              <a:t>28/10/2019</a:t>
            </a:fld>
            <a:endParaRPr lang="fr-FR"/>
          </a:p>
        </p:txBody>
      </p:sp>
      <p:sp>
        <p:nvSpPr>
          <p:cNvPr id="5" name="Footer Placeholder 4"/>
          <p:cNvSpPr>
            <a:spLocks noGrp="1"/>
          </p:cNvSpPr>
          <p:nvPr>
            <p:ph type="ftr" sz="quarter" idx="11"/>
          </p:nvPr>
        </p:nvSpPr>
        <p:spPr/>
        <p:txBody>
          <a:bodyPr/>
          <a:lstStyle/>
          <a:p>
            <a:r>
              <a:rPr lang="fr-CA"/>
              <a:t>Trousse pédagogique à la rescousse du territoire | IDDPNQL</a:t>
            </a:r>
            <a:endParaRPr lang="fr-FR"/>
          </a:p>
        </p:txBody>
      </p:sp>
      <p:sp>
        <p:nvSpPr>
          <p:cNvPr id="6" name="Slide Number Placeholder 5"/>
          <p:cNvSpPr>
            <a:spLocks noGrp="1"/>
          </p:cNvSpPr>
          <p:nvPr>
            <p:ph type="sldNum" sz="quarter" idx="12"/>
          </p:nvPr>
        </p:nvSpPr>
        <p:spPr/>
        <p:txBody>
          <a:bodyPr/>
          <a:lstStyle/>
          <a:p>
            <a:fld id="{2C03CD4C-AC37-E748-9D38-69C834BE0D3B}" type="slidenum">
              <a:rPr lang="fr-FR" smtClean="0"/>
              <a:t>‹#›</a:t>
            </a:fld>
            <a:endParaRPr lang="fr-FR"/>
          </a:p>
        </p:txBody>
      </p:sp>
    </p:spTree>
    <p:extLst>
      <p:ext uri="{BB962C8B-B14F-4D97-AF65-F5344CB8AC3E}">
        <p14:creationId xmlns:p14="http://schemas.microsoft.com/office/powerpoint/2010/main" val="2867523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67C114C-D369-4552-A910-0BF579ED1384}" type="datetime1">
              <a:rPr lang="fr-FR" smtClean="0"/>
              <a:t>28/10/2019</a:t>
            </a:fld>
            <a:endParaRPr lang="fr-FR"/>
          </a:p>
        </p:txBody>
      </p:sp>
      <p:sp>
        <p:nvSpPr>
          <p:cNvPr id="6" name="Footer Placeholder 5"/>
          <p:cNvSpPr>
            <a:spLocks noGrp="1"/>
          </p:cNvSpPr>
          <p:nvPr>
            <p:ph type="ftr" sz="quarter" idx="11"/>
          </p:nvPr>
        </p:nvSpPr>
        <p:spPr/>
        <p:txBody>
          <a:bodyPr/>
          <a:lstStyle/>
          <a:p>
            <a:r>
              <a:rPr lang="fr-CA"/>
              <a:t>Trousse pédagogique à la rescousse du territoire | IDDPNQL</a:t>
            </a:r>
            <a:endParaRPr lang="fr-FR"/>
          </a:p>
        </p:txBody>
      </p:sp>
      <p:sp>
        <p:nvSpPr>
          <p:cNvPr id="7" name="Slide Number Placeholder 6"/>
          <p:cNvSpPr>
            <a:spLocks noGrp="1"/>
          </p:cNvSpPr>
          <p:nvPr>
            <p:ph type="sldNum" sz="quarter" idx="12"/>
          </p:nvPr>
        </p:nvSpPr>
        <p:spPr/>
        <p:txBody>
          <a:bodyPr/>
          <a:lstStyle/>
          <a:p>
            <a:fld id="{2C03CD4C-AC37-E748-9D38-69C834BE0D3B}" type="slidenum">
              <a:rPr lang="fr-FR" smtClean="0"/>
              <a:t>‹#›</a:t>
            </a:fld>
            <a:endParaRPr lang="fr-FR"/>
          </a:p>
        </p:txBody>
      </p:sp>
    </p:spTree>
    <p:extLst>
      <p:ext uri="{BB962C8B-B14F-4D97-AF65-F5344CB8AC3E}">
        <p14:creationId xmlns:p14="http://schemas.microsoft.com/office/powerpoint/2010/main" val="2567274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ECF3568-43C6-4D23-8FE0-A5E2A746EE70}" type="datetime1">
              <a:rPr lang="fr-FR" smtClean="0"/>
              <a:t>28/10/2019</a:t>
            </a:fld>
            <a:endParaRPr lang="fr-FR"/>
          </a:p>
        </p:txBody>
      </p:sp>
      <p:sp>
        <p:nvSpPr>
          <p:cNvPr id="8" name="Footer Placeholder 7"/>
          <p:cNvSpPr>
            <a:spLocks noGrp="1"/>
          </p:cNvSpPr>
          <p:nvPr>
            <p:ph type="ftr" sz="quarter" idx="11"/>
          </p:nvPr>
        </p:nvSpPr>
        <p:spPr/>
        <p:txBody>
          <a:bodyPr/>
          <a:lstStyle/>
          <a:p>
            <a:r>
              <a:rPr lang="fr-CA"/>
              <a:t>Trousse pédagogique à la rescousse du territoire | IDDPNQL</a:t>
            </a:r>
            <a:endParaRPr lang="fr-FR"/>
          </a:p>
        </p:txBody>
      </p:sp>
      <p:sp>
        <p:nvSpPr>
          <p:cNvPr id="9" name="Slide Number Placeholder 8"/>
          <p:cNvSpPr>
            <a:spLocks noGrp="1"/>
          </p:cNvSpPr>
          <p:nvPr>
            <p:ph type="sldNum" sz="quarter" idx="12"/>
          </p:nvPr>
        </p:nvSpPr>
        <p:spPr/>
        <p:txBody>
          <a:bodyPr/>
          <a:lstStyle/>
          <a:p>
            <a:fld id="{2C03CD4C-AC37-E748-9D38-69C834BE0D3B}" type="slidenum">
              <a:rPr lang="fr-FR" smtClean="0"/>
              <a:t>‹#›</a:t>
            </a:fld>
            <a:endParaRPr lang="fr-FR"/>
          </a:p>
        </p:txBody>
      </p:sp>
    </p:spTree>
    <p:extLst>
      <p:ext uri="{BB962C8B-B14F-4D97-AF65-F5344CB8AC3E}">
        <p14:creationId xmlns:p14="http://schemas.microsoft.com/office/powerpoint/2010/main" val="1674033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74FAE5B4-89FE-4D59-A690-4ED379896BC8}" type="datetime1">
              <a:rPr lang="fr-FR" smtClean="0"/>
              <a:t>28/10/2019</a:t>
            </a:fld>
            <a:endParaRPr lang="fr-FR"/>
          </a:p>
        </p:txBody>
      </p:sp>
      <p:sp>
        <p:nvSpPr>
          <p:cNvPr id="4" name="Footer Placeholder 3"/>
          <p:cNvSpPr>
            <a:spLocks noGrp="1"/>
          </p:cNvSpPr>
          <p:nvPr>
            <p:ph type="ftr" sz="quarter" idx="11"/>
          </p:nvPr>
        </p:nvSpPr>
        <p:spPr/>
        <p:txBody>
          <a:bodyPr/>
          <a:lstStyle/>
          <a:p>
            <a:r>
              <a:rPr lang="fr-CA"/>
              <a:t>Trousse pédagogique à la rescousse du territoire | IDDPNQL</a:t>
            </a:r>
            <a:endParaRPr lang="fr-FR"/>
          </a:p>
        </p:txBody>
      </p:sp>
      <p:sp>
        <p:nvSpPr>
          <p:cNvPr id="5" name="Slide Number Placeholder 4"/>
          <p:cNvSpPr>
            <a:spLocks noGrp="1"/>
          </p:cNvSpPr>
          <p:nvPr>
            <p:ph type="sldNum" sz="quarter" idx="12"/>
          </p:nvPr>
        </p:nvSpPr>
        <p:spPr/>
        <p:txBody>
          <a:bodyPr/>
          <a:lstStyle/>
          <a:p>
            <a:fld id="{2C03CD4C-AC37-E748-9D38-69C834BE0D3B}" type="slidenum">
              <a:rPr lang="fr-FR" smtClean="0"/>
              <a:t>‹#›</a:t>
            </a:fld>
            <a:endParaRPr lang="fr-FR"/>
          </a:p>
        </p:txBody>
      </p:sp>
    </p:spTree>
    <p:extLst>
      <p:ext uri="{BB962C8B-B14F-4D97-AF65-F5344CB8AC3E}">
        <p14:creationId xmlns:p14="http://schemas.microsoft.com/office/powerpoint/2010/main" val="3449853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8F7D9E-8A9A-429A-A2AC-F0EB25FEE3D1}" type="datetime1">
              <a:rPr lang="fr-FR" smtClean="0"/>
              <a:t>28/10/2019</a:t>
            </a:fld>
            <a:endParaRPr lang="fr-FR"/>
          </a:p>
        </p:txBody>
      </p:sp>
      <p:sp>
        <p:nvSpPr>
          <p:cNvPr id="3" name="Footer Placeholder 2"/>
          <p:cNvSpPr>
            <a:spLocks noGrp="1"/>
          </p:cNvSpPr>
          <p:nvPr>
            <p:ph type="ftr" sz="quarter" idx="11"/>
          </p:nvPr>
        </p:nvSpPr>
        <p:spPr/>
        <p:txBody>
          <a:bodyPr/>
          <a:lstStyle/>
          <a:p>
            <a:r>
              <a:rPr lang="fr-CA"/>
              <a:t>Trousse pédagogique à la rescousse du territoire | IDDPNQL</a:t>
            </a:r>
            <a:endParaRPr lang="fr-FR"/>
          </a:p>
        </p:txBody>
      </p:sp>
      <p:sp>
        <p:nvSpPr>
          <p:cNvPr id="4" name="Slide Number Placeholder 3"/>
          <p:cNvSpPr>
            <a:spLocks noGrp="1"/>
          </p:cNvSpPr>
          <p:nvPr>
            <p:ph type="sldNum" sz="quarter" idx="12"/>
          </p:nvPr>
        </p:nvSpPr>
        <p:spPr/>
        <p:txBody>
          <a:bodyPr/>
          <a:lstStyle/>
          <a:p>
            <a:fld id="{2C03CD4C-AC37-E748-9D38-69C834BE0D3B}" type="slidenum">
              <a:rPr lang="fr-FR" smtClean="0"/>
              <a:t>‹#›</a:t>
            </a:fld>
            <a:endParaRPr lang="fr-FR"/>
          </a:p>
        </p:txBody>
      </p:sp>
    </p:spTree>
    <p:extLst>
      <p:ext uri="{BB962C8B-B14F-4D97-AF65-F5344CB8AC3E}">
        <p14:creationId xmlns:p14="http://schemas.microsoft.com/office/powerpoint/2010/main" val="818165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fr-FR"/>
              <a:t>Modifier les styles du texte du masque</a:t>
            </a:r>
          </a:p>
        </p:txBody>
      </p:sp>
      <p:sp>
        <p:nvSpPr>
          <p:cNvPr id="5" name="Date Placeholder 4"/>
          <p:cNvSpPr>
            <a:spLocks noGrp="1"/>
          </p:cNvSpPr>
          <p:nvPr>
            <p:ph type="dt" sz="half" idx="10"/>
          </p:nvPr>
        </p:nvSpPr>
        <p:spPr/>
        <p:txBody>
          <a:bodyPr/>
          <a:lstStyle/>
          <a:p>
            <a:fld id="{7355EE4B-3171-4FE4-A8FB-C2DED2940B92}" type="datetime1">
              <a:rPr lang="fr-FR" smtClean="0"/>
              <a:t>28/10/2019</a:t>
            </a:fld>
            <a:endParaRPr lang="fr-FR"/>
          </a:p>
        </p:txBody>
      </p:sp>
      <p:sp>
        <p:nvSpPr>
          <p:cNvPr id="6" name="Footer Placeholder 5"/>
          <p:cNvSpPr>
            <a:spLocks noGrp="1"/>
          </p:cNvSpPr>
          <p:nvPr>
            <p:ph type="ftr" sz="quarter" idx="11"/>
          </p:nvPr>
        </p:nvSpPr>
        <p:spPr/>
        <p:txBody>
          <a:bodyPr/>
          <a:lstStyle/>
          <a:p>
            <a:r>
              <a:rPr lang="fr-CA"/>
              <a:t>Trousse pédagogique à la rescousse du territoire | IDDPNQL</a:t>
            </a:r>
            <a:endParaRPr lang="fr-F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2C03CD4C-AC37-E748-9D38-69C834BE0D3B}" type="slidenum">
              <a:rPr lang="fr-FR" smtClean="0"/>
              <a:t>‹#›</a:t>
            </a:fld>
            <a:endParaRPr lang="fr-FR"/>
          </a:p>
        </p:txBody>
      </p:sp>
    </p:spTree>
    <p:extLst>
      <p:ext uri="{BB962C8B-B14F-4D97-AF65-F5344CB8AC3E}">
        <p14:creationId xmlns:p14="http://schemas.microsoft.com/office/powerpoint/2010/main" val="3842287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20000"/>
              <a:lumOff val="8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DC0C3D2C-3B2D-4749-9A3E-8686F48F942B}" type="datetime1">
              <a:rPr lang="fr-FR" smtClean="0"/>
              <a:t>28/10/2019</a:t>
            </a:fld>
            <a:endParaRPr lang="fr-FR"/>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r>
              <a:rPr lang="fr-CA"/>
              <a:t>Trousse pédagogique à la rescousse du territoire | IDDPNQL</a:t>
            </a:r>
            <a:endParaRPr lang="fr-F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2C03CD4C-AC37-E748-9D38-69C834BE0D3B}" type="slidenum">
              <a:rPr lang="fr-FR" smtClean="0"/>
              <a:t>‹#›</a:t>
            </a:fld>
            <a:endParaRPr lang="fr-FR"/>
          </a:p>
        </p:txBody>
      </p:sp>
    </p:spTree>
    <p:extLst>
      <p:ext uri="{BB962C8B-B14F-4D97-AF65-F5344CB8AC3E}">
        <p14:creationId xmlns:p14="http://schemas.microsoft.com/office/powerpoint/2010/main" val="2303885157"/>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BA37B1E-AF84-4497-B57D-2A7DFBADF652}" type="datetime1">
              <a:rPr lang="fr-FR" smtClean="0"/>
              <a:t>28/10/2019</a:t>
            </a:fld>
            <a:endParaRPr lang="fr-FR"/>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r>
              <a:rPr lang="fr-CA"/>
              <a:t>Trousse pédagogique à la rescousse du territoire | IDDPNQL</a:t>
            </a:r>
            <a:endParaRPr lang="fr-FR"/>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fld id="{2C03CD4C-AC37-E748-9D38-69C834BE0D3B}" type="slidenum">
              <a:rPr lang="fr-FR" smtClean="0"/>
              <a:t>‹#›</a:t>
            </a:fld>
            <a:endParaRPr lang="fr-FR"/>
          </a:p>
        </p:txBody>
      </p:sp>
    </p:spTree>
    <p:extLst>
      <p:ext uri="{BB962C8B-B14F-4D97-AF65-F5344CB8AC3E}">
        <p14:creationId xmlns:p14="http://schemas.microsoft.com/office/powerpoint/2010/main" val="308700197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hyperlink" Target="http://www.chrisjordan.com/gallery/rtn/#plastic-bottles"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s://ici.radio-canada.ca/premiere/emissions/demain-cest-maintenant/segments/entrevue/100896/decroissance-acheter-moins-reparer" TargetMode="External"/><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hyperlink" Target="https://phys.org/news/2018-03-degradation-planet-sixth-mass-extinction.html" TargetMode="Externa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tags" Target="../tags/tag3.xml"/><Relationship Id="rId21" Type="http://schemas.openxmlformats.org/officeDocument/2006/relationships/image" Target="../media/image33.jpeg"/><Relationship Id="rId7" Type="http://schemas.openxmlformats.org/officeDocument/2006/relationships/tags" Target="../tags/tag7.xml"/><Relationship Id="rId12" Type="http://schemas.openxmlformats.org/officeDocument/2006/relationships/image" Target="../media/image24.png"/><Relationship Id="rId17" Type="http://schemas.openxmlformats.org/officeDocument/2006/relationships/image" Target="../media/image29.jpeg"/><Relationship Id="rId2" Type="http://schemas.openxmlformats.org/officeDocument/2006/relationships/tags" Target="../tags/tag2.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7.xml"/><Relationship Id="rId5" Type="http://schemas.openxmlformats.org/officeDocument/2006/relationships/tags" Target="../tags/tag5.xml"/><Relationship Id="rId15" Type="http://schemas.openxmlformats.org/officeDocument/2006/relationships/image" Target="../media/image27.png"/><Relationship Id="rId10" Type="http://schemas.openxmlformats.org/officeDocument/2006/relationships/tags" Target="../tags/tag10.xml"/><Relationship Id="rId19" Type="http://schemas.openxmlformats.org/officeDocument/2006/relationships/image" Target="../media/image31.jpe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www.footprintcalculator.org/" TargetMode="External"/><Relationship Id="rId2" Type="http://schemas.openxmlformats.org/officeDocument/2006/relationships/hyperlink" Target="http://www.environnement.gouv.qc.ca/jeunesse/jeux/questionnaires/Empreinte/Questionnaire.htm" TargetMode="Externa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40.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39.tiff"/><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www.chrisjordan.com/gallery/rtn/#plastic-bags"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chrisjordan.com/gallery/rtn/#plastic-bags"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www.chrisjordan.com/gallery/rtn/#plastic-bags"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hyperlink" Target="http://www.chrisjordan.com/gallery/rtn/#plastic-bottles"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chrisjordan.com/gallery/rtn/#plastic-bottles"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85090" y="1272930"/>
            <a:ext cx="4907756" cy="2382855"/>
          </a:xfrm>
        </p:spPr>
        <p:txBody>
          <a:bodyPr>
            <a:normAutofit fontScale="90000"/>
          </a:bodyPr>
          <a:lstStyle/>
          <a:p>
            <a:pPr algn="l"/>
            <a:r>
              <a:rPr lang="en-CA" sz="6000" dirty="0">
                <a:latin typeface="Arial Rounded MT Bold" panose="020F0704030504030204" pitchFamily="34" charset="0"/>
              </a:rPr>
              <a:t>My ecological footprint: </a:t>
            </a:r>
            <a:br>
              <a:rPr lang="en-CA" sz="7200" dirty="0">
                <a:latin typeface="Arial Rounded MT Bold" panose="020F0704030504030204" pitchFamily="34" charset="0"/>
              </a:rPr>
            </a:br>
            <a:r>
              <a:rPr lang="en-CA" sz="3600" dirty="0">
                <a:latin typeface="Arial Rounded MT Bold" panose="020F0704030504030204" pitchFamily="34" charset="0"/>
              </a:rPr>
              <a:t>How can it be reduced?</a:t>
            </a:r>
            <a:endParaRPr lang="en-CA" sz="3600" dirty="0"/>
          </a:p>
        </p:txBody>
      </p:sp>
      <p:sp>
        <p:nvSpPr>
          <p:cNvPr id="3" name="Sous-titre 2"/>
          <p:cNvSpPr>
            <a:spLocks noGrp="1"/>
          </p:cNvSpPr>
          <p:nvPr>
            <p:ph type="subTitle" idx="1"/>
          </p:nvPr>
        </p:nvSpPr>
        <p:spPr>
          <a:xfrm>
            <a:off x="385090" y="4181774"/>
            <a:ext cx="4408366" cy="919720"/>
          </a:xfrm>
        </p:spPr>
        <p:txBody>
          <a:bodyPr/>
          <a:lstStyle/>
          <a:p>
            <a:r>
              <a:rPr lang="en-CA" dirty="0">
                <a:solidFill>
                  <a:schemeClr val="tx1">
                    <a:lumMod val="75000"/>
                    <a:lumOff val="25000"/>
                  </a:schemeClr>
                </a:solidFill>
              </a:rPr>
              <a:t>Informative material intended for teachers</a:t>
            </a:r>
          </a:p>
          <a:p>
            <a:pPr algn="l"/>
            <a:endParaRPr lang="en-CA" dirty="0">
              <a:solidFill>
                <a:schemeClr val="tx1">
                  <a:lumMod val="75000"/>
                  <a:lumOff val="25000"/>
                </a:schemeClr>
              </a:solidFill>
            </a:endParaRPr>
          </a:p>
          <a:p>
            <a:pPr algn="l"/>
            <a:endParaRPr lang="fr-CA"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5548" y="419416"/>
            <a:ext cx="3413586" cy="5997772"/>
          </a:xfrm>
          <a:prstGeom prst="rect">
            <a:avLst/>
          </a:prstGeom>
        </p:spPr>
      </p:pic>
      <p:sp>
        <p:nvSpPr>
          <p:cNvPr id="7" name="ZoneTexte 6"/>
          <p:cNvSpPr txBox="1"/>
          <p:nvPr/>
        </p:nvSpPr>
        <p:spPr>
          <a:xfrm>
            <a:off x="0" y="6511285"/>
            <a:ext cx="9144000" cy="261610"/>
          </a:xfrm>
          <a:prstGeom prst="rect">
            <a:avLst/>
          </a:prstGeom>
          <a:noFill/>
        </p:spPr>
        <p:txBody>
          <a:bodyPr wrap="square" rtlCol="0">
            <a:spAutoFit/>
          </a:bodyPr>
          <a:lstStyle/>
          <a:p>
            <a:pPr lvl="0" algn="ctr">
              <a:defRPr/>
            </a:pPr>
            <a:r>
              <a:rPr lang="en-CA" sz="1100" dirty="0">
                <a:solidFill>
                  <a:schemeClr val="tx1">
                    <a:lumMod val="95000"/>
                  </a:schemeClr>
                </a:solidFill>
              </a:rPr>
              <a:t>EDUCATIONAL KIT TO SAVE THE LAND | FNQLSDI</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8247" y="131571"/>
            <a:ext cx="737610" cy="872927"/>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1249" y="3579969"/>
            <a:ext cx="1091597" cy="952244"/>
          </a:xfrm>
          <a:prstGeom prst="rect">
            <a:avLst/>
          </a:prstGeom>
        </p:spPr>
      </p:pic>
      <p:pic>
        <p:nvPicPr>
          <p:cNvPr id="10" name="Image 9"/>
          <p:cNvPicPr>
            <a:picLocks noChangeAspect="1"/>
          </p:cNvPicPr>
          <p:nvPr/>
        </p:nvPicPr>
        <p:blipFill rotWithShape="1">
          <a:blip r:embed="rId5">
            <a:extLst>
              <a:ext uri="{28A0092B-C50C-407E-A947-70E740481C1C}">
                <a14:useLocalDpi xmlns:a14="http://schemas.microsoft.com/office/drawing/2010/main" val="0"/>
              </a:ext>
            </a:extLst>
          </a:blip>
          <a:srcRect r="26003"/>
          <a:stretch/>
        </p:blipFill>
        <p:spPr>
          <a:xfrm rot="699764">
            <a:off x="450004" y="4992834"/>
            <a:ext cx="985620" cy="1624587"/>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646418">
            <a:off x="351133" y="272456"/>
            <a:ext cx="423673" cy="835154"/>
          </a:xfrm>
          <a:prstGeom prst="rect">
            <a:avLst/>
          </a:prstGeom>
        </p:spPr>
      </p:pic>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834568">
            <a:off x="3427153" y="5423445"/>
            <a:ext cx="548641" cy="829058"/>
          </a:xfrm>
          <a:prstGeom prst="rect">
            <a:avLst/>
          </a:prstGeom>
        </p:spPr>
      </p:pic>
      <p:pic>
        <p:nvPicPr>
          <p:cNvPr id="14" name="Imag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331886">
            <a:off x="7755717" y="5109078"/>
            <a:ext cx="1265076" cy="1868459"/>
          </a:xfrm>
          <a:prstGeom prst="rect">
            <a:avLst/>
          </a:prstGeom>
        </p:spPr>
      </p:pic>
      <p:pic>
        <p:nvPicPr>
          <p:cNvPr id="15" name="Imag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629841">
            <a:off x="3669714" y="-217330"/>
            <a:ext cx="1804573" cy="2591451"/>
          </a:xfrm>
          <a:prstGeom prst="rect">
            <a:avLst/>
          </a:prstGeom>
        </p:spPr>
      </p:pic>
    </p:spTree>
    <p:extLst>
      <p:ext uri="{BB962C8B-B14F-4D97-AF65-F5344CB8AC3E}">
        <p14:creationId xmlns:p14="http://schemas.microsoft.com/office/powerpoint/2010/main" val="3622397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hlinkClick r:id="rId3"/>
          </p:cNvPr>
          <p:cNvPicPr>
            <a:picLocks noChangeAspect="1"/>
          </p:cNvPicPr>
          <p:nvPr/>
        </p:nvPicPr>
        <p:blipFill rotWithShape="1">
          <a:blip r:embed="rId4"/>
          <a:srcRect r="4231"/>
          <a:stretch/>
        </p:blipFill>
        <p:spPr>
          <a:xfrm>
            <a:off x="0" y="0"/>
            <a:ext cx="9123680" cy="6858000"/>
          </a:xfrm>
          <a:prstGeom prst="rect">
            <a:avLst/>
          </a:prstGeom>
        </p:spPr>
      </p:pic>
      <p:sp>
        <p:nvSpPr>
          <p:cNvPr id="3" name="ZoneTexte 2">
            <a:extLst>
              <a:ext uri="{FF2B5EF4-FFF2-40B4-BE49-F238E27FC236}">
                <a16:creationId xmlns:a16="http://schemas.microsoft.com/office/drawing/2014/main" id="{6072E76F-625D-F148-AF26-EF5A638A5306}"/>
              </a:ext>
            </a:extLst>
          </p:cNvPr>
          <p:cNvSpPr txBox="1"/>
          <p:nvPr/>
        </p:nvSpPr>
        <p:spPr>
          <a:xfrm>
            <a:off x="2045736" y="2890391"/>
            <a:ext cx="5052527" cy="1077218"/>
          </a:xfrm>
          <a:prstGeom prst="rect">
            <a:avLst/>
          </a:prstGeom>
          <a:solidFill>
            <a:schemeClr val="tx1"/>
          </a:solidFill>
        </p:spPr>
        <p:txBody>
          <a:bodyPr wrap="square" rtlCol="0">
            <a:spAutoFit/>
          </a:bodyPr>
          <a:lstStyle/>
          <a:p>
            <a:pPr algn="ctr">
              <a:spcBef>
                <a:spcPct val="0"/>
              </a:spcBef>
            </a:pPr>
            <a:r>
              <a:rPr lang="en-CA" altLang="fr-FR" sz="3200" dirty="0">
                <a:solidFill>
                  <a:schemeClr val="bg1"/>
                </a:solidFill>
              </a:rPr>
              <a:t>6,600 plastic bottles are used </a:t>
            </a:r>
            <a:r>
              <a:rPr lang="en-CA" sz="3200" dirty="0">
                <a:solidFill>
                  <a:schemeClr val="bg1"/>
                </a:solidFill>
              </a:rPr>
              <a:t>every second </a:t>
            </a:r>
            <a:r>
              <a:rPr lang="en-CA" sz="1600" dirty="0">
                <a:solidFill>
                  <a:schemeClr val="bg1"/>
                </a:solidFill>
              </a:rPr>
              <a:t>(U.S.A.)</a:t>
            </a:r>
            <a:endParaRPr lang="en-CA" altLang="fr-FR" sz="1400" dirty="0">
              <a:solidFill>
                <a:schemeClr val="bg1"/>
              </a:solidFill>
            </a:endParaRPr>
          </a:p>
        </p:txBody>
      </p:sp>
      <p:sp>
        <p:nvSpPr>
          <p:cNvPr id="5" name="Rectangle 4"/>
          <p:cNvSpPr/>
          <p:nvPr/>
        </p:nvSpPr>
        <p:spPr>
          <a:xfrm>
            <a:off x="0" y="0"/>
            <a:ext cx="9144000" cy="6858000"/>
          </a:xfrm>
          <a:prstGeom prst="rect">
            <a:avLst/>
          </a:prstGeom>
          <a:noFill/>
          <a:ln w="107950" cap="sq" cmpd="sng">
            <a:solidFill>
              <a:srgbClr val="01856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Tree>
    <p:extLst>
      <p:ext uri="{BB962C8B-B14F-4D97-AF65-F5344CB8AC3E}">
        <p14:creationId xmlns:p14="http://schemas.microsoft.com/office/powerpoint/2010/main" val="38031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16105" y="1946693"/>
            <a:ext cx="5847066" cy="3970318"/>
          </a:xfrm>
          <a:prstGeom prst="rect">
            <a:avLst/>
          </a:prstGeom>
        </p:spPr>
        <p:txBody>
          <a:bodyPr wrap="square">
            <a:spAutoFit/>
          </a:bodyPr>
          <a:lstStyle/>
          <a:p>
            <a:pPr lvl="0" defTabSz="914400">
              <a:defRPr/>
            </a:pPr>
            <a:r>
              <a:rPr lang="en-CA" dirty="0">
                <a:solidFill>
                  <a:schemeClr val="tx2"/>
                </a:solidFill>
              </a:rPr>
              <a:t>Currently, billions of goods are produced every day in the world. </a:t>
            </a:r>
            <a:r>
              <a:rPr lang="en-CA" b="1" dirty="0">
                <a:solidFill>
                  <a:srgbClr val="F2BB18"/>
                </a:solidFill>
              </a:rPr>
              <a:t>Natural resources </a:t>
            </a:r>
            <a:r>
              <a:rPr lang="en-CA" dirty="0">
                <a:solidFill>
                  <a:schemeClr val="tx2"/>
                </a:solidFill>
              </a:rPr>
              <a:t>are used and wasted (wood, water, etc.) and large quantities of pollutants are released into the </a:t>
            </a:r>
            <a:r>
              <a:rPr lang="en-CA" b="1" dirty="0">
                <a:solidFill>
                  <a:srgbClr val="F2BB18"/>
                </a:solidFill>
              </a:rPr>
              <a:t>air</a:t>
            </a:r>
            <a:r>
              <a:rPr lang="en-CA" dirty="0">
                <a:solidFill>
                  <a:schemeClr val="tx2"/>
                </a:solidFill>
              </a:rPr>
              <a:t>, </a:t>
            </a:r>
            <a:r>
              <a:rPr lang="en-CA" b="1" dirty="0">
                <a:solidFill>
                  <a:srgbClr val="F2BB18"/>
                </a:solidFill>
              </a:rPr>
              <a:t>water</a:t>
            </a:r>
            <a:r>
              <a:rPr lang="en-CA" dirty="0">
                <a:solidFill>
                  <a:schemeClr val="tx2"/>
                </a:solidFill>
              </a:rPr>
              <a:t> and </a:t>
            </a:r>
            <a:r>
              <a:rPr lang="en-CA" b="1" dirty="0">
                <a:solidFill>
                  <a:srgbClr val="F2BB18"/>
                </a:solidFill>
              </a:rPr>
              <a:t>soil</a:t>
            </a:r>
            <a:r>
              <a:rPr lang="fr-CA" dirty="0">
                <a:solidFill>
                  <a:schemeClr val="tx2"/>
                </a:solidFill>
              </a:rPr>
              <a:t>.  </a:t>
            </a:r>
          </a:p>
          <a:p>
            <a:pPr lvl="0" defTabSz="914400">
              <a:defRPr/>
            </a:pPr>
            <a:endParaRPr lang="fr-CA" dirty="0">
              <a:solidFill>
                <a:schemeClr val="tx2"/>
              </a:solidFill>
            </a:endParaRPr>
          </a:p>
          <a:p>
            <a:pPr lvl="0" defTabSz="914400">
              <a:defRPr/>
            </a:pPr>
            <a:r>
              <a:rPr lang="en-CA" dirty="0">
                <a:solidFill>
                  <a:schemeClr val="tx2"/>
                </a:solidFill>
              </a:rPr>
              <a:t>We produce much more waste than if we were only to </a:t>
            </a:r>
            <a:r>
              <a:rPr lang="en-CA" b="1" dirty="0">
                <a:solidFill>
                  <a:srgbClr val="F2BB18"/>
                </a:solidFill>
              </a:rPr>
              <a:t>consume to meet our needs</a:t>
            </a:r>
            <a:r>
              <a:rPr lang="en-CA" dirty="0">
                <a:solidFill>
                  <a:schemeClr val="tx2"/>
                </a:solidFill>
              </a:rPr>
              <a:t>. Throughout the life of a product, including extraction, processing, manufacturing and transportation to your home, the object leaves a huge </a:t>
            </a:r>
            <a:r>
              <a:rPr lang="en-CA" b="1" dirty="0">
                <a:solidFill>
                  <a:srgbClr val="F2BB18"/>
                </a:solidFill>
              </a:rPr>
              <a:t>ecological footprint </a:t>
            </a:r>
            <a:r>
              <a:rPr lang="en-CA" dirty="0">
                <a:solidFill>
                  <a:schemeClr val="tx2"/>
                </a:solidFill>
              </a:rPr>
              <a:t>in its path</a:t>
            </a:r>
            <a:r>
              <a:rPr lang="fr-CA" dirty="0">
                <a:solidFill>
                  <a:schemeClr val="tx2"/>
                </a:solidFill>
              </a:rPr>
              <a:t>. </a:t>
            </a:r>
          </a:p>
          <a:p>
            <a:pPr lvl="0" defTabSz="914400">
              <a:defRPr/>
            </a:pPr>
            <a:endParaRPr lang="fr-CA" dirty="0">
              <a:solidFill>
                <a:schemeClr val="tx2"/>
              </a:solidFill>
            </a:endParaRPr>
          </a:p>
          <a:p>
            <a:pPr lvl="0" defTabSz="914400">
              <a:defRPr/>
            </a:pPr>
            <a:r>
              <a:rPr lang="en-CA" dirty="0">
                <a:solidFill>
                  <a:schemeClr val="tx2"/>
                </a:solidFill>
              </a:rPr>
              <a:t>In addition, at the end of their lives, these objects generally end up in our landfills, which creates a lot of very harmful </a:t>
            </a:r>
            <a:r>
              <a:rPr lang="en-CA" b="1" dirty="0">
                <a:solidFill>
                  <a:srgbClr val="F2BB18"/>
                </a:solidFill>
              </a:rPr>
              <a:t>pollution</a:t>
            </a:r>
            <a:r>
              <a:rPr lang="en-CA" dirty="0">
                <a:solidFill>
                  <a:schemeClr val="tx2"/>
                </a:solidFill>
              </a:rPr>
              <a:t> for our planet</a:t>
            </a:r>
            <a:r>
              <a:rPr lang="fr-CA" dirty="0">
                <a:solidFill>
                  <a:schemeClr val="tx2"/>
                </a:solidFill>
              </a:rPr>
              <a:t>. </a:t>
            </a:r>
          </a:p>
        </p:txBody>
      </p:sp>
      <p:sp>
        <p:nvSpPr>
          <p:cNvPr id="5" name="Titre 1"/>
          <p:cNvSpPr txBox="1">
            <a:spLocks/>
          </p:cNvSpPr>
          <p:nvPr/>
        </p:nvSpPr>
        <p:spPr>
          <a:xfrm>
            <a:off x="628650" y="324675"/>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dirty="0"/>
              <a:t>Overconsumption, </a:t>
            </a:r>
          </a:p>
          <a:p>
            <a:r>
              <a:rPr lang="en-CA" sz="4000" dirty="0"/>
              <a:t>why is it bad?</a:t>
            </a:r>
          </a:p>
        </p:txBody>
      </p:sp>
      <p:pic>
        <p:nvPicPr>
          <p:cNvPr id="6" name="Image 5">
            <a:hlinkClick r:id="rId3"/>
          </p:cNvPr>
          <p:cNvPicPr>
            <a:picLocks noChangeAspect="1"/>
          </p:cNvPicPr>
          <p:nvPr/>
        </p:nvPicPr>
        <p:blipFill>
          <a:blip r:embed="rId4"/>
          <a:stretch>
            <a:fillRect/>
          </a:stretch>
        </p:blipFill>
        <p:spPr>
          <a:xfrm>
            <a:off x="569851" y="1751838"/>
            <a:ext cx="2215140" cy="1245362"/>
          </a:xfrm>
          <a:prstGeom prst="rect">
            <a:avLst/>
          </a:prstGeom>
        </p:spPr>
      </p:pic>
      <p:pic>
        <p:nvPicPr>
          <p:cNvPr id="1026" name="Picture 2" descr="RÃ©sultats de recherche d'images pour Â«Â extraction of natural resourcesÂ Â»">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383" r="5392"/>
          <a:stretch/>
        </p:blipFill>
        <p:spPr bwMode="auto">
          <a:xfrm>
            <a:off x="569851" y="2997200"/>
            <a:ext cx="2216026" cy="176784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p:cNvPicPr>
            <a:picLocks noChangeAspect="1"/>
          </p:cNvPicPr>
          <p:nvPr/>
        </p:nvPicPr>
        <p:blipFill rotWithShape="1">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l="12288"/>
          <a:stretch/>
        </p:blipFill>
        <p:spPr>
          <a:xfrm>
            <a:off x="570737" y="4765041"/>
            <a:ext cx="2215140" cy="1696624"/>
          </a:xfrm>
          <a:prstGeom prst="rect">
            <a:avLst/>
          </a:prstGeom>
        </p:spPr>
      </p:pic>
      <p:sp>
        <p:nvSpPr>
          <p:cNvPr id="8" name="Rectangle 7"/>
          <p:cNvSpPr/>
          <p:nvPr/>
        </p:nvSpPr>
        <p:spPr>
          <a:xfrm>
            <a:off x="0" y="0"/>
            <a:ext cx="9144000" cy="6858000"/>
          </a:xfrm>
          <a:prstGeom prst="rect">
            <a:avLst/>
          </a:prstGeom>
          <a:noFill/>
          <a:ln w="107950" cap="sq" cmpd="sng">
            <a:solidFill>
              <a:srgbClr val="01856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Tree>
    <p:extLst>
      <p:ext uri="{BB962C8B-B14F-4D97-AF65-F5344CB8AC3E}">
        <p14:creationId xmlns:p14="http://schemas.microsoft.com/office/powerpoint/2010/main" val="706028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22C49F-252F-6B4E-A97C-372C62A6F89D}"/>
              </a:ext>
            </a:extLst>
          </p:cNvPr>
          <p:cNvPicPr>
            <a:picLocks noChangeAspect="1"/>
          </p:cNvPicPr>
          <p:nvPr/>
        </p:nvPicPr>
        <p:blipFill rotWithShape="1">
          <a:blip r:embed="rId2"/>
          <a:srcRect t="25161" b="9476"/>
          <a:stretch/>
        </p:blipFill>
        <p:spPr>
          <a:xfrm>
            <a:off x="56343" y="3850377"/>
            <a:ext cx="8830733" cy="2982224"/>
          </a:xfrm>
          <a:prstGeom prst="rect">
            <a:avLst/>
          </a:prstGeom>
        </p:spPr>
      </p:pic>
      <p:pic>
        <p:nvPicPr>
          <p:cNvPr id="4" name="Picture 7">
            <a:extLst>
              <a:ext uri="{FF2B5EF4-FFF2-40B4-BE49-F238E27FC236}">
                <a16:creationId xmlns:a16="http://schemas.microsoft.com/office/drawing/2014/main" id="{7904179E-DC80-F948-B5E1-6067A312832A}"/>
              </a:ext>
            </a:extLst>
          </p:cNvPr>
          <p:cNvPicPr>
            <a:picLocks noChangeAspect="1"/>
          </p:cNvPicPr>
          <p:nvPr/>
        </p:nvPicPr>
        <p:blipFill>
          <a:blip r:embed="rId3"/>
          <a:stretch>
            <a:fillRect/>
          </a:stretch>
        </p:blipFill>
        <p:spPr>
          <a:xfrm>
            <a:off x="3825970" y="1655465"/>
            <a:ext cx="1027867" cy="1315786"/>
          </a:xfrm>
          <a:prstGeom prst="rect">
            <a:avLst/>
          </a:prstGeom>
        </p:spPr>
      </p:pic>
      <p:sp>
        <p:nvSpPr>
          <p:cNvPr id="5" name="Rectangle 4"/>
          <p:cNvSpPr/>
          <p:nvPr/>
        </p:nvSpPr>
        <p:spPr>
          <a:xfrm rot="20866900">
            <a:off x="369365" y="3225230"/>
            <a:ext cx="1870086" cy="830997"/>
          </a:xfrm>
          <a:prstGeom prst="rect">
            <a:avLst/>
          </a:prstGeom>
        </p:spPr>
        <p:txBody>
          <a:bodyPr wrap="square">
            <a:spAutoFit/>
          </a:bodyPr>
          <a:lstStyle/>
          <a:p>
            <a:pPr lvl="0"/>
            <a:r>
              <a:rPr lang="en-CA" sz="1400" b="1" dirty="0">
                <a:solidFill>
                  <a:srgbClr val="F2BB18"/>
                </a:solidFill>
                <a:latin typeface="Arial Rounded MT Bold" panose="020F0704030504030204" pitchFamily="34" charset="0"/>
              </a:rPr>
              <a:t>1. </a:t>
            </a:r>
            <a:r>
              <a:rPr lang="en-CA" sz="1400" b="1" dirty="0">
                <a:latin typeface="Arial Rounded MT Bold" panose="020F0704030504030204" pitchFamily="34" charset="0"/>
              </a:rPr>
              <a:t>Extraction of raw materials</a:t>
            </a:r>
          </a:p>
          <a:p>
            <a:pPr lvl="0"/>
            <a:r>
              <a:rPr lang="en-CA" sz="1000" dirty="0"/>
              <a:t>(oil, mineral, cotton, sheep’s wool, water)</a:t>
            </a:r>
            <a:endParaRPr lang="en-CA" sz="2400" dirty="0"/>
          </a:p>
        </p:txBody>
      </p:sp>
      <p:sp>
        <p:nvSpPr>
          <p:cNvPr id="7" name="Rectangle 6"/>
          <p:cNvSpPr/>
          <p:nvPr/>
        </p:nvSpPr>
        <p:spPr>
          <a:xfrm rot="20866900">
            <a:off x="2373730" y="3118293"/>
            <a:ext cx="1802143" cy="830997"/>
          </a:xfrm>
          <a:prstGeom prst="rect">
            <a:avLst/>
          </a:prstGeom>
        </p:spPr>
        <p:txBody>
          <a:bodyPr wrap="square">
            <a:spAutoFit/>
          </a:bodyPr>
          <a:lstStyle/>
          <a:p>
            <a:pPr lvl="0"/>
            <a:r>
              <a:rPr lang="en-CA" sz="1400" b="1" dirty="0">
                <a:solidFill>
                  <a:srgbClr val="F2BB18"/>
                </a:solidFill>
                <a:latin typeface="Arial Rounded MT Bold" panose="020F0704030504030204" pitchFamily="34" charset="0"/>
              </a:rPr>
              <a:t>2. </a:t>
            </a:r>
            <a:r>
              <a:rPr lang="en-CA" sz="1400" b="1" dirty="0">
                <a:latin typeface="Arial Rounded MT Bold" panose="020F0704030504030204" pitchFamily="34" charset="0"/>
              </a:rPr>
              <a:t>Processing of materials</a:t>
            </a:r>
          </a:p>
          <a:p>
            <a:pPr lvl="0"/>
            <a:r>
              <a:rPr lang="en-CA" sz="1000" dirty="0"/>
              <a:t>(polyester, plastics, dyes, iron, fabric, wool)</a:t>
            </a:r>
          </a:p>
        </p:txBody>
      </p:sp>
      <p:sp>
        <p:nvSpPr>
          <p:cNvPr id="8" name="Rectangle 7"/>
          <p:cNvSpPr/>
          <p:nvPr/>
        </p:nvSpPr>
        <p:spPr>
          <a:xfrm rot="20866900">
            <a:off x="4156282" y="3118292"/>
            <a:ext cx="1572713" cy="830997"/>
          </a:xfrm>
          <a:prstGeom prst="rect">
            <a:avLst/>
          </a:prstGeom>
        </p:spPr>
        <p:txBody>
          <a:bodyPr wrap="square">
            <a:spAutoFit/>
          </a:bodyPr>
          <a:lstStyle/>
          <a:p>
            <a:pPr lvl="0"/>
            <a:r>
              <a:rPr lang="en-CA" sz="1400" b="1" dirty="0">
                <a:solidFill>
                  <a:srgbClr val="F2BB18"/>
                </a:solidFill>
                <a:latin typeface="Arial Rounded MT Bold" panose="020F0704030504030204" pitchFamily="34" charset="0"/>
              </a:rPr>
              <a:t>3. </a:t>
            </a:r>
            <a:r>
              <a:rPr lang="en-CA" sz="1400" b="1" dirty="0">
                <a:latin typeface="Arial Rounded MT Bold" panose="020F0704030504030204" pitchFamily="34" charset="0"/>
              </a:rPr>
              <a:t>Product distribution</a:t>
            </a:r>
          </a:p>
          <a:p>
            <a:pPr lvl="0"/>
            <a:r>
              <a:rPr lang="en-CA" sz="1000" dirty="0"/>
              <a:t>(transport by truck or ship, packaging) </a:t>
            </a:r>
          </a:p>
        </p:txBody>
      </p:sp>
      <p:sp>
        <p:nvSpPr>
          <p:cNvPr id="10" name="Rectangle 9"/>
          <p:cNvSpPr/>
          <p:nvPr/>
        </p:nvSpPr>
        <p:spPr>
          <a:xfrm rot="20866900">
            <a:off x="5858954" y="3409895"/>
            <a:ext cx="1328652" cy="461665"/>
          </a:xfrm>
          <a:prstGeom prst="rect">
            <a:avLst/>
          </a:prstGeom>
        </p:spPr>
        <p:txBody>
          <a:bodyPr wrap="square">
            <a:spAutoFit/>
          </a:bodyPr>
          <a:lstStyle/>
          <a:p>
            <a:pPr lvl="0"/>
            <a:r>
              <a:rPr lang="en-CA" sz="1400" b="1" dirty="0">
                <a:solidFill>
                  <a:srgbClr val="F2BB18"/>
                </a:solidFill>
                <a:latin typeface="Arial Rounded MT Bold" panose="020F0704030504030204" pitchFamily="34" charset="0"/>
              </a:rPr>
              <a:t>4. </a:t>
            </a:r>
            <a:r>
              <a:rPr lang="en-CA" sz="1400" b="1" dirty="0">
                <a:latin typeface="Arial Rounded MT Bold" panose="020F0704030504030204" pitchFamily="34" charset="0"/>
              </a:rPr>
              <a:t>Use</a:t>
            </a:r>
          </a:p>
          <a:p>
            <a:pPr lvl="0"/>
            <a:r>
              <a:rPr lang="en-CA" sz="1000" dirty="0"/>
              <a:t>(washing, repair)</a:t>
            </a:r>
          </a:p>
        </p:txBody>
      </p:sp>
      <p:sp>
        <p:nvSpPr>
          <p:cNvPr id="12" name="Rectangle 11"/>
          <p:cNvSpPr/>
          <p:nvPr/>
        </p:nvSpPr>
        <p:spPr>
          <a:xfrm rot="20866900">
            <a:off x="7335588" y="3332951"/>
            <a:ext cx="1361107" cy="615553"/>
          </a:xfrm>
          <a:prstGeom prst="rect">
            <a:avLst/>
          </a:prstGeom>
        </p:spPr>
        <p:txBody>
          <a:bodyPr wrap="square">
            <a:spAutoFit/>
          </a:bodyPr>
          <a:lstStyle/>
          <a:p>
            <a:pPr lvl="0"/>
            <a:r>
              <a:rPr lang="en-CA" sz="1400" b="1" dirty="0">
                <a:solidFill>
                  <a:srgbClr val="F2BB18"/>
                </a:solidFill>
                <a:latin typeface="Arial Rounded MT Bold" panose="020F0704030504030204" pitchFamily="34" charset="0"/>
              </a:rPr>
              <a:t>5. </a:t>
            </a:r>
            <a:r>
              <a:rPr lang="en-CA" sz="1400" b="1" dirty="0">
                <a:latin typeface="Arial Rounded MT Bold" panose="020F0704030504030204" pitchFamily="34" charset="0"/>
              </a:rPr>
              <a:t>End of life</a:t>
            </a:r>
          </a:p>
          <a:p>
            <a:pPr lvl="0"/>
            <a:r>
              <a:rPr lang="en-CA" sz="1000" dirty="0"/>
              <a:t>(decomposition at the landfill)</a:t>
            </a:r>
          </a:p>
        </p:txBody>
      </p:sp>
      <p:sp>
        <p:nvSpPr>
          <p:cNvPr id="13" name="Titre 1"/>
          <p:cNvSpPr txBox="1">
            <a:spLocks/>
          </p:cNvSpPr>
          <p:nvPr/>
        </p:nvSpPr>
        <p:spPr>
          <a:xfrm>
            <a:off x="528359" y="300564"/>
            <a:ext cx="7886700" cy="124077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dirty="0"/>
              <a:t>Pollution and waste</a:t>
            </a:r>
          </a:p>
          <a:p>
            <a:r>
              <a:rPr lang="en-CA" sz="4000" dirty="0"/>
              <a:t>produced by a coat </a:t>
            </a:r>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68772" flipH="1">
            <a:off x="7531162" y="47742"/>
            <a:ext cx="1367542" cy="1769760"/>
          </a:xfrm>
          <a:prstGeom prst="rect">
            <a:avLst/>
          </a:prstGeom>
        </p:spPr>
      </p:pic>
      <p:sp>
        <p:nvSpPr>
          <p:cNvPr id="14" name="Rectangle à coins arrondis 13"/>
          <p:cNvSpPr/>
          <p:nvPr/>
        </p:nvSpPr>
        <p:spPr>
          <a:xfrm flipH="1">
            <a:off x="6074973" y="1365227"/>
            <a:ext cx="2139960" cy="1212249"/>
          </a:xfrm>
          <a:prstGeom prst="wedgeRoundRectCallout">
            <a:avLst>
              <a:gd name="adj1" fmla="val -31814"/>
              <a:gd name="adj2" fmla="val -68566"/>
              <a:gd name="adj3" fmla="val 16667"/>
            </a:avLst>
          </a:prstGeom>
          <a:ln w="57150">
            <a:solidFill>
              <a:srgbClr val="F2BB18"/>
            </a:solidFill>
          </a:ln>
        </p:spPr>
        <p:style>
          <a:lnRef idx="2">
            <a:schemeClr val="dk1"/>
          </a:lnRef>
          <a:fillRef idx="1">
            <a:schemeClr val="lt1"/>
          </a:fillRef>
          <a:effectRef idx="0">
            <a:schemeClr val="dk1"/>
          </a:effectRef>
          <a:fontRef idx="minor">
            <a:schemeClr val="dk1"/>
          </a:fontRef>
        </p:style>
        <p:txBody>
          <a:bodyPr rtlCol="0" anchor="ctr"/>
          <a:lstStyle/>
          <a:p>
            <a:r>
              <a:rPr lang="en-CA" sz="1200" dirty="0">
                <a:solidFill>
                  <a:schemeClr val="tx1"/>
                </a:solidFill>
                <a:latin typeface="Arial Rounded MT Bold" panose="020F0704030504030204" pitchFamily="34" charset="0"/>
              </a:rPr>
              <a:t>As for me, to avoid all that, I asked my cousin to give me his coat once it becomes too small for him!</a:t>
            </a:r>
          </a:p>
        </p:txBody>
      </p:sp>
      <p:sp>
        <p:nvSpPr>
          <p:cNvPr id="15" name="Rectangle 14"/>
          <p:cNvSpPr/>
          <p:nvPr/>
        </p:nvSpPr>
        <p:spPr>
          <a:xfrm>
            <a:off x="0" y="0"/>
            <a:ext cx="9144000" cy="6858000"/>
          </a:xfrm>
          <a:prstGeom prst="rect">
            <a:avLst/>
          </a:prstGeom>
          <a:noFill/>
          <a:ln w="107950" cap="sq" cmpd="sng">
            <a:solidFill>
              <a:srgbClr val="01856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extBox 1">
            <a:extLst>
              <a:ext uri="{FF2B5EF4-FFF2-40B4-BE49-F238E27FC236}">
                <a16:creationId xmlns:a16="http://schemas.microsoft.com/office/drawing/2014/main" id="{39148E1D-5C75-4351-AFDC-438FCBE2650E}"/>
              </a:ext>
            </a:extLst>
          </p:cNvPr>
          <p:cNvSpPr txBox="1"/>
          <p:nvPr/>
        </p:nvSpPr>
        <p:spPr>
          <a:xfrm>
            <a:off x="400640" y="6312405"/>
            <a:ext cx="1807536" cy="492443"/>
          </a:xfrm>
          <a:prstGeom prst="rect">
            <a:avLst/>
          </a:prstGeom>
          <a:solidFill>
            <a:schemeClr val="bg1"/>
          </a:solidFill>
        </p:spPr>
        <p:txBody>
          <a:bodyPr wrap="square" rtlCol="0">
            <a:spAutoFit/>
          </a:bodyPr>
          <a:lstStyle/>
          <a:p>
            <a:pPr algn="ctr"/>
            <a:r>
              <a:rPr lang="en-CA" sz="1300" b="1" dirty="0">
                <a:solidFill>
                  <a:srgbClr val="C00000"/>
                </a:solidFill>
              </a:rPr>
              <a:t>OVERCONSUMPTION OF RESOURCES</a:t>
            </a:r>
          </a:p>
        </p:txBody>
      </p:sp>
      <p:sp>
        <p:nvSpPr>
          <p:cNvPr id="16" name="TextBox 15">
            <a:extLst>
              <a:ext uri="{FF2B5EF4-FFF2-40B4-BE49-F238E27FC236}">
                <a16:creationId xmlns:a16="http://schemas.microsoft.com/office/drawing/2014/main" id="{F83476F1-E167-4083-9B13-AA931612487C}"/>
              </a:ext>
            </a:extLst>
          </p:cNvPr>
          <p:cNvSpPr txBox="1"/>
          <p:nvPr/>
        </p:nvSpPr>
        <p:spPr>
          <a:xfrm>
            <a:off x="5436757" y="6334204"/>
            <a:ext cx="2806310" cy="292388"/>
          </a:xfrm>
          <a:prstGeom prst="rect">
            <a:avLst/>
          </a:prstGeom>
          <a:solidFill>
            <a:schemeClr val="bg1"/>
          </a:solidFill>
        </p:spPr>
        <p:txBody>
          <a:bodyPr wrap="square" rtlCol="0">
            <a:spAutoFit/>
          </a:bodyPr>
          <a:lstStyle/>
          <a:p>
            <a:pPr algn="ctr"/>
            <a:r>
              <a:rPr lang="en-CA" sz="1300" b="1" dirty="0">
                <a:solidFill>
                  <a:srgbClr val="C00000"/>
                </a:solidFill>
              </a:rPr>
              <a:t>WASTING, POLLUTION AND GARBAGE</a:t>
            </a:r>
          </a:p>
        </p:txBody>
      </p:sp>
    </p:spTree>
    <p:extLst>
      <p:ext uri="{BB962C8B-B14F-4D97-AF65-F5344CB8AC3E}">
        <p14:creationId xmlns:p14="http://schemas.microsoft.com/office/powerpoint/2010/main" val="844430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 name="Groupe 138"/>
          <p:cNvGrpSpPr/>
          <p:nvPr/>
        </p:nvGrpSpPr>
        <p:grpSpPr>
          <a:xfrm>
            <a:off x="379970" y="3406804"/>
            <a:ext cx="8384060" cy="403052"/>
            <a:chOff x="1900092" y="3727052"/>
            <a:chExt cx="8513493" cy="432040"/>
          </a:xfrm>
        </p:grpSpPr>
        <p:cxnSp>
          <p:nvCxnSpPr>
            <p:cNvPr id="140" name="Straight Connector 6">
              <a:extLst>
                <a:ext uri="{FF2B5EF4-FFF2-40B4-BE49-F238E27FC236}">
                  <a16:creationId xmlns:a16="http://schemas.microsoft.com/office/drawing/2014/main" id="{38E2583A-2D5D-9B4F-BB97-B4060FDBAC72}"/>
                </a:ext>
              </a:extLst>
            </p:cNvPr>
            <p:cNvCxnSpPr>
              <a:cxnSpLocks/>
            </p:cNvCxnSpPr>
            <p:nvPr>
              <p:custDataLst>
                <p:tags r:id="rId1"/>
              </p:custDataLst>
            </p:nvPr>
          </p:nvCxnSpPr>
          <p:spPr>
            <a:xfrm>
              <a:off x="1900092" y="3940953"/>
              <a:ext cx="8513493" cy="16037"/>
            </a:xfrm>
            <a:prstGeom prst="line">
              <a:avLst/>
            </a:prstGeom>
            <a:ln w="28575">
              <a:solidFill>
                <a:schemeClr val="tx1">
                  <a:lumMod val="65000"/>
                  <a:lumOff val="35000"/>
                </a:schemeClr>
              </a:solidFill>
              <a:prstDash val="sysDot"/>
              <a:tailEnd type="triangle" w="lg" len="lg"/>
            </a:ln>
          </p:spPr>
          <p:style>
            <a:lnRef idx="2">
              <a:schemeClr val="dk1"/>
            </a:lnRef>
            <a:fillRef idx="0">
              <a:schemeClr val="dk1"/>
            </a:fillRef>
            <a:effectRef idx="1">
              <a:schemeClr val="dk1"/>
            </a:effectRef>
            <a:fontRef idx="minor">
              <a:schemeClr val="tx1"/>
            </a:fontRef>
          </p:style>
        </p:cxnSp>
        <p:sp>
          <p:nvSpPr>
            <p:cNvPr id="141" name="TextBox 74">
              <a:extLst>
                <a:ext uri="{FF2B5EF4-FFF2-40B4-BE49-F238E27FC236}">
                  <a16:creationId xmlns:a16="http://schemas.microsoft.com/office/drawing/2014/main" id="{5EF9644D-ED97-2441-ABB5-19AEC5794542}"/>
                </a:ext>
              </a:extLst>
            </p:cNvPr>
            <p:cNvSpPr txBox="1"/>
            <p:nvPr>
              <p:custDataLst>
                <p:tags r:id="rId2"/>
              </p:custDataLst>
            </p:nvPr>
          </p:nvSpPr>
          <p:spPr>
            <a:xfrm rot="19975792">
              <a:off x="1979329" y="3727052"/>
              <a:ext cx="1043488" cy="329912"/>
            </a:xfrm>
            <a:prstGeom prst="rect">
              <a:avLst/>
            </a:prstGeom>
            <a:noFill/>
          </p:spPr>
          <p:txBody>
            <a:bodyPr wrap="square" rtlCol="0">
              <a:spAutoFit/>
            </a:bodyPr>
            <a:lstStyle/>
            <a:p>
              <a:pPr algn="ctr"/>
              <a:r>
                <a:rPr lang="en-CA" sz="1400" b="1" dirty="0">
                  <a:solidFill>
                    <a:schemeClr val="bg1"/>
                  </a:solidFill>
                  <a:highlight>
                    <a:srgbClr val="800000"/>
                  </a:highlight>
                </a:rPr>
                <a:t>3 MONTHS</a:t>
              </a:r>
            </a:p>
          </p:txBody>
        </p:sp>
        <p:sp>
          <p:nvSpPr>
            <p:cNvPr id="142" name="TextBox 75">
              <a:extLst>
                <a:ext uri="{FF2B5EF4-FFF2-40B4-BE49-F238E27FC236}">
                  <a16:creationId xmlns:a16="http://schemas.microsoft.com/office/drawing/2014/main" id="{25765711-68A6-2942-9D12-2698EB1D6DA5}"/>
                </a:ext>
              </a:extLst>
            </p:cNvPr>
            <p:cNvSpPr txBox="1"/>
            <p:nvPr>
              <p:custDataLst>
                <p:tags r:id="rId3"/>
              </p:custDataLst>
            </p:nvPr>
          </p:nvSpPr>
          <p:spPr>
            <a:xfrm rot="19975792">
              <a:off x="2617072" y="3762396"/>
              <a:ext cx="978618" cy="329913"/>
            </a:xfrm>
            <a:prstGeom prst="rect">
              <a:avLst/>
            </a:prstGeom>
            <a:noFill/>
          </p:spPr>
          <p:txBody>
            <a:bodyPr wrap="square" rtlCol="0">
              <a:spAutoFit/>
            </a:bodyPr>
            <a:lstStyle/>
            <a:p>
              <a:pPr algn="ctr"/>
              <a:r>
                <a:rPr lang="en-CA" sz="1400" b="1" dirty="0">
                  <a:solidFill>
                    <a:schemeClr val="bg1"/>
                  </a:solidFill>
                  <a:highlight>
                    <a:srgbClr val="800000"/>
                  </a:highlight>
                </a:rPr>
                <a:t>6 MONTHS</a:t>
              </a:r>
            </a:p>
          </p:txBody>
        </p:sp>
        <p:sp>
          <p:nvSpPr>
            <p:cNvPr id="143" name="TextBox 76">
              <a:extLst>
                <a:ext uri="{FF2B5EF4-FFF2-40B4-BE49-F238E27FC236}">
                  <a16:creationId xmlns:a16="http://schemas.microsoft.com/office/drawing/2014/main" id="{5166C8CD-3B6C-684E-897F-D53E1EC91F77}"/>
                </a:ext>
              </a:extLst>
            </p:cNvPr>
            <p:cNvSpPr txBox="1"/>
            <p:nvPr>
              <p:custDataLst>
                <p:tags r:id="rId4"/>
              </p:custDataLst>
            </p:nvPr>
          </p:nvSpPr>
          <p:spPr>
            <a:xfrm rot="19975792">
              <a:off x="3215078" y="3814473"/>
              <a:ext cx="819087" cy="329912"/>
            </a:xfrm>
            <a:prstGeom prst="rect">
              <a:avLst/>
            </a:prstGeom>
            <a:noFill/>
          </p:spPr>
          <p:txBody>
            <a:bodyPr wrap="square" rtlCol="0">
              <a:spAutoFit/>
            </a:bodyPr>
            <a:lstStyle/>
            <a:p>
              <a:pPr algn="ctr"/>
              <a:r>
                <a:rPr lang="en-CA" sz="1400" b="1" dirty="0">
                  <a:solidFill>
                    <a:schemeClr val="bg1"/>
                  </a:solidFill>
                  <a:highlight>
                    <a:srgbClr val="800000"/>
                  </a:highlight>
                </a:rPr>
                <a:t>1 YEAR</a:t>
              </a:r>
            </a:p>
          </p:txBody>
        </p:sp>
        <p:sp>
          <p:nvSpPr>
            <p:cNvPr id="144" name="TextBox 77">
              <a:extLst>
                <a:ext uri="{FF2B5EF4-FFF2-40B4-BE49-F238E27FC236}">
                  <a16:creationId xmlns:a16="http://schemas.microsoft.com/office/drawing/2014/main" id="{4670E9D5-0036-5840-A362-43CF52614E97}"/>
                </a:ext>
              </a:extLst>
            </p:cNvPr>
            <p:cNvSpPr txBox="1"/>
            <p:nvPr>
              <p:custDataLst>
                <p:tags r:id="rId5"/>
              </p:custDataLst>
            </p:nvPr>
          </p:nvSpPr>
          <p:spPr>
            <a:xfrm rot="19975792">
              <a:off x="3723259" y="3800714"/>
              <a:ext cx="819087" cy="329913"/>
            </a:xfrm>
            <a:prstGeom prst="rect">
              <a:avLst/>
            </a:prstGeom>
            <a:noFill/>
          </p:spPr>
          <p:txBody>
            <a:bodyPr wrap="square" rtlCol="0">
              <a:spAutoFit/>
            </a:bodyPr>
            <a:lstStyle/>
            <a:p>
              <a:pPr algn="ctr"/>
              <a:r>
                <a:rPr lang="en-CA" sz="1400" b="1" dirty="0">
                  <a:solidFill>
                    <a:schemeClr val="bg1"/>
                  </a:solidFill>
                  <a:highlight>
                    <a:srgbClr val="800000"/>
                  </a:highlight>
                </a:rPr>
                <a:t>5 YEARS</a:t>
              </a:r>
            </a:p>
          </p:txBody>
        </p:sp>
        <p:sp>
          <p:nvSpPr>
            <p:cNvPr id="145" name="TextBox 78">
              <a:extLst>
                <a:ext uri="{FF2B5EF4-FFF2-40B4-BE49-F238E27FC236}">
                  <a16:creationId xmlns:a16="http://schemas.microsoft.com/office/drawing/2014/main" id="{4B7DAA26-CD05-E842-ABB4-85B13AE06CA3}"/>
                </a:ext>
              </a:extLst>
            </p:cNvPr>
            <p:cNvSpPr txBox="1"/>
            <p:nvPr>
              <p:custDataLst>
                <p:tags r:id="rId6"/>
              </p:custDataLst>
            </p:nvPr>
          </p:nvSpPr>
          <p:spPr>
            <a:xfrm rot="19975792">
              <a:off x="5035241" y="3785049"/>
              <a:ext cx="884305" cy="329912"/>
            </a:xfrm>
            <a:prstGeom prst="rect">
              <a:avLst/>
            </a:prstGeom>
            <a:noFill/>
          </p:spPr>
          <p:txBody>
            <a:bodyPr wrap="square" rtlCol="0">
              <a:spAutoFit/>
            </a:bodyPr>
            <a:lstStyle/>
            <a:p>
              <a:pPr algn="ctr"/>
              <a:r>
                <a:rPr lang="en-CA" sz="1400" b="1" dirty="0">
                  <a:solidFill>
                    <a:schemeClr val="bg1"/>
                  </a:solidFill>
                  <a:highlight>
                    <a:srgbClr val="800000"/>
                  </a:highlight>
                </a:rPr>
                <a:t>50 YEARS</a:t>
              </a:r>
            </a:p>
          </p:txBody>
        </p:sp>
        <p:sp>
          <p:nvSpPr>
            <p:cNvPr id="146" name="TextBox 80">
              <a:extLst>
                <a:ext uri="{FF2B5EF4-FFF2-40B4-BE49-F238E27FC236}">
                  <a16:creationId xmlns:a16="http://schemas.microsoft.com/office/drawing/2014/main" id="{B86E9B72-4643-A24C-9B65-444B6BEF75C8}"/>
                </a:ext>
              </a:extLst>
            </p:cNvPr>
            <p:cNvSpPr txBox="1"/>
            <p:nvPr>
              <p:custDataLst>
                <p:tags r:id="rId7"/>
              </p:custDataLst>
            </p:nvPr>
          </p:nvSpPr>
          <p:spPr>
            <a:xfrm rot="19975792">
              <a:off x="5896574" y="3829180"/>
              <a:ext cx="998615" cy="329912"/>
            </a:xfrm>
            <a:prstGeom prst="rect">
              <a:avLst/>
            </a:prstGeom>
            <a:noFill/>
          </p:spPr>
          <p:txBody>
            <a:bodyPr wrap="square" rtlCol="0">
              <a:spAutoFit/>
            </a:bodyPr>
            <a:lstStyle/>
            <a:p>
              <a:pPr algn="ctr"/>
              <a:r>
                <a:rPr lang="en-CA" sz="1400" b="1" dirty="0">
                  <a:solidFill>
                    <a:schemeClr val="bg1"/>
                  </a:solidFill>
                  <a:highlight>
                    <a:srgbClr val="800000"/>
                  </a:highlight>
                </a:rPr>
                <a:t>100 YEARS</a:t>
              </a:r>
            </a:p>
          </p:txBody>
        </p:sp>
        <p:sp>
          <p:nvSpPr>
            <p:cNvPr id="147" name="TextBox 81">
              <a:extLst>
                <a:ext uri="{FF2B5EF4-FFF2-40B4-BE49-F238E27FC236}">
                  <a16:creationId xmlns:a16="http://schemas.microsoft.com/office/drawing/2014/main" id="{67F31D01-6028-0E40-A1CC-8912A4B65F73}"/>
                </a:ext>
              </a:extLst>
            </p:cNvPr>
            <p:cNvSpPr txBox="1"/>
            <p:nvPr>
              <p:custDataLst>
                <p:tags r:id="rId8"/>
              </p:custDataLst>
            </p:nvPr>
          </p:nvSpPr>
          <p:spPr>
            <a:xfrm rot="19975792">
              <a:off x="6710411" y="3819250"/>
              <a:ext cx="1047865" cy="329913"/>
            </a:xfrm>
            <a:prstGeom prst="rect">
              <a:avLst/>
            </a:prstGeom>
            <a:noFill/>
          </p:spPr>
          <p:txBody>
            <a:bodyPr wrap="square" rtlCol="0">
              <a:spAutoFit/>
            </a:bodyPr>
            <a:lstStyle/>
            <a:p>
              <a:pPr algn="ctr"/>
              <a:r>
                <a:rPr lang="en-CA" sz="1400" b="1" dirty="0">
                  <a:solidFill>
                    <a:schemeClr val="bg1"/>
                  </a:solidFill>
                  <a:highlight>
                    <a:srgbClr val="800000"/>
                  </a:highlight>
                </a:rPr>
                <a:t>500 YEARS</a:t>
              </a:r>
            </a:p>
          </p:txBody>
        </p:sp>
        <p:sp>
          <p:nvSpPr>
            <p:cNvPr id="148" name="TextBox 82">
              <a:extLst>
                <a:ext uri="{FF2B5EF4-FFF2-40B4-BE49-F238E27FC236}">
                  <a16:creationId xmlns:a16="http://schemas.microsoft.com/office/drawing/2014/main" id="{317511E1-0759-024C-88BF-BE97259FB64F}"/>
                </a:ext>
              </a:extLst>
            </p:cNvPr>
            <p:cNvSpPr txBox="1"/>
            <p:nvPr>
              <p:custDataLst>
                <p:tags r:id="rId9"/>
              </p:custDataLst>
            </p:nvPr>
          </p:nvSpPr>
          <p:spPr>
            <a:xfrm rot="19975792">
              <a:off x="7917209" y="3776766"/>
              <a:ext cx="1178545" cy="329913"/>
            </a:xfrm>
            <a:prstGeom prst="rect">
              <a:avLst/>
            </a:prstGeom>
            <a:noFill/>
          </p:spPr>
          <p:txBody>
            <a:bodyPr wrap="square" rtlCol="0">
              <a:spAutoFit/>
            </a:bodyPr>
            <a:lstStyle/>
            <a:p>
              <a:pPr algn="ctr"/>
              <a:r>
                <a:rPr lang="en-CA" sz="1400" b="1" dirty="0">
                  <a:solidFill>
                    <a:schemeClr val="bg1"/>
                  </a:solidFill>
                  <a:highlight>
                    <a:srgbClr val="800000"/>
                  </a:highlight>
                </a:rPr>
                <a:t>1000 YEARS</a:t>
              </a:r>
            </a:p>
          </p:txBody>
        </p:sp>
        <p:sp>
          <p:nvSpPr>
            <p:cNvPr id="149" name="TextBox 83">
              <a:extLst>
                <a:ext uri="{FF2B5EF4-FFF2-40B4-BE49-F238E27FC236}">
                  <a16:creationId xmlns:a16="http://schemas.microsoft.com/office/drawing/2014/main" id="{010A0330-FD95-174D-BB25-4B00BDDFA56A}"/>
                </a:ext>
              </a:extLst>
            </p:cNvPr>
            <p:cNvSpPr txBox="1"/>
            <p:nvPr>
              <p:custDataLst>
                <p:tags r:id="rId10"/>
              </p:custDataLst>
            </p:nvPr>
          </p:nvSpPr>
          <p:spPr>
            <a:xfrm rot="19975792">
              <a:off x="9361174" y="3792043"/>
              <a:ext cx="902373" cy="307777"/>
            </a:xfrm>
            <a:prstGeom prst="rect">
              <a:avLst/>
            </a:prstGeom>
            <a:noFill/>
          </p:spPr>
          <p:txBody>
            <a:bodyPr wrap="square" rtlCol="0">
              <a:spAutoFit/>
            </a:bodyPr>
            <a:lstStyle/>
            <a:p>
              <a:pPr algn="ctr"/>
              <a:r>
                <a:rPr lang="fr-CA" sz="1400" b="1" dirty="0">
                  <a:solidFill>
                    <a:schemeClr val="bg1"/>
                  </a:solidFill>
                  <a:highlight>
                    <a:srgbClr val="800000"/>
                  </a:highlight>
                </a:rPr>
                <a:t>5000 +</a:t>
              </a:r>
            </a:p>
          </p:txBody>
        </p:sp>
      </p:grpSp>
      <p:sp>
        <p:nvSpPr>
          <p:cNvPr id="150" name="ZoneTexte 149">
            <a:extLst>
              <a:ext uri="{FF2B5EF4-FFF2-40B4-BE49-F238E27FC236}">
                <a16:creationId xmlns:a16="http://schemas.microsoft.com/office/drawing/2014/main" id="{BFF3BE5F-0885-3448-8597-35C0CDBEDEEC}"/>
              </a:ext>
            </a:extLst>
          </p:cNvPr>
          <p:cNvSpPr txBox="1"/>
          <p:nvPr/>
        </p:nvSpPr>
        <p:spPr>
          <a:xfrm>
            <a:off x="7692722" y="2802805"/>
            <a:ext cx="1379894" cy="400110"/>
          </a:xfrm>
          <a:prstGeom prst="rect">
            <a:avLst/>
          </a:prstGeom>
          <a:noFill/>
        </p:spPr>
        <p:txBody>
          <a:bodyPr wrap="square" rtlCol="0">
            <a:spAutoFit/>
          </a:bodyPr>
          <a:lstStyle/>
          <a:p>
            <a:r>
              <a:rPr lang="en-CA" sz="2000" dirty="0">
                <a:latin typeface="Arial Rounded MT Bold" panose="020F0704030504030204" pitchFamily="34" charset="0"/>
              </a:rPr>
              <a:t>Very long</a:t>
            </a:r>
          </a:p>
        </p:txBody>
      </p:sp>
      <p:sp>
        <p:nvSpPr>
          <p:cNvPr id="151" name="ZoneTexte 150">
            <a:extLst>
              <a:ext uri="{FF2B5EF4-FFF2-40B4-BE49-F238E27FC236}">
                <a16:creationId xmlns:a16="http://schemas.microsoft.com/office/drawing/2014/main" id="{BFF3BE5F-0885-3448-8597-35C0CDBEDEEC}"/>
              </a:ext>
            </a:extLst>
          </p:cNvPr>
          <p:cNvSpPr txBox="1"/>
          <p:nvPr/>
        </p:nvSpPr>
        <p:spPr>
          <a:xfrm>
            <a:off x="0" y="2808384"/>
            <a:ext cx="1630185" cy="400110"/>
          </a:xfrm>
          <a:prstGeom prst="rect">
            <a:avLst/>
          </a:prstGeom>
          <a:noFill/>
        </p:spPr>
        <p:txBody>
          <a:bodyPr wrap="square" rtlCol="0">
            <a:spAutoFit/>
          </a:bodyPr>
          <a:lstStyle/>
          <a:p>
            <a:r>
              <a:rPr lang="en-CA" sz="2000" dirty="0">
                <a:latin typeface="Arial Rounded MT Bold" panose="020F0704030504030204" pitchFamily="34" charset="0"/>
              </a:rPr>
              <a:t>Very short</a:t>
            </a:r>
          </a:p>
        </p:txBody>
      </p:sp>
      <p:pic>
        <p:nvPicPr>
          <p:cNvPr id="152" name="image27.png"/>
          <p:cNvPicPr/>
          <p:nvPr/>
        </p:nvPicPr>
        <p:blipFill rotWithShape="1">
          <a:blip r:embed="rId12"/>
          <a:srcRect l="3522" t="11711" r="6864" b="21757"/>
          <a:stretch/>
        </p:blipFill>
        <p:spPr>
          <a:xfrm rot="5400000">
            <a:off x="5954365" y="1698129"/>
            <a:ext cx="885551" cy="855966"/>
          </a:xfrm>
          <a:prstGeom prst="rect">
            <a:avLst/>
          </a:prstGeom>
          <a:ln/>
        </p:spPr>
      </p:pic>
      <p:pic>
        <p:nvPicPr>
          <p:cNvPr id="153" name="image11.png"/>
          <p:cNvPicPr/>
          <p:nvPr/>
        </p:nvPicPr>
        <p:blipFill rotWithShape="1">
          <a:blip r:embed="rId13"/>
          <a:srcRect l="15352" r="7210" b="5352"/>
          <a:stretch/>
        </p:blipFill>
        <p:spPr>
          <a:xfrm>
            <a:off x="2814571" y="4702032"/>
            <a:ext cx="940207" cy="1375280"/>
          </a:xfrm>
          <a:prstGeom prst="rect">
            <a:avLst/>
          </a:prstGeom>
          <a:ln/>
        </p:spPr>
      </p:pic>
      <p:pic>
        <p:nvPicPr>
          <p:cNvPr id="154" name="image26.png"/>
          <p:cNvPicPr/>
          <p:nvPr/>
        </p:nvPicPr>
        <p:blipFill>
          <a:blip r:embed="rId14"/>
          <a:srcRect/>
          <a:stretch>
            <a:fillRect/>
          </a:stretch>
        </p:blipFill>
        <p:spPr>
          <a:xfrm>
            <a:off x="4481691" y="1625229"/>
            <a:ext cx="569407" cy="1040397"/>
          </a:xfrm>
          <a:prstGeom prst="rect">
            <a:avLst/>
          </a:prstGeom>
          <a:ln/>
        </p:spPr>
      </p:pic>
      <p:pic>
        <p:nvPicPr>
          <p:cNvPr id="155" name="image18.png"/>
          <p:cNvPicPr/>
          <p:nvPr/>
        </p:nvPicPr>
        <p:blipFill>
          <a:blip r:embed="rId15"/>
          <a:srcRect/>
          <a:stretch>
            <a:fillRect/>
          </a:stretch>
        </p:blipFill>
        <p:spPr>
          <a:xfrm>
            <a:off x="1222784" y="4749370"/>
            <a:ext cx="1133215" cy="1327942"/>
          </a:xfrm>
          <a:prstGeom prst="rect">
            <a:avLst/>
          </a:prstGeom>
          <a:ln/>
        </p:spPr>
      </p:pic>
      <p:pic>
        <p:nvPicPr>
          <p:cNvPr id="158" name="image20.png"/>
          <p:cNvPicPr/>
          <p:nvPr/>
        </p:nvPicPr>
        <p:blipFill>
          <a:blip r:embed="rId16"/>
          <a:srcRect/>
          <a:stretch>
            <a:fillRect/>
          </a:stretch>
        </p:blipFill>
        <p:spPr>
          <a:xfrm>
            <a:off x="2331332" y="1619248"/>
            <a:ext cx="929366" cy="1074196"/>
          </a:xfrm>
          <a:prstGeom prst="rect">
            <a:avLst/>
          </a:prstGeom>
          <a:ln/>
        </p:spPr>
      </p:pic>
      <p:pic>
        <p:nvPicPr>
          <p:cNvPr id="159" name="Image 158" descr="RÃ©sultats de recherche d'images pour Â«Â gomme Ã  macherÂ Â»"/>
          <p:cNvPicPr/>
          <p:nvPr/>
        </p:nvPicPr>
        <p:blipFill rotWithShape="1">
          <a:blip r:embed="rId17">
            <a:extLst>
              <a:ext uri="{28A0092B-C50C-407E-A947-70E740481C1C}">
                <a14:useLocalDpi xmlns:a14="http://schemas.microsoft.com/office/drawing/2010/main" val="0"/>
              </a:ext>
            </a:extLst>
          </a:blip>
          <a:srcRect t="12602" b="16078"/>
          <a:stretch/>
        </p:blipFill>
        <p:spPr bwMode="auto">
          <a:xfrm>
            <a:off x="5600401" y="5070522"/>
            <a:ext cx="1472575" cy="1088136"/>
          </a:xfrm>
          <a:prstGeom prst="rect">
            <a:avLst/>
          </a:prstGeom>
          <a:noFill/>
          <a:ln>
            <a:noFill/>
          </a:ln>
        </p:spPr>
      </p:pic>
      <p:pic>
        <p:nvPicPr>
          <p:cNvPr id="160" name="image9.png"/>
          <p:cNvPicPr/>
          <p:nvPr/>
        </p:nvPicPr>
        <p:blipFill rotWithShape="1">
          <a:blip r:embed="rId18"/>
          <a:srcRect l="22801" t="13875" r="22323" b="12532"/>
          <a:stretch/>
        </p:blipFill>
        <p:spPr>
          <a:xfrm>
            <a:off x="4526761" y="5037440"/>
            <a:ext cx="614994" cy="1092960"/>
          </a:xfrm>
          <a:prstGeom prst="rect">
            <a:avLst/>
          </a:prstGeom>
          <a:ln/>
        </p:spPr>
      </p:pic>
      <p:pic>
        <p:nvPicPr>
          <p:cNvPr id="161" name="Image 160" descr="Image associÃ©e"/>
          <p:cNvPicPr/>
          <p:nvPr/>
        </p:nvPicPr>
        <p:blipFill rotWithShape="1">
          <a:blip r:embed="rId19">
            <a:extLst>
              <a:ext uri="{28A0092B-C50C-407E-A947-70E740481C1C}">
                <a14:useLocalDpi xmlns:a14="http://schemas.microsoft.com/office/drawing/2010/main" val="0"/>
              </a:ext>
            </a:extLst>
          </a:blip>
          <a:srcRect l="17818" r="16192"/>
          <a:stretch/>
        </p:blipFill>
        <p:spPr bwMode="auto">
          <a:xfrm>
            <a:off x="5081942" y="1698871"/>
            <a:ext cx="749715" cy="945980"/>
          </a:xfrm>
          <a:prstGeom prst="rect">
            <a:avLst/>
          </a:prstGeom>
          <a:noFill/>
          <a:ln>
            <a:noFill/>
          </a:ln>
        </p:spPr>
      </p:pic>
      <p:pic>
        <p:nvPicPr>
          <p:cNvPr id="162" name="Image 161"/>
          <p:cNvPicPr/>
          <p:nvPr/>
        </p:nvPicPr>
        <p:blipFill>
          <a:blip r:embed="rId20" cstate="print">
            <a:extLst>
              <a:ext uri="{28A0092B-C50C-407E-A947-70E740481C1C}">
                <a14:useLocalDpi xmlns:a14="http://schemas.microsoft.com/office/drawing/2010/main" val="0"/>
              </a:ext>
            </a:extLst>
          </a:blip>
          <a:stretch>
            <a:fillRect/>
          </a:stretch>
        </p:blipFill>
        <p:spPr>
          <a:xfrm>
            <a:off x="7606874" y="4974680"/>
            <a:ext cx="630358" cy="1279819"/>
          </a:xfrm>
          <a:prstGeom prst="rect">
            <a:avLst/>
          </a:prstGeom>
        </p:spPr>
      </p:pic>
      <p:pic>
        <p:nvPicPr>
          <p:cNvPr id="163" name="Image 162" descr="RÃ©sultats de recherche d'images pour Â«Â planches de boisÂ Â»"/>
          <p:cNvPicPr/>
          <p:nvPr/>
        </p:nvPicPr>
        <p:blipFill>
          <a:blip r:embed="rId21">
            <a:extLst>
              <a:ext uri="{28A0092B-C50C-407E-A947-70E740481C1C}">
                <a14:useLocalDpi xmlns:a14="http://schemas.microsoft.com/office/drawing/2010/main" val="0"/>
              </a:ext>
            </a:extLst>
          </a:blip>
          <a:srcRect/>
          <a:stretch>
            <a:fillRect/>
          </a:stretch>
        </p:blipFill>
        <p:spPr bwMode="auto">
          <a:xfrm>
            <a:off x="3280894" y="1756379"/>
            <a:ext cx="1056973" cy="932271"/>
          </a:xfrm>
          <a:prstGeom prst="rect">
            <a:avLst/>
          </a:prstGeom>
          <a:noFill/>
          <a:ln>
            <a:noFill/>
          </a:ln>
        </p:spPr>
      </p:pic>
      <p:sp>
        <p:nvSpPr>
          <p:cNvPr id="28" name="Titre 1"/>
          <p:cNvSpPr txBox="1">
            <a:spLocks/>
          </p:cNvSpPr>
          <p:nvPr/>
        </p:nvSpPr>
        <p:spPr>
          <a:xfrm>
            <a:off x="1" y="380233"/>
            <a:ext cx="9144000" cy="61036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t>Life span of waste</a:t>
            </a:r>
          </a:p>
        </p:txBody>
      </p:sp>
      <p:sp>
        <p:nvSpPr>
          <p:cNvPr id="29" name="Rectangle 28"/>
          <p:cNvSpPr/>
          <p:nvPr/>
        </p:nvSpPr>
        <p:spPr>
          <a:xfrm>
            <a:off x="0" y="0"/>
            <a:ext cx="9144000" cy="6858000"/>
          </a:xfrm>
          <a:prstGeom prst="rect">
            <a:avLst/>
          </a:prstGeom>
          <a:noFill/>
          <a:ln w="107950" cap="sq" cmpd="sng">
            <a:solidFill>
              <a:srgbClr val="01856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Tree>
    <p:extLst>
      <p:ext uri="{BB962C8B-B14F-4D97-AF65-F5344CB8AC3E}">
        <p14:creationId xmlns:p14="http://schemas.microsoft.com/office/powerpoint/2010/main" val="1323356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0634" y="1287907"/>
            <a:ext cx="6290389" cy="3416320"/>
          </a:xfrm>
          <a:prstGeom prst="rect">
            <a:avLst/>
          </a:prstGeom>
        </p:spPr>
        <p:txBody>
          <a:bodyPr wrap="square">
            <a:spAutoFit/>
          </a:bodyPr>
          <a:lstStyle/>
          <a:p>
            <a:pPr algn="r"/>
            <a:r>
              <a:rPr lang="en-CA" dirty="0"/>
              <a:t>In the end, behind every purchase and </a:t>
            </a:r>
            <a:r>
              <a:rPr lang="en-CA" b="1" dirty="0">
                <a:solidFill>
                  <a:srgbClr val="F2BB18"/>
                </a:solidFill>
              </a:rPr>
              <a:t>every</a:t>
            </a:r>
            <a:r>
              <a:rPr lang="en-CA" dirty="0"/>
              <a:t> consumption there is inevitably a hidden impact be it through the exploitation of natural resources, energy consumption or end-of-life treatment. We can consume better (locally, sustainably, etc.), but the best solution is to simply </a:t>
            </a:r>
            <a:r>
              <a:rPr lang="en-CA" b="1" u="sng" dirty="0">
                <a:solidFill>
                  <a:srgbClr val="F2BB18"/>
                </a:solidFill>
              </a:rPr>
              <a:t>consume less</a:t>
            </a:r>
            <a:r>
              <a:rPr lang="en-CA" dirty="0"/>
              <a:t>. </a:t>
            </a:r>
          </a:p>
          <a:p>
            <a:pPr algn="r"/>
            <a:endParaRPr lang="en-CA" dirty="0"/>
          </a:p>
          <a:p>
            <a:pPr algn="r"/>
            <a:r>
              <a:rPr lang="en-CA" dirty="0"/>
              <a:t>Let us not forget that some raw materials exist in </a:t>
            </a:r>
            <a:r>
              <a:rPr lang="en-CA" b="1" dirty="0">
                <a:solidFill>
                  <a:srgbClr val="F2BB18"/>
                </a:solidFill>
              </a:rPr>
              <a:t>limited</a:t>
            </a:r>
            <a:r>
              <a:rPr lang="en-CA" dirty="0"/>
              <a:t> quantities in our environment and are </a:t>
            </a:r>
            <a:r>
              <a:rPr lang="en-CA" b="1" dirty="0">
                <a:solidFill>
                  <a:srgbClr val="F2BB18"/>
                </a:solidFill>
              </a:rPr>
              <a:t>non-renewable</a:t>
            </a:r>
            <a:r>
              <a:rPr lang="en-CA" dirty="0"/>
              <a:t> (metals, sand, oil ...) </a:t>
            </a:r>
            <a:r>
              <a:rPr lang="en-CA" b="1" dirty="0">
                <a:solidFill>
                  <a:srgbClr val="F2BB18"/>
                </a:solidFill>
              </a:rPr>
              <a:t>or are being depleted </a:t>
            </a:r>
            <a:r>
              <a:rPr lang="en-CA" dirty="0"/>
              <a:t>(like certain minerals). Extraction of raw materials can also cause the </a:t>
            </a:r>
            <a:r>
              <a:rPr lang="en-CA" b="1" dirty="0">
                <a:solidFill>
                  <a:srgbClr val="F2BB18"/>
                </a:solidFill>
              </a:rPr>
              <a:t>serious deterioration </a:t>
            </a:r>
            <a:r>
              <a:rPr lang="en-CA" dirty="0"/>
              <a:t>of natural environments (e.g., logging). </a:t>
            </a:r>
          </a:p>
          <a:p>
            <a:pPr algn="r"/>
            <a:endParaRPr lang="fr-CA" dirty="0"/>
          </a:p>
        </p:txBody>
      </p:sp>
      <p:sp>
        <p:nvSpPr>
          <p:cNvPr id="4" name="Titre 1"/>
          <p:cNvSpPr txBox="1">
            <a:spLocks/>
          </p:cNvSpPr>
          <p:nvPr/>
        </p:nvSpPr>
        <p:spPr>
          <a:xfrm>
            <a:off x="0" y="370824"/>
            <a:ext cx="9143999" cy="71672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t>Consuming better, and less!</a:t>
            </a:r>
          </a:p>
        </p:txBody>
      </p:sp>
      <p:pic>
        <p:nvPicPr>
          <p:cNvPr id="3074" name="Picture 2" descr="RÃ©sultats de recherche d'images pour Â«Â exploitation des ressourcesÂ 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6899" y="1721446"/>
            <a:ext cx="2181225" cy="24098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à coins arrondis 4"/>
          <p:cNvSpPr/>
          <p:nvPr/>
        </p:nvSpPr>
        <p:spPr>
          <a:xfrm>
            <a:off x="4276973" y="5254478"/>
            <a:ext cx="4114799" cy="1174877"/>
          </a:xfrm>
          <a:prstGeom prst="wedgeRoundRectCallout">
            <a:avLst>
              <a:gd name="adj1" fmla="val -62593"/>
              <a:gd name="adj2" fmla="val -10497"/>
              <a:gd name="adj3" fmla="val 16667"/>
            </a:avLst>
          </a:prstGeom>
          <a:ln w="57150">
            <a:solidFill>
              <a:srgbClr val="F2BB18"/>
            </a:solidFill>
          </a:ln>
        </p:spPr>
        <p:style>
          <a:lnRef idx="2">
            <a:schemeClr val="dk1"/>
          </a:lnRef>
          <a:fillRef idx="1">
            <a:schemeClr val="lt1"/>
          </a:fillRef>
          <a:effectRef idx="0">
            <a:schemeClr val="dk1"/>
          </a:effectRef>
          <a:fontRef idx="minor">
            <a:schemeClr val="dk1"/>
          </a:fontRef>
        </p:style>
        <p:txBody>
          <a:bodyPr rtlCol="0" anchor="ctr"/>
          <a:lstStyle/>
          <a:p>
            <a:r>
              <a:rPr lang="en-CA" sz="1600" dirty="0">
                <a:solidFill>
                  <a:schemeClr val="tx1"/>
                </a:solidFill>
                <a:latin typeface="Arial Rounded MT Bold" panose="020F0704030504030204" pitchFamily="34" charset="0"/>
              </a:rPr>
              <a:t>The only waste resulting from human activity that has no impact on the environment is the waste we do not produce!</a:t>
            </a:r>
          </a:p>
        </p:txBody>
      </p:sp>
      <p:pic>
        <p:nvPicPr>
          <p:cNvPr id="6" name="Image 5"/>
          <p:cNvPicPr>
            <a:picLocks noChangeAspect="1"/>
          </p:cNvPicPr>
          <p:nvPr/>
        </p:nvPicPr>
        <p:blipFill rotWithShape="1">
          <a:blip r:embed="rId3">
            <a:extLst>
              <a:ext uri="{28A0092B-C50C-407E-A947-70E740481C1C}">
                <a14:useLocalDpi xmlns:a14="http://schemas.microsoft.com/office/drawing/2010/main" val="0"/>
              </a:ext>
            </a:extLst>
          </a:blip>
          <a:srcRect t="9978" b="13861"/>
          <a:stretch/>
        </p:blipFill>
        <p:spPr>
          <a:xfrm>
            <a:off x="1025452" y="4730041"/>
            <a:ext cx="2005130" cy="1976290"/>
          </a:xfrm>
          <a:prstGeom prst="rect">
            <a:avLst/>
          </a:prstGeom>
        </p:spPr>
      </p:pic>
      <p:sp>
        <p:nvSpPr>
          <p:cNvPr id="8" name="Rectangle 7"/>
          <p:cNvSpPr/>
          <p:nvPr/>
        </p:nvSpPr>
        <p:spPr>
          <a:xfrm>
            <a:off x="0" y="0"/>
            <a:ext cx="9144000" cy="6858000"/>
          </a:xfrm>
          <a:prstGeom prst="rect">
            <a:avLst/>
          </a:prstGeom>
          <a:noFill/>
          <a:ln w="107950" cap="sq" cmpd="sng">
            <a:solidFill>
              <a:srgbClr val="01856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Tree>
    <p:extLst>
      <p:ext uri="{BB962C8B-B14F-4D97-AF65-F5344CB8AC3E}">
        <p14:creationId xmlns:p14="http://schemas.microsoft.com/office/powerpoint/2010/main" val="2272474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noFill/>
          <a:ln w="107950" cap="sq" cmpd="sng">
            <a:solidFill>
              <a:srgbClr val="01856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 name="Titre 1"/>
          <p:cNvSpPr txBox="1">
            <a:spLocks/>
          </p:cNvSpPr>
          <p:nvPr/>
        </p:nvSpPr>
        <p:spPr>
          <a:xfrm>
            <a:off x="1" y="443208"/>
            <a:ext cx="9052559" cy="6606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t>The ecological footprint</a:t>
            </a:r>
          </a:p>
        </p:txBody>
      </p:sp>
      <p:pic>
        <p:nvPicPr>
          <p:cNvPr id="1028" name="Picture 4" descr="RÃ©sultats de recherche d'images pour Â«Â empreinte carboneÂ 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85357">
            <a:off x="-165366" y="4237522"/>
            <a:ext cx="1444610" cy="14446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14264" y="1312902"/>
            <a:ext cx="6873406" cy="2308324"/>
          </a:xfrm>
          <a:prstGeom prst="rect">
            <a:avLst/>
          </a:prstGeom>
        </p:spPr>
        <p:txBody>
          <a:bodyPr wrap="square">
            <a:spAutoFit/>
          </a:bodyPr>
          <a:lstStyle/>
          <a:p>
            <a:r>
              <a:rPr lang="en-CA" b="1" dirty="0">
                <a:solidFill>
                  <a:srgbClr val="F2BB18"/>
                </a:solidFill>
                <a:latin typeface="+mj-lt"/>
              </a:rPr>
              <a:t>The ecological footprint </a:t>
            </a:r>
            <a:r>
              <a:rPr lang="en-CA" dirty="0">
                <a:latin typeface="+mj-lt"/>
              </a:rPr>
              <a:t>(or environmental footprint) is an environmental assessment method and indicator that accounts for the pressure that humans place on </a:t>
            </a:r>
            <a:r>
              <a:rPr lang="en-CA" b="1" dirty="0">
                <a:solidFill>
                  <a:srgbClr val="F2BB18"/>
                </a:solidFill>
                <a:latin typeface="+mj-lt"/>
              </a:rPr>
              <a:t>natural resources </a:t>
            </a:r>
            <a:r>
              <a:rPr lang="en-CA" dirty="0">
                <a:latin typeface="+mj-lt"/>
              </a:rPr>
              <a:t>and the “</a:t>
            </a:r>
            <a:r>
              <a:rPr lang="en-CA" b="1" dirty="0">
                <a:solidFill>
                  <a:srgbClr val="F2BB18"/>
                </a:solidFill>
                <a:latin typeface="+mj-lt"/>
              </a:rPr>
              <a:t>ecological services</a:t>
            </a:r>
            <a:r>
              <a:rPr lang="en-CA" dirty="0">
                <a:latin typeface="+mj-lt"/>
              </a:rPr>
              <a:t>” provided by nature</a:t>
            </a:r>
            <a:r>
              <a:rPr lang="en-CA" dirty="0">
                <a:solidFill>
                  <a:srgbClr val="222222"/>
                </a:solidFill>
                <a:latin typeface="+mj-lt"/>
              </a:rPr>
              <a:t>. </a:t>
            </a:r>
            <a:r>
              <a:rPr lang="en-CA" sz="1400" dirty="0">
                <a:solidFill>
                  <a:srgbClr val="222222"/>
                </a:solidFill>
                <a:latin typeface="+mj-lt"/>
              </a:rPr>
              <a:t>(Wikipedia)</a:t>
            </a:r>
          </a:p>
          <a:p>
            <a:endParaRPr lang="en-CA" dirty="0">
              <a:solidFill>
                <a:srgbClr val="222222"/>
              </a:solidFill>
              <a:latin typeface="+mj-lt"/>
            </a:endParaRPr>
          </a:p>
          <a:p>
            <a:r>
              <a:rPr lang="en-CA" dirty="0">
                <a:latin typeface="+mj-lt"/>
              </a:rPr>
              <a:t>It allows for </a:t>
            </a:r>
            <a:r>
              <a:rPr lang="en-CA" b="1" dirty="0">
                <a:solidFill>
                  <a:srgbClr val="F2BB18"/>
                </a:solidFill>
                <a:latin typeface="+mj-lt"/>
              </a:rPr>
              <a:t>estimating the surface area </a:t>
            </a:r>
            <a:r>
              <a:rPr lang="en-CA" dirty="0">
                <a:latin typeface="+mj-lt"/>
              </a:rPr>
              <a:t>(terrestrial or aquatic) necessary to enable an individual or country to </a:t>
            </a:r>
            <a:r>
              <a:rPr lang="en-CA" b="1" dirty="0">
                <a:solidFill>
                  <a:srgbClr val="F2BB18"/>
                </a:solidFill>
                <a:latin typeface="+mj-lt"/>
              </a:rPr>
              <a:t>support</a:t>
            </a:r>
            <a:r>
              <a:rPr lang="en-CA" dirty="0">
                <a:latin typeface="+mj-lt"/>
              </a:rPr>
              <a:t> their way of life, have all the resources to meet their needs and eliminate their  waste.</a:t>
            </a:r>
            <a:r>
              <a:rPr lang="en-CA" sz="1400" dirty="0">
                <a:solidFill>
                  <a:srgbClr val="222222"/>
                </a:solidFill>
              </a:rPr>
              <a:t> </a:t>
            </a:r>
            <a:r>
              <a:rPr lang="en-CA" sz="1400" dirty="0">
                <a:latin typeface="+mj-lt"/>
              </a:rPr>
              <a:t>(</a:t>
            </a:r>
            <a:r>
              <a:rPr lang="en-CA" sz="1400" dirty="0" err="1">
                <a:latin typeface="+mj-lt"/>
              </a:rPr>
              <a:t>AlloProf</a:t>
            </a:r>
            <a:r>
              <a:rPr lang="en-CA" sz="1400" dirty="0">
                <a:latin typeface="+mj-lt"/>
              </a:rPr>
              <a:t>)</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0033" y="4350484"/>
            <a:ext cx="2087036" cy="2332256"/>
          </a:xfrm>
          <a:prstGeom prst="rect">
            <a:avLst/>
          </a:prstGeom>
        </p:spPr>
      </p:pic>
      <p:pic>
        <p:nvPicPr>
          <p:cNvPr id="8" name="Picture 4" descr="RÃ©sultats de recherche d'images pour Â«Â empreinte carboneÂ 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14643" flipH="1">
            <a:off x="494511" y="5287615"/>
            <a:ext cx="1444610" cy="14446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Ã©sultats de recherche d'images pour Â«Â empreinte carboneÂ 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14643" flipH="1">
            <a:off x="558623" y="3232477"/>
            <a:ext cx="1444610" cy="14446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Ã©sultats de recherche d'images pour Â«Â empreinte carboneÂ 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85357">
            <a:off x="-165366" y="2055503"/>
            <a:ext cx="1444610" cy="14446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Ã©sultats de recherche d'images pour Â«Â empreinte carboneÂ 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14643" flipH="1">
            <a:off x="716634" y="1035180"/>
            <a:ext cx="1444610" cy="14446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Ã©sultats de recherche d'images pour Â«Â empreinte carboneÂ 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85357">
            <a:off x="-50039" y="178127"/>
            <a:ext cx="1444610" cy="144461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à coins arrondis 12"/>
          <p:cNvSpPr/>
          <p:nvPr/>
        </p:nvSpPr>
        <p:spPr>
          <a:xfrm>
            <a:off x="2248303" y="4206241"/>
            <a:ext cx="4114799" cy="2012426"/>
          </a:xfrm>
          <a:prstGeom prst="wedgeRoundRectCallout">
            <a:avLst>
              <a:gd name="adj1" fmla="val 65978"/>
              <a:gd name="adj2" fmla="val -17631"/>
              <a:gd name="adj3" fmla="val 16667"/>
            </a:avLst>
          </a:prstGeom>
          <a:ln w="57150">
            <a:solidFill>
              <a:srgbClr val="F2BB18"/>
            </a:solidFill>
          </a:ln>
        </p:spPr>
        <p:style>
          <a:lnRef idx="2">
            <a:schemeClr val="dk1"/>
          </a:lnRef>
          <a:fillRef idx="1">
            <a:schemeClr val="lt1"/>
          </a:fillRef>
          <a:effectRef idx="0">
            <a:schemeClr val="dk1"/>
          </a:effectRef>
          <a:fontRef idx="minor">
            <a:schemeClr val="dk1"/>
          </a:fontRef>
        </p:style>
        <p:txBody>
          <a:bodyPr rtlCol="0" anchor="ctr"/>
          <a:lstStyle/>
          <a:p>
            <a:pPr>
              <a:spcBef>
                <a:spcPts val="600"/>
              </a:spcBef>
            </a:pPr>
            <a:r>
              <a:rPr lang="en-CA" sz="1400" dirty="0">
                <a:solidFill>
                  <a:schemeClr val="tx1"/>
                </a:solidFill>
                <a:latin typeface="Arial Rounded MT Bold" panose="020F0704030504030204" pitchFamily="34" charset="0"/>
              </a:rPr>
              <a:t>Currently, if people all over the world were to consume like we do, it would take five planets to meet our needs. </a:t>
            </a:r>
          </a:p>
          <a:p>
            <a:pPr>
              <a:spcBef>
                <a:spcPts val="600"/>
              </a:spcBef>
            </a:pPr>
            <a:r>
              <a:rPr lang="en-CA" sz="1400" dirty="0">
                <a:solidFill>
                  <a:schemeClr val="tx1"/>
                </a:solidFill>
                <a:latin typeface="Arial Rounded MT Bold" panose="020F0704030504030204" pitchFamily="34" charset="0"/>
              </a:rPr>
              <a:t>That means we have a very big ecological footprint and that we are consuming too much compared to what Mother Earth can provide!</a:t>
            </a:r>
          </a:p>
        </p:txBody>
      </p:sp>
    </p:spTree>
    <p:extLst>
      <p:ext uri="{BB962C8B-B14F-4D97-AF65-F5344CB8AC3E}">
        <p14:creationId xmlns:p14="http://schemas.microsoft.com/office/powerpoint/2010/main" val="4278895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628649" y="443207"/>
            <a:ext cx="6150973" cy="121625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dirty="0"/>
              <a:t>Our ecological footprint can be calculated!</a:t>
            </a:r>
          </a:p>
        </p:txBody>
      </p:sp>
      <p:sp>
        <p:nvSpPr>
          <p:cNvPr id="7" name="Rectangle 6">
            <a:hlinkClick r:id="rId2"/>
          </p:cNvPr>
          <p:cNvSpPr/>
          <p:nvPr/>
        </p:nvSpPr>
        <p:spPr>
          <a:xfrm>
            <a:off x="1407836" y="5674552"/>
            <a:ext cx="6328326" cy="646331"/>
          </a:xfrm>
          <a:prstGeom prst="rect">
            <a:avLst/>
          </a:prstGeom>
          <a:solidFill>
            <a:srgbClr val="F9E19D"/>
          </a:solidFill>
          <a:ln w="57150">
            <a:solidFill>
              <a:srgbClr val="F2BB18"/>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CA" b="1" dirty="0">
                <a:solidFill>
                  <a:srgbClr val="018569"/>
                </a:solidFill>
                <a:latin typeface="Arial Rounded MT Bold" panose="020F0704030504030204" pitchFamily="34" charset="0"/>
                <a:hlinkClick r:id="rId3"/>
              </a:rPr>
              <a:t>CLICK HERE </a:t>
            </a:r>
            <a:endParaRPr lang="en-CA" b="1" dirty="0">
              <a:solidFill>
                <a:srgbClr val="018569"/>
              </a:solidFill>
              <a:latin typeface="Arial Rounded MT Bold" panose="020F0704030504030204" pitchFamily="34" charset="0"/>
            </a:endParaRPr>
          </a:p>
          <a:p>
            <a:pPr algn="ctr"/>
            <a:r>
              <a:rPr lang="en-CA" dirty="0">
                <a:latin typeface="Arial Rounded MT Bold" panose="020F0704030504030204" pitchFamily="34" charset="0"/>
              </a:rPr>
              <a:t>to calculate your ecological footprint!</a:t>
            </a:r>
          </a:p>
        </p:txBody>
      </p:sp>
      <p:pic>
        <p:nvPicPr>
          <p:cNvPr id="2" name="Image 1"/>
          <p:cNvPicPr>
            <a:picLocks noChangeAspect="1"/>
          </p:cNvPicPr>
          <p:nvPr/>
        </p:nvPicPr>
        <p:blipFill>
          <a:blip r:embed="rId4"/>
          <a:stretch>
            <a:fillRect/>
          </a:stretch>
        </p:blipFill>
        <p:spPr>
          <a:xfrm>
            <a:off x="1407836" y="1899677"/>
            <a:ext cx="6328327" cy="3534664"/>
          </a:xfrm>
          <a:prstGeom prst="rect">
            <a:avLst/>
          </a:prstGeom>
        </p:spPr>
      </p:pic>
      <p:sp>
        <p:nvSpPr>
          <p:cNvPr id="6" name="Rectangle 5"/>
          <p:cNvSpPr/>
          <p:nvPr/>
        </p:nvSpPr>
        <p:spPr>
          <a:xfrm>
            <a:off x="0" y="0"/>
            <a:ext cx="9144000" cy="6858000"/>
          </a:xfrm>
          <a:prstGeom prst="rect">
            <a:avLst/>
          </a:prstGeom>
          <a:noFill/>
          <a:ln w="107950" cap="sq" cmpd="sng">
            <a:solidFill>
              <a:srgbClr val="01856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Tree>
    <p:extLst>
      <p:ext uri="{BB962C8B-B14F-4D97-AF65-F5344CB8AC3E}">
        <p14:creationId xmlns:p14="http://schemas.microsoft.com/office/powerpoint/2010/main" val="3459995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9">
            <a:extLst>
              <a:ext uri="{FF2B5EF4-FFF2-40B4-BE49-F238E27FC236}">
                <a16:creationId xmlns:a16="http://schemas.microsoft.com/office/drawing/2014/main" id="{B080C4B8-5545-DD48-A780-E2FE11AF302C}"/>
              </a:ext>
            </a:extLst>
          </p:cNvPr>
          <p:cNvPicPr>
            <a:picLocks noChangeAspect="1"/>
          </p:cNvPicPr>
          <p:nvPr>
            <p:custDataLst>
              <p:tags r:id="rId1"/>
            </p:custDataLst>
          </p:nvPr>
        </p:nvPicPr>
        <p:blipFill>
          <a:blip r:embed="rId6">
            <a:grayscl/>
          </a:blip>
          <a:stretch>
            <a:fillRect/>
          </a:stretch>
        </p:blipFill>
        <p:spPr>
          <a:xfrm>
            <a:off x="599631" y="3574431"/>
            <a:ext cx="1504037" cy="2003974"/>
          </a:xfrm>
          <a:prstGeom prst="rect">
            <a:avLst/>
          </a:prstGeom>
        </p:spPr>
      </p:pic>
      <p:pic>
        <p:nvPicPr>
          <p:cNvPr id="10" name="Picture 24">
            <a:extLst>
              <a:ext uri="{FF2B5EF4-FFF2-40B4-BE49-F238E27FC236}">
                <a16:creationId xmlns:a16="http://schemas.microsoft.com/office/drawing/2014/main" id="{A5330E0A-0D4D-0542-BCC5-4832E6AC8BDD}"/>
              </a:ext>
            </a:extLst>
          </p:cNvPr>
          <p:cNvPicPr>
            <a:picLocks noChangeAspect="1"/>
          </p:cNvPicPr>
          <p:nvPr>
            <p:custDataLst>
              <p:tags r:id="rId2"/>
            </p:custDataLst>
          </p:nvPr>
        </p:nvPicPr>
        <p:blipFill>
          <a:blip r:embed="rId6">
            <a:grayscl/>
          </a:blip>
          <a:stretch>
            <a:fillRect/>
          </a:stretch>
        </p:blipFill>
        <p:spPr>
          <a:xfrm>
            <a:off x="7253233" y="4259427"/>
            <a:ext cx="604227" cy="805071"/>
          </a:xfrm>
          <a:prstGeom prst="rect">
            <a:avLst/>
          </a:prstGeom>
        </p:spPr>
      </p:pic>
      <p:sp>
        <p:nvSpPr>
          <p:cNvPr id="11" name="Right Arrow 14">
            <a:extLst>
              <a:ext uri="{FF2B5EF4-FFF2-40B4-BE49-F238E27FC236}">
                <a16:creationId xmlns:a16="http://schemas.microsoft.com/office/drawing/2014/main" id="{2D03622A-860B-C046-A0FC-E61CFAE1D030}"/>
              </a:ext>
            </a:extLst>
          </p:cNvPr>
          <p:cNvSpPr/>
          <p:nvPr>
            <p:custDataLst>
              <p:tags r:id="rId3"/>
            </p:custDataLst>
          </p:nvPr>
        </p:nvSpPr>
        <p:spPr>
          <a:xfrm>
            <a:off x="2925768" y="4484978"/>
            <a:ext cx="3505365" cy="510507"/>
          </a:xfrm>
          <a:prstGeom prst="rightArrow">
            <a:avLst>
              <a:gd name="adj1" fmla="val 50000"/>
              <a:gd name="adj2" fmla="val 73712"/>
            </a:avLst>
          </a:prstGeom>
          <a:solidFill>
            <a:srgbClr val="F2BB18"/>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indent="0" algn="ctr" defTabSz="914400" eaLnBrk="1" fontAlgn="auto" latinLnBrk="0" hangingPunct="1">
              <a:lnSpc>
                <a:spcPct val="107000"/>
              </a:lnSpc>
              <a:spcBef>
                <a:spcPts val="0"/>
              </a:spcBef>
              <a:spcAft>
                <a:spcPts val="800"/>
              </a:spcAft>
              <a:buClrTx/>
              <a:buSzTx/>
              <a:buFontTx/>
              <a:buNone/>
              <a:tabLst/>
            </a:pPr>
            <a:endParaRPr kumimoji="0" lang="fr-CA" sz="1000" b="1" i="0" u="none" strike="noStrike" kern="0" normalizeH="0" baseline="0" noProof="0" dirty="0">
              <a:ln w="22225">
                <a:solidFill>
                  <a:schemeClr val="accent2"/>
                </a:solidFill>
                <a:prstDash val="solid"/>
              </a:ln>
              <a:solidFill>
                <a:srgbClr val="171717"/>
              </a:solidFill>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8" name="ZoneTexte 17">
            <a:extLst>
              <a:ext uri="{FF2B5EF4-FFF2-40B4-BE49-F238E27FC236}">
                <a16:creationId xmlns:a16="http://schemas.microsoft.com/office/drawing/2014/main" id="{402773D0-58EF-2D44-82FE-568158C6282D}"/>
              </a:ext>
            </a:extLst>
          </p:cNvPr>
          <p:cNvSpPr txBox="1"/>
          <p:nvPr/>
        </p:nvSpPr>
        <p:spPr>
          <a:xfrm>
            <a:off x="1646020" y="5465077"/>
            <a:ext cx="5607213" cy="1200329"/>
          </a:xfrm>
          <a:prstGeom prst="rect">
            <a:avLst/>
          </a:prstGeom>
          <a:noFill/>
        </p:spPr>
        <p:txBody>
          <a:bodyPr wrap="square" rtlCol="0">
            <a:spAutoFit/>
          </a:bodyPr>
          <a:lstStyle/>
          <a:p>
            <a:pPr algn="ctr"/>
            <a:r>
              <a:rPr lang="en-CA" dirty="0">
                <a:solidFill>
                  <a:srgbClr val="171717"/>
                </a:solidFill>
              </a:rPr>
              <a:t>85% of our “waste” could be </a:t>
            </a:r>
            <a:r>
              <a:rPr lang="en-CA" b="1" dirty="0">
                <a:solidFill>
                  <a:srgbClr val="FFC000"/>
                </a:solidFill>
              </a:rPr>
              <a:t>reused</a:t>
            </a:r>
            <a:r>
              <a:rPr lang="en-CA" dirty="0">
                <a:solidFill>
                  <a:srgbClr val="171717"/>
                </a:solidFill>
              </a:rPr>
              <a:t>, </a:t>
            </a:r>
            <a:r>
              <a:rPr lang="en-CA" b="1" dirty="0">
                <a:solidFill>
                  <a:srgbClr val="FFC000"/>
                </a:solidFill>
              </a:rPr>
              <a:t>recycled</a:t>
            </a:r>
            <a:r>
              <a:rPr lang="en-CA" dirty="0">
                <a:solidFill>
                  <a:srgbClr val="171717"/>
                </a:solidFill>
              </a:rPr>
              <a:t>, </a:t>
            </a:r>
            <a:r>
              <a:rPr lang="en-CA" b="1" dirty="0">
                <a:solidFill>
                  <a:srgbClr val="FFC000"/>
                </a:solidFill>
              </a:rPr>
              <a:t>composted</a:t>
            </a:r>
            <a:r>
              <a:rPr lang="en-CA" dirty="0">
                <a:solidFill>
                  <a:srgbClr val="171717"/>
                </a:solidFill>
              </a:rPr>
              <a:t> or </a:t>
            </a:r>
            <a:r>
              <a:rPr lang="en-CA" b="1" dirty="0">
                <a:solidFill>
                  <a:srgbClr val="FFC000"/>
                </a:solidFill>
              </a:rPr>
              <a:t>recovered</a:t>
            </a:r>
            <a:r>
              <a:rPr lang="en-CA" dirty="0">
                <a:solidFill>
                  <a:srgbClr val="171717"/>
                </a:solidFill>
              </a:rPr>
              <a:t>!</a:t>
            </a:r>
            <a:r>
              <a:rPr lang="en-CA" sz="1800" dirty="0">
                <a:solidFill>
                  <a:srgbClr val="171717"/>
                </a:solidFill>
              </a:rPr>
              <a:t> </a:t>
            </a:r>
          </a:p>
          <a:p>
            <a:pPr algn="ctr"/>
            <a:endParaRPr lang="en-CA" sz="1800" dirty="0">
              <a:solidFill>
                <a:srgbClr val="171717"/>
              </a:solidFill>
            </a:endParaRPr>
          </a:p>
          <a:p>
            <a:pPr algn="ctr"/>
            <a:r>
              <a:rPr lang="en-CA" sz="1800" dirty="0">
                <a:solidFill>
                  <a:srgbClr val="171717"/>
                </a:solidFill>
              </a:rPr>
              <a:t>Our ecological footprint would be </a:t>
            </a:r>
            <a:r>
              <a:rPr lang="en-CA" sz="1800" b="1" dirty="0">
                <a:solidFill>
                  <a:srgbClr val="FFC000"/>
                </a:solidFill>
              </a:rPr>
              <a:t>much smaller</a:t>
            </a:r>
            <a:r>
              <a:rPr lang="en-CA" sz="1800" dirty="0">
                <a:solidFill>
                  <a:srgbClr val="171717"/>
                </a:solidFill>
              </a:rPr>
              <a:t>!</a:t>
            </a:r>
          </a:p>
        </p:txBody>
      </p:sp>
      <p:pic>
        <p:nvPicPr>
          <p:cNvPr id="2"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8441" y="1744267"/>
            <a:ext cx="5226598" cy="1672367"/>
          </a:xfrm>
          <a:prstGeom prst="rect">
            <a:avLst/>
          </a:prstGeom>
        </p:spPr>
      </p:pic>
      <p:sp>
        <p:nvSpPr>
          <p:cNvPr id="19" name="Titre 1"/>
          <p:cNvSpPr txBox="1">
            <a:spLocks/>
          </p:cNvSpPr>
          <p:nvPr/>
        </p:nvSpPr>
        <p:spPr>
          <a:xfrm>
            <a:off x="1" y="443208"/>
            <a:ext cx="9143999" cy="6606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t>The trick to reduce our footprint?</a:t>
            </a:r>
          </a:p>
        </p:txBody>
      </p:sp>
      <p:sp>
        <p:nvSpPr>
          <p:cNvPr id="20" name="Rectangle 19"/>
          <p:cNvSpPr/>
          <p:nvPr/>
        </p:nvSpPr>
        <p:spPr>
          <a:xfrm>
            <a:off x="0" y="0"/>
            <a:ext cx="9144000" cy="6858000"/>
          </a:xfrm>
          <a:prstGeom prst="rect">
            <a:avLst/>
          </a:prstGeom>
          <a:noFill/>
          <a:ln w="107950" cap="sq" cmpd="sng">
            <a:solidFill>
              <a:srgbClr val="01856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2" name="Rectangle 11">
            <a:extLst>
              <a:ext uri="{FF2B5EF4-FFF2-40B4-BE49-F238E27FC236}">
                <a16:creationId xmlns:a16="http://schemas.microsoft.com/office/drawing/2014/main" id="{83FFE9C1-90DC-4150-828A-2A0AB8088B2F}"/>
              </a:ext>
            </a:extLst>
          </p:cNvPr>
          <p:cNvSpPr/>
          <p:nvPr/>
        </p:nvSpPr>
        <p:spPr>
          <a:xfrm>
            <a:off x="1667415" y="1443947"/>
            <a:ext cx="5887931" cy="2000548"/>
          </a:xfrm>
          <a:prstGeom prst="rect">
            <a:avLst/>
          </a:prstGeom>
          <a:solidFill>
            <a:schemeClr val="bg1"/>
          </a:solidFill>
        </p:spPr>
        <p:txBody>
          <a:bodyPr wrap="square" lIns="91440" tIns="45720" rIns="91440" bIns="45720">
            <a:spAutoFit/>
          </a:bodyPr>
          <a:lstStyle/>
          <a:p>
            <a:pPr algn="ctr"/>
            <a:r>
              <a:rPr lang="en-US" sz="10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4R-E</a:t>
            </a:r>
          </a:p>
          <a:p>
            <a:pPr algn="ctr"/>
            <a:r>
              <a:rPr lang="en-US" sz="2400" b="1" dirty="0">
                <a:ln w="9525">
                  <a:solidFill>
                    <a:schemeClr val="bg1"/>
                  </a:solidFill>
                  <a:prstDash val="solid"/>
                </a:ln>
                <a:effectLst>
                  <a:outerShdw blurRad="12700" dist="38100" dir="2700000" algn="tl" rotWithShape="0">
                    <a:schemeClr val="bg1">
                      <a:lumMod val="50000"/>
                    </a:schemeClr>
                  </a:outerShdw>
                </a:effectLst>
              </a:rPr>
              <a:t>Reduce, Reuse, Recycle, Recover and Eliminate</a:t>
            </a:r>
            <a:endPar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85241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noFill/>
          <a:ln w="107950" cap="sq" cmpd="sng">
            <a:solidFill>
              <a:srgbClr val="01856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 name="Titre 1"/>
          <p:cNvSpPr txBox="1">
            <a:spLocks/>
          </p:cNvSpPr>
          <p:nvPr/>
        </p:nvSpPr>
        <p:spPr>
          <a:xfrm>
            <a:off x="1" y="443208"/>
            <a:ext cx="9143999" cy="6606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t>Circular economy</a:t>
            </a:r>
          </a:p>
        </p:txBody>
      </p:sp>
    </p:spTree>
    <p:extLst>
      <p:ext uri="{BB962C8B-B14F-4D97-AF65-F5344CB8AC3E}">
        <p14:creationId xmlns:p14="http://schemas.microsoft.com/office/powerpoint/2010/main" val="151740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noFill/>
          <a:ln w="107950" cap="sq" cmpd="sng">
            <a:solidFill>
              <a:srgbClr val="01856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 name="Titre 1"/>
          <p:cNvSpPr txBox="1">
            <a:spLocks/>
          </p:cNvSpPr>
          <p:nvPr/>
        </p:nvSpPr>
        <p:spPr>
          <a:xfrm>
            <a:off x="1" y="443208"/>
            <a:ext cx="9143999" cy="6606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t>Consuming differently</a:t>
            </a:r>
          </a:p>
        </p:txBody>
      </p:sp>
    </p:spTree>
    <p:extLst>
      <p:ext uri="{BB962C8B-B14F-4D97-AF65-F5344CB8AC3E}">
        <p14:creationId xmlns:p14="http://schemas.microsoft.com/office/powerpoint/2010/main" val="1294770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r="11736"/>
          <a:stretch/>
        </p:blipFill>
        <p:spPr>
          <a:xfrm flipH="1">
            <a:off x="-45721" y="-58783"/>
            <a:ext cx="9235441" cy="6975566"/>
          </a:xfrm>
          <a:prstGeom prst="rect">
            <a:avLst/>
          </a:prstGeom>
        </p:spPr>
      </p:pic>
      <p:sp>
        <p:nvSpPr>
          <p:cNvPr id="6" name="Titre 1"/>
          <p:cNvSpPr txBox="1">
            <a:spLocks/>
          </p:cNvSpPr>
          <p:nvPr/>
        </p:nvSpPr>
        <p:spPr>
          <a:xfrm>
            <a:off x="280851" y="324675"/>
            <a:ext cx="8234499"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dirty="0">
                <a:solidFill>
                  <a:srgbClr val="171717"/>
                </a:solidFill>
              </a:rPr>
              <a:t>A message for the teacher</a:t>
            </a:r>
          </a:p>
        </p:txBody>
      </p:sp>
      <p:sp>
        <p:nvSpPr>
          <p:cNvPr id="2" name="Rectangle 1"/>
          <p:cNvSpPr/>
          <p:nvPr/>
        </p:nvSpPr>
        <p:spPr>
          <a:xfrm>
            <a:off x="287382" y="1251857"/>
            <a:ext cx="5950132" cy="4085734"/>
          </a:xfrm>
          <a:prstGeom prst="rect">
            <a:avLst/>
          </a:prstGeom>
        </p:spPr>
        <p:txBody>
          <a:bodyPr wrap="square">
            <a:spAutoFit/>
          </a:bodyPr>
          <a:lstStyle/>
          <a:p>
            <a:pPr lvl="0">
              <a:spcBef>
                <a:spcPts val="1200"/>
              </a:spcBef>
              <a:spcAft>
                <a:spcPts val="600"/>
              </a:spcAft>
              <a:defRPr/>
            </a:pPr>
            <a:r>
              <a:rPr lang="en-CA" sz="1600" dirty="0">
                <a:solidFill>
                  <a:srgbClr val="171717"/>
                </a:solidFill>
              </a:rPr>
              <a:t>This presentation was designed to provide additional information to the teacher prior to beginning the activities of the </a:t>
            </a:r>
            <a:r>
              <a:rPr lang="en-CA" sz="1600" i="1" dirty="0">
                <a:solidFill>
                  <a:srgbClr val="171717"/>
                </a:solidFill>
              </a:rPr>
              <a:t>Educational Kit</a:t>
            </a:r>
            <a:r>
              <a:rPr lang="en-CA" sz="1600" dirty="0">
                <a:solidFill>
                  <a:schemeClr val="accent6"/>
                </a:solidFill>
              </a:rPr>
              <a:t>. </a:t>
            </a:r>
          </a:p>
          <a:p>
            <a:pPr marL="742950" lvl="1" indent="-285750">
              <a:spcBef>
                <a:spcPts val="1200"/>
              </a:spcBef>
              <a:spcAft>
                <a:spcPts val="600"/>
              </a:spcAft>
              <a:buFont typeface="Wingdings" panose="05000000000000000000" pitchFamily="2" charset="2"/>
              <a:buChar char=""/>
              <a:defRPr/>
            </a:pPr>
            <a:r>
              <a:rPr lang="en-CA" sz="1600" dirty="0">
                <a:solidFill>
                  <a:srgbClr val="171717"/>
                </a:solidFill>
              </a:rPr>
              <a:t>It should be used as a reference guide to further explore the themes of the challenges addressed in the </a:t>
            </a:r>
            <a:r>
              <a:rPr lang="en-CA" sz="1600" i="1" dirty="0">
                <a:solidFill>
                  <a:srgbClr val="171717"/>
                </a:solidFill>
              </a:rPr>
              <a:t>Educational Kit.</a:t>
            </a:r>
            <a:endParaRPr lang="en-CA" sz="1600" dirty="0">
              <a:solidFill>
                <a:schemeClr val="accent6"/>
              </a:solidFill>
            </a:endParaRPr>
          </a:p>
          <a:p>
            <a:pPr marL="742950" lvl="1" indent="-285750">
              <a:spcBef>
                <a:spcPts val="1200"/>
              </a:spcBef>
              <a:spcAft>
                <a:spcPts val="600"/>
              </a:spcAft>
              <a:buFont typeface="Wingdings" panose="05000000000000000000" pitchFamily="2" charset="2"/>
              <a:buChar char=""/>
              <a:defRPr/>
            </a:pPr>
            <a:r>
              <a:rPr lang="en-CA" sz="1600" dirty="0">
                <a:solidFill>
                  <a:srgbClr val="171717"/>
                </a:solidFill>
              </a:rPr>
              <a:t>The PowerPoint presentation is designed specifically for teachers, but it can be used without any problems, in whole or in part, as visual support with the students.</a:t>
            </a:r>
            <a:r>
              <a:rPr lang="en-CA" sz="1600" dirty="0">
                <a:solidFill>
                  <a:srgbClr val="4D4D4D"/>
                </a:solidFill>
              </a:rPr>
              <a:t> </a:t>
            </a:r>
          </a:p>
          <a:p>
            <a:pPr marL="742950" lvl="1" indent="-285750" defTabSz="914400">
              <a:spcBef>
                <a:spcPts val="1200"/>
              </a:spcBef>
              <a:spcAft>
                <a:spcPts val="600"/>
              </a:spcAft>
              <a:buFont typeface="Wingdings" panose="05000000000000000000" pitchFamily="2" charset="2"/>
              <a:buChar char=""/>
              <a:defRPr/>
            </a:pPr>
            <a:r>
              <a:rPr lang="en-CA" sz="1600" dirty="0">
                <a:solidFill>
                  <a:srgbClr val="4D4D4D"/>
                </a:solidFill>
              </a:rPr>
              <a:t>Structure of the presentation:</a:t>
            </a:r>
            <a:endParaRPr lang="en-CA" sz="1600" dirty="0">
              <a:latin typeface="+mj-lt"/>
            </a:endParaRPr>
          </a:p>
          <a:p>
            <a:pPr marL="1257300" lvl="2" indent="-342900" defTabSz="914400">
              <a:spcBef>
                <a:spcPts val="300"/>
              </a:spcBef>
              <a:spcAft>
                <a:spcPts val="300"/>
              </a:spcAft>
              <a:buFont typeface="+mj-lt"/>
              <a:buAutoNum type="arabicPeriod"/>
              <a:defRPr/>
            </a:pPr>
            <a:r>
              <a:rPr lang="en-CA" sz="1600" dirty="0">
                <a:latin typeface="+mj-lt"/>
              </a:rPr>
              <a:t>Overconsumption</a:t>
            </a:r>
          </a:p>
          <a:p>
            <a:pPr marL="1257300" lvl="2" indent="-342900" defTabSz="914400">
              <a:spcBef>
                <a:spcPts val="300"/>
              </a:spcBef>
              <a:spcAft>
                <a:spcPts val="300"/>
              </a:spcAft>
              <a:buFont typeface="+mj-lt"/>
              <a:buAutoNum type="arabicPeriod"/>
              <a:defRPr/>
            </a:pPr>
            <a:r>
              <a:rPr lang="en-CA" sz="1600" dirty="0">
                <a:latin typeface="+mj-lt"/>
              </a:rPr>
              <a:t>The waste hidden behind our purchases</a:t>
            </a:r>
          </a:p>
          <a:p>
            <a:pPr marL="1257300" lvl="2" indent="-342900" defTabSz="914400">
              <a:spcBef>
                <a:spcPts val="300"/>
              </a:spcBef>
              <a:spcAft>
                <a:spcPts val="300"/>
              </a:spcAft>
              <a:buFont typeface="+mj-lt"/>
              <a:buAutoNum type="arabicPeriod"/>
              <a:defRPr/>
            </a:pPr>
            <a:r>
              <a:rPr lang="en-CA" sz="1600" dirty="0">
                <a:latin typeface="+mj-lt"/>
              </a:rPr>
              <a:t>The ecological footprint</a:t>
            </a:r>
          </a:p>
          <a:p>
            <a:pPr marL="1257300" lvl="2" indent="-342900" defTabSz="914400">
              <a:spcBef>
                <a:spcPts val="300"/>
              </a:spcBef>
              <a:spcAft>
                <a:spcPts val="300"/>
              </a:spcAft>
              <a:buFont typeface="+mj-lt"/>
              <a:buAutoNum type="arabicPeriod"/>
              <a:defRPr/>
            </a:pPr>
            <a:r>
              <a:rPr lang="en-CA" sz="1600" dirty="0">
                <a:latin typeface="+mj-lt"/>
              </a:rPr>
              <a:t>Solutions to reduce your footprint!</a:t>
            </a:r>
          </a:p>
        </p:txBody>
      </p:sp>
      <p:sp>
        <p:nvSpPr>
          <p:cNvPr id="7" name="Rectangle 6"/>
          <p:cNvSpPr/>
          <p:nvPr/>
        </p:nvSpPr>
        <p:spPr>
          <a:xfrm>
            <a:off x="0" y="0"/>
            <a:ext cx="9144000" cy="6858000"/>
          </a:xfrm>
          <a:prstGeom prst="rect">
            <a:avLst/>
          </a:prstGeom>
          <a:noFill/>
          <a:ln w="107950" cap="sq" cmpd="sng">
            <a:solidFill>
              <a:srgbClr val="01856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Tree>
    <p:extLst>
      <p:ext uri="{BB962C8B-B14F-4D97-AF65-F5344CB8AC3E}">
        <p14:creationId xmlns:p14="http://schemas.microsoft.com/office/powerpoint/2010/main" val="1599530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r="11736"/>
          <a:stretch/>
        </p:blipFill>
        <p:spPr>
          <a:xfrm flipH="1">
            <a:off x="-45721" y="-58783"/>
            <a:ext cx="9235441" cy="6975566"/>
          </a:xfrm>
          <a:prstGeom prst="rect">
            <a:avLst/>
          </a:prstGeom>
        </p:spPr>
      </p:pic>
      <p:sp>
        <p:nvSpPr>
          <p:cNvPr id="3" name="Titre 1"/>
          <p:cNvSpPr txBox="1">
            <a:spLocks/>
          </p:cNvSpPr>
          <p:nvPr/>
        </p:nvSpPr>
        <p:spPr>
          <a:xfrm>
            <a:off x="432707" y="443208"/>
            <a:ext cx="6272893" cy="5207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dirty="0"/>
              <a:t>Solutions</a:t>
            </a:r>
          </a:p>
        </p:txBody>
      </p:sp>
      <p:sp>
        <p:nvSpPr>
          <p:cNvPr id="4" name="ZoneTexte 3"/>
          <p:cNvSpPr txBox="1"/>
          <p:nvPr/>
        </p:nvSpPr>
        <p:spPr>
          <a:xfrm>
            <a:off x="432707" y="1621801"/>
            <a:ext cx="6076950" cy="4424288"/>
          </a:xfrm>
          <a:prstGeom prst="rect">
            <a:avLst/>
          </a:prstGeom>
          <a:noFill/>
        </p:spPr>
        <p:txBody>
          <a:bodyPr wrap="square" rtlCol="0">
            <a:spAutoFit/>
          </a:bodyPr>
          <a:lstStyle/>
          <a:p>
            <a:pPr>
              <a:spcBef>
                <a:spcPts val="1200"/>
              </a:spcBef>
              <a:spcAft>
                <a:spcPts val="600"/>
              </a:spcAft>
            </a:pPr>
            <a:r>
              <a:rPr lang="en-CA" dirty="0"/>
              <a:t>There are plenty of solutions to reduce our consumption and make better choices for Mother Earth. </a:t>
            </a:r>
          </a:p>
          <a:p>
            <a:pPr>
              <a:spcBef>
                <a:spcPts val="1200"/>
              </a:spcBef>
              <a:spcAft>
                <a:spcPts val="600"/>
              </a:spcAft>
            </a:pPr>
            <a:r>
              <a:rPr lang="en-CA" dirty="0"/>
              <a:t>In the immediate future, we can clean up our mess and pick up trash as soon as we see it on the ground, whether on the streets or in the forest! </a:t>
            </a:r>
          </a:p>
          <a:p>
            <a:pPr>
              <a:spcBef>
                <a:spcPts val="1200"/>
              </a:spcBef>
              <a:spcAft>
                <a:spcPts val="600"/>
              </a:spcAft>
            </a:pPr>
            <a:r>
              <a:rPr lang="en-CA" dirty="0">
                <a:solidFill>
                  <a:srgbClr val="171717"/>
                </a:solidFill>
              </a:rPr>
              <a:t>The other challenges of the </a:t>
            </a:r>
            <a:r>
              <a:rPr lang="en-CA" i="1" dirty="0">
                <a:solidFill>
                  <a:srgbClr val="171717"/>
                </a:solidFill>
              </a:rPr>
              <a:t>Educational Kit </a:t>
            </a:r>
            <a:r>
              <a:rPr lang="en-CA" dirty="0">
                <a:solidFill>
                  <a:srgbClr val="171717"/>
                </a:solidFill>
              </a:rPr>
              <a:t>also</a:t>
            </a:r>
            <a:r>
              <a:rPr lang="en-CA" i="1" dirty="0">
                <a:solidFill>
                  <a:srgbClr val="171717"/>
                </a:solidFill>
              </a:rPr>
              <a:t> </a:t>
            </a:r>
            <a:r>
              <a:rPr lang="en-CA" dirty="0">
                <a:solidFill>
                  <a:srgbClr val="171717"/>
                </a:solidFill>
              </a:rPr>
              <a:t>prepare you to deal with the problem at its roots: the way we consume and the way we manage our waste. </a:t>
            </a:r>
          </a:p>
          <a:p>
            <a:pPr marL="742950" lvl="1" indent="-285750">
              <a:spcBef>
                <a:spcPts val="300"/>
              </a:spcBef>
              <a:spcAft>
                <a:spcPts val="300"/>
              </a:spcAft>
              <a:buFont typeface="Wingdings" panose="05000000000000000000" pitchFamily="2" charset="2"/>
              <a:buChar char=""/>
            </a:pPr>
            <a:r>
              <a:rPr lang="en-CA" sz="1600" b="1" dirty="0"/>
              <a:t>Challenge 1: </a:t>
            </a:r>
            <a:r>
              <a:rPr lang="en-CA" sz="1600" dirty="0"/>
              <a:t>Properly sorting our waste: Where does it go?</a:t>
            </a:r>
          </a:p>
          <a:p>
            <a:pPr marL="742950" lvl="1" indent="-285750">
              <a:spcBef>
                <a:spcPts val="300"/>
              </a:spcBef>
              <a:spcAft>
                <a:spcPts val="300"/>
              </a:spcAft>
              <a:buFont typeface="Wingdings" panose="05000000000000000000" pitchFamily="2" charset="2"/>
              <a:buChar char=""/>
            </a:pPr>
            <a:r>
              <a:rPr lang="en-CA" sz="1600" b="1" dirty="0"/>
              <a:t>Challenge 2: </a:t>
            </a:r>
            <a:r>
              <a:rPr lang="en-CA" sz="1600" dirty="0"/>
              <a:t>Zero waste</a:t>
            </a:r>
          </a:p>
          <a:p>
            <a:pPr marL="742950" lvl="1" indent="-285750">
              <a:spcBef>
                <a:spcPts val="300"/>
              </a:spcBef>
              <a:spcAft>
                <a:spcPts val="300"/>
              </a:spcAft>
              <a:buFont typeface="Wingdings" panose="05000000000000000000" pitchFamily="2" charset="2"/>
              <a:buChar char=""/>
            </a:pPr>
            <a:r>
              <a:rPr lang="en-CA" sz="1600" b="1" dirty="0"/>
              <a:t>Challenge 3: </a:t>
            </a:r>
            <a:r>
              <a:rPr lang="en-CA" sz="1600" dirty="0"/>
              <a:t>Household hazardous waste</a:t>
            </a:r>
          </a:p>
          <a:p>
            <a:pPr marL="742950" lvl="1" indent="-285750">
              <a:spcBef>
                <a:spcPts val="300"/>
              </a:spcBef>
              <a:spcAft>
                <a:spcPts val="300"/>
              </a:spcAft>
              <a:buFont typeface="Wingdings" panose="05000000000000000000" pitchFamily="2" charset="2"/>
              <a:buChar char=""/>
            </a:pPr>
            <a:r>
              <a:rPr lang="en-CA" sz="1600" b="1" dirty="0"/>
              <a:t>Challenge 4: </a:t>
            </a:r>
            <a:r>
              <a:rPr lang="en-CA" sz="1600" dirty="0"/>
              <a:t>Composting</a:t>
            </a:r>
          </a:p>
          <a:p>
            <a:pPr marL="742950" lvl="1" indent="-285750">
              <a:spcBef>
                <a:spcPts val="300"/>
              </a:spcBef>
              <a:spcAft>
                <a:spcPts val="300"/>
              </a:spcAft>
              <a:buFont typeface="Wingdings" panose="05000000000000000000" pitchFamily="2" charset="2"/>
              <a:buChar char=""/>
            </a:pPr>
            <a:r>
              <a:rPr lang="en-CA" sz="1600" b="1" dirty="0"/>
              <a:t>Challenge 5: </a:t>
            </a:r>
            <a:r>
              <a:rPr lang="en-CA" sz="1600" dirty="0"/>
              <a:t>My ecological footprint</a:t>
            </a:r>
          </a:p>
        </p:txBody>
      </p:sp>
      <p:sp>
        <p:nvSpPr>
          <p:cNvPr id="6" name="Rectangle 5"/>
          <p:cNvSpPr/>
          <p:nvPr/>
        </p:nvSpPr>
        <p:spPr>
          <a:xfrm>
            <a:off x="0" y="0"/>
            <a:ext cx="9144000" cy="6858000"/>
          </a:xfrm>
          <a:prstGeom prst="rect">
            <a:avLst/>
          </a:prstGeom>
          <a:noFill/>
          <a:ln w="107950" cap="sq" cmpd="sng">
            <a:solidFill>
              <a:srgbClr val="01856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Tree>
    <p:extLst>
      <p:ext uri="{BB962C8B-B14F-4D97-AF65-F5344CB8AC3E}">
        <p14:creationId xmlns:p14="http://schemas.microsoft.com/office/powerpoint/2010/main" val="3561880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628650" y="324675"/>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dirty="0"/>
              <a:t>Consuming and overconsuming:</a:t>
            </a:r>
          </a:p>
          <a:p>
            <a:r>
              <a:rPr lang="en-CA" sz="4000" dirty="0"/>
              <a:t>what is the difference?</a:t>
            </a:r>
          </a:p>
        </p:txBody>
      </p:sp>
      <p:pic>
        <p:nvPicPr>
          <p:cNvPr id="3" name="Image 2"/>
          <p:cNvPicPr>
            <a:picLocks noChangeAspect="1"/>
          </p:cNvPicPr>
          <p:nvPr/>
        </p:nvPicPr>
        <p:blipFill rotWithShape="1">
          <a:blip r:embed="rId3"/>
          <a:srcRect t="12636" b="20263"/>
          <a:stretch/>
        </p:blipFill>
        <p:spPr>
          <a:xfrm>
            <a:off x="628650" y="4246992"/>
            <a:ext cx="2622620" cy="2486558"/>
          </a:xfrm>
          <a:prstGeom prst="rect">
            <a:avLst/>
          </a:prstGeom>
        </p:spPr>
      </p:pic>
      <p:pic>
        <p:nvPicPr>
          <p:cNvPr id="1036" name="Picture 12" descr="RÃ©sultats de recherche d'images pour Â«Â achats Ã©cologiqueÂ Â»"/>
          <p:cNvPicPr>
            <a:picLocks noChangeAspect="1" noChangeArrowheads="1"/>
          </p:cNvPicPr>
          <p:nvPr/>
        </p:nvPicPr>
        <p:blipFill rotWithShape="1">
          <a:blip r:embed="rId4">
            <a:extLst>
              <a:ext uri="{28A0092B-C50C-407E-A947-70E740481C1C}">
                <a14:useLocalDpi xmlns:a14="http://schemas.microsoft.com/office/drawing/2010/main" val="0"/>
              </a:ext>
            </a:extLst>
          </a:blip>
          <a:srcRect l="14725" r="23718"/>
          <a:stretch/>
        </p:blipFill>
        <p:spPr bwMode="auto">
          <a:xfrm>
            <a:off x="628650" y="1690691"/>
            <a:ext cx="2622620" cy="2556301"/>
          </a:xfrm>
          <a:prstGeom prst="rect">
            <a:avLst/>
          </a:prstGeom>
          <a:noFill/>
          <a:extLst>
            <a:ext uri="{909E8E84-426E-40DD-AFC4-6F175D3DCCD1}">
              <a14:hiddenFill xmlns:a14="http://schemas.microsoft.com/office/drawing/2010/main">
                <a:solidFill>
                  <a:srgbClr val="FFFFFF"/>
                </a:solidFill>
              </a14:hiddenFill>
            </a:ext>
          </a:extLst>
        </p:spPr>
      </p:pic>
      <p:sp>
        <p:nvSpPr>
          <p:cNvPr id="5" name="Sous-titre 2"/>
          <p:cNvSpPr txBox="1">
            <a:spLocks/>
          </p:cNvSpPr>
          <p:nvPr/>
        </p:nvSpPr>
        <p:spPr>
          <a:xfrm>
            <a:off x="4041949" y="2265607"/>
            <a:ext cx="6858000" cy="9197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CA" dirty="0"/>
          </a:p>
        </p:txBody>
      </p:sp>
      <p:sp>
        <p:nvSpPr>
          <p:cNvPr id="2" name="Rectangle 1"/>
          <p:cNvSpPr/>
          <p:nvPr/>
        </p:nvSpPr>
        <p:spPr>
          <a:xfrm>
            <a:off x="3732019" y="1690691"/>
            <a:ext cx="4946929" cy="4524315"/>
          </a:xfrm>
          <a:prstGeom prst="rect">
            <a:avLst/>
          </a:prstGeom>
        </p:spPr>
        <p:txBody>
          <a:bodyPr wrap="square">
            <a:spAutoFit/>
          </a:bodyPr>
          <a:lstStyle/>
          <a:p>
            <a:pPr lvl="0" defTabSz="914400">
              <a:defRPr/>
            </a:pPr>
            <a:r>
              <a:rPr lang="en-CA" b="1" dirty="0">
                <a:solidFill>
                  <a:srgbClr val="F2BB18"/>
                </a:solidFill>
                <a:latin typeface="+mj-lt"/>
              </a:rPr>
              <a:t>Consuming is part of life. </a:t>
            </a:r>
            <a:endParaRPr lang="en-CA" sz="1800" b="1" dirty="0">
              <a:solidFill>
                <a:srgbClr val="F2BB18"/>
              </a:solidFill>
              <a:latin typeface="+mj-lt"/>
            </a:endParaRPr>
          </a:p>
          <a:p>
            <a:pPr lvl="0" defTabSz="914400">
              <a:defRPr/>
            </a:pPr>
            <a:endParaRPr lang="en-CA" sz="1800" dirty="0">
              <a:latin typeface="+mj-lt"/>
            </a:endParaRPr>
          </a:p>
          <a:p>
            <a:pPr lvl="0" defTabSz="914400">
              <a:defRPr/>
            </a:pPr>
            <a:r>
              <a:rPr lang="en-CA" dirty="0">
                <a:latin typeface="+mj-lt"/>
              </a:rPr>
              <a:t>We have basic needs that must be met: food, clothing, shelter, transportation, entertainment, education, and so on. Even our ancestors were consuming</a:t>
            </a:r>
            <a:r>
              <a:rPr lang="en-CA" sz="1800" dirty="0">
                <a:latin typeface="+mj-lt"/>
              </a:rPr>
              <a:t>! </a:t>
            </a:r>
          </a:p>
          <a:p>
            <a:pPr lvl="0" defTabSz="914400">
              <a:defRPr/>
            </a:pPr>
            <a:endParaRPr lang="en-CA" sz="1800" dirty="0">
              <a:latin typeface="+mj-lt"/>
            </a:endParaRPr>
          </a:p>
          <a:p>
            <a:pPr lvl="0" defTabSz="914400">
              <a:defRPr/>
            </a:pPr>
            <a:r>
              <a:rPr lang="en-CA" dirty="0">
                <a:latin typeface="+mj-lt"/>
              </a:rPr>
              <a:t>But our way of life has changed. Today, to meet these essential needs, there are enterprises, companies and manufacturers who offer different services and products. Consuming is therefore not bad in itself. The problem is </a:t>
            </a:r>
            <a:r>
              <a:rPr lang="en-CA" b="1" dirty="0">
                <a:solidFill>
                  <a:srgbClr val="F2BB18"/>
                </a:solidFill>
                <a:latin typeface="+mj-lt"/>
              </a:rPr>
              <a:t>overconsumption</a:t>
            </a:r>
            <a:r>
              <a:rPr lang="en-CA" sz="1800" dirty="0">
                <a:latin typeface="+mj-lt"/>
              </a:rPr>
              <a:t>. </a:t>
            </a:r>
          </a:p>
          <a:p>
            <a:pPr lvl="0" defTabSz="914400">
              <a:defRPr/>
            </a:pPr>
            <a:endParaRPr lang="en-CA" sz="1800" dirty="0">
              <a:latin typeface="+mj-lt"/>
            </a:endParaRPr>
          </a:p>
          <a:p>
            <a:pPr lvl="0" defTabSz="914400">
              <a:defRPr/>
            </a:pPr>
            <a:r>
              <a:rPr lang="en-CA" sz="1800" b="1" dirty="0">
                <a:solidFill>
                  <a:srgbClr val="F2BB18"/>
                </a:solidFill>
                <a:latin typeface="+mj-lt"/>
              </a:rPr>
              <a:t>How do we come to overconsume?</a:t>
            </a:r>
          </a:p>
          <a:p>
            <a:pPr lvl="0" defTabSz="914400">
              <a:defRPr/>
            </a:pPr>
            <a:endParaRPr lang="en-CA" sz="1800" dirty="0">
              <a:latin typeface="+mj-lt"/>
            </a:endParaRPr>
          </a:p>
          <a:p>
            <a:pPr lvl="0" defTabSz="914400">
              <a:defRPr/>
            </a:pPr>
            <a:r>
              <a:rPr lang="en-CA" i="1" dirty="0">
                <a:latin typeface="+mj-lt"/>
              </a:rPr>
              <a:t>(Have the students think about this question.)</a:t>
            </a:r>
            <a:endParaRPr lang="en-CA" sz="1800" i="1" dirty="0">
              <a:latin typeface="+mj-lt"/>
            </a:endParaRPr>
          </a:p>
        </p:txBody>
      </p:sp>
      <p:sp>
        <p:nvSpPr>
          <p:cNvPr id="9" name="Rectangle 8"/>
          <p:cNvSpPr/>
          <p:nvPr/>
        </p:nvSpPr>
        <p:spPr>
          <a:xfrm>
            <a:off x="0" y="0"/>
            <a:ext cx="9144000" cy="6858000"/>
          </a:xfrm>
          <a:prstGeom prst="rect">
            <a:avLst/>
          </a:prstGeom>
          <a:noFill/>
          <a:ln w="107950" cap="sq" cmpd="sng">
            <a:solidFill>
              <a:srgbClr val="01856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Tree>
    <p:extLst>
      <p:ext uri="{BB962C8B-B14F-4D97-AF65-F5344CB8AC3E}">
        <p14:creationId xmlns:p14="http://schemas.microsoft.com/office/powerpoint/2010/main" val="244895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noFill/>
          <a:ln w="107950" cap="sq" cmpd="sng">
            <a:solidFill>
              <a:srgbClr val="01856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 name="Titre 1"/>
          <p:cNvSpPr txBox="1">
            <a:spLocks/>
          </p:cNvSpPr>
          <p:nvPr/>
        </p:nvSpPr>
        <p:spPr>
          <a:xfrm>
            <a:off x="1" y="443208"/>
            <a:ext cx="9052559" cy="6606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t>Advertisements</a:t>
            </a:r>
          </a:p>
        </p:txBody>
      </p:sp>
    </p:spTree>
    <p:extLst>
      <p:ext uri="{BB962C8B-B14F-4D97-AF65-F5344CB8AC3E}">
        <p14:creationId xmlns:p14="http://schemas.microsoft.com/office/powerpoint/2010/main" val="3693295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hlinkClick r:id="rId3"/>
          </p:cNvPr>
          <p:cNvPicPr>
            <a:picLocks noChangeAspect="1"/>
          </p:cNvPicPr>
          <p:nvPr/>
        </p:nvPicPr>
        <p:blipFill rotWithShape="1">
          <a:blip r:embed="rId4"/>
          <a:srcRect t="2553" b="4967"/>
          <a:stretch/>
        </p:blipFill>
        <p:spPr>
          <a:xfrm>
            <a:off x="0" y="-30480"/>
            <a:ext cx="9144000" cy="6888480"/>
          </a:xfrm>
          <a:prstGeom prst="rect">
            <a:avLst/>
          </a:prstGeom>
        </p:spPr>
      </p:pic>
      <p:sp>
        <p:nvSpPr>
          <p:cNvPr id="5" name="ZoneTexte 4">
            <a:extLst>
              <a:ext uri="{FF2B5EF4-FFF2-40B4-BE49-F238E27FC236}">
                <a16:creationId xmlns:a16="http://schemas.microsoft.com/office/drawing/2014/main" id="{6072E76F-625D-F148-AF26-EF5A638A5306}"/>
              </a:ext>
            </a:extLst>
          </p:cNvPr>
          <p:cNvSpPr txBox="1"/>
          <p:nvPr/>
        </p:nvSpPr>
        <p:spPr>
          <a:xfrm>
            <a:off x="3602603" y="3311088"/>
            <a:ext cx="1938794" cy="1015663"/>
          </a:xfrm>
          <a:prstGeom prst="rect">
            <a:avLst/>
          </a:prstGeom>
          <a:solidFill>
            <a:schemeClr val="tx1"/>
          </a:solidFill>
        </p:spPr>
        <p:txBody>
          <a:bodyPr wrap="square" rtlCol="0">
            <a:spAutoFit/>
          </a:bodyPr>
          <a:lstStyle/>
          <a:p>
            <a:pPr algn="ctr"/>
            <a:r>
              <a:rPr lang="en-CA" sz="3000" dirty="0">
                <a:solidFill>
                  <a:schemeClr val="bg1"/>
                </a:solidFill>
              </a:rPr>
              <a:t>What is this?</a:t>
            </a:r>
            <a:endParaRPr lang="en-CA" sz="1400" dirty="0">
              <a:solidFill>
                <a:schemeClr val="bg1"/>
              </a:solidFill>
            </a:endParaRPr>
          </a:p>
        </p:txBody>
      </p:sp>
      <p:sp>
        <p:nvSpPr>
          <p:cNvPr id="9" name="Rectangle 8"/>
          <p:cNvSpPr/>
          <p:nvPr/>
        </p:nvSpPr>
        <p:spPr>
          <a:xfrm>
            <a:off x="0" y="0"/>
            <a:ext cx="9144000" cy="6858000"/>
          </a:xfrm>
          <a:prstGeom prst="rect">
            <a:avLst/>
          </a:prstGeom>
          <a:noFill/>
          <a:ln w="107950" cap="sq" cmpd="sng">
            <a:solidFill>
              <a:srgbClr val="01856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Tree>
    <p:extLst>
      <p:ext uri="{BB962C8B-B14F-4D97-AF65-F5344CB8AC3E}">
        <p14:creationId xmlns:p14="http://schemas.microsoft.com/office/powerpoint/2010/main" val="280409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hlinkClick r:id="rId2"/>
          </p:cNvPr>
          <p:cNvPicPr>
            <a:picLocks noChangeAspect="1"/>
          </p:cNvPicPr>
          <p:nvPr/>
        </p:nvPicPr>
        <p:blipFill>
          <a:blip r:embed="rId3"/>
          <a:stretch>
            <a:fillRect/>
          </a:stretch>
        </p:blipFill>
        <p:spPr>
          <a:xfrm>
            <a:off x="-13293" y="-1"/>
            <a:ext cx="9170583" cy="6858001"/>
          </a:xfrm>
          <a:prstGeom prst="rect">
            <a:avLst/>
          </a:prstGeom>
        </p:spPr>
      </p:pic>
      <p:sp>
        <p:nvSpPr>
          <p:cNvPr id="4" name="Rectangle 3"/>
          <p:cNvSpPr/>
          <p:nvPr/>
        </p:nvSpPr>
        <p:spPr>
          <a:xfrm>
            <a:off x="0" y="0"/>
            <a:ext cx="9144000" cy="6858000"/>
          </a:xfrm>
          <a:prstGeom prst="rect">
            <a:avLst/>
          </a:prstGeom>
          <a:noFill/>
          <a:ln w="107950" cap="sq" cmpd="sng">
            <a:solidFill>
              <a:srgbClr val="01856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Tree>
    <p:extLst>
      <p:ext uri="{BB962C8B-B14F-4D97-AF65-F5344CB8AC3E}">
        <p14:creationId xmlns:p14="http://schemas.microsoft.com/office/powerpoint/2010/main" val="4141803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hlinkClick r:id="rId3"/>
          </p:cNvPr>
          <p:cNvPicPr>
            <a:picLocks noChangeAspect="1"/>
          </p:cNvPicPr>
          <p:nvPr/>
        </p:nvPicPr>
        <p:blipFill>
          <a:blip r:embed="rId4"/>
          <a:stretch>
            <a:fillRect/>
          </a:stretch>
        </p:blipFill>
        <p:spPr>
          <a:xfrm>
            <a:off x="20541" y="-15475"/>
            <a:ext cx="9123459" cy="6873476"/>
          </a:xfrm>
          <a:prstGeom prst="rect">
            <a:avLst/>
          </a:prstGeom>
        </p:spPr>
      </p:pic>
      <p:sp>
        <p:nvSpPr>
          <p:cNvPr id="4" name="ZoneTexte 3">
            <a:extLst>
              <a:ext uri="{FF2B5EF4-FFF2-40B4-BE49-F238E27FC236}">
                <a16:creationId xmlns:a16="http://schemas.microsoft.com/office/drawing/2014/main" id="{6072E76F-625D-F148-AF26-EF5A638A5306}"/>
              </a:ext>
            </a:extLst>
          </p:cNvPr>
          <p:cNvSpPr txBox="1"/>
          <p:nvPr/>
        </p:nvSpPr>
        <p:spPr>
          <a:xfrm>
            <a:off x="1527887" y="3130218"/>
            <a:ext cx="6088226" cy="1015663"/>
          </a:xfrm>
          <a:prstGeom prst="rect">
            <a:avLst/>
          </a:prstGeom>
          <a:solidFill>
            <a:schemeClr val="tx1"/>
          </a:solidFill>
        </p:spPr>
        <p:txBody>
          <a:bodyPr wrap="square" rtlCol="0">
            <a:spAutoFit/>
          </a:bodyPr>
          <a:lstStyle/>
          <a:p>
            <a:pPr algn="ctr"/>
            <a:r>
              <a:rPr lang="en-CA" sz="3000" dirty="0">
                <a:solidFill>
                  <a:schemeClr val="bg1"/>
                </a:solidFill>
              </a:rPr>
              <a:t>60,000 plastic bags are thrown away every 5 seconds </a:t>
            </a:r>
            <a:r>
              <a:rPr lang="en-CA" sz="1400" dirty="0">
                <a:solidFill>
                  <a:schemeClr val="bg1"/>
                </a:solidFill>
              </a:rPr>
              <a:t>(U.S.A.)</a:t>
            </a:r>
          </a:p>
        </p:txBody>
      </p:sp>
      <p:sp>
        <p:nvSpPr>
          <p:cNvPr id="5" name="Rectangle 4"/>
          <p:cNvSpPr/>
          <p:nvPr/>
        </p:nvSpPr>
        <p:spPr>
          <a:xfrm>
            <a:off x="0" y="0"/>
            <a:ext cx="9144000" cy="6858000"/>
          </a:xfrm>
          <a:prstGeom prst="rect">
            <a:avLst/>
          </a:prstGeom>
          <a:noFill/>
          <a:ln w="107950" cap="sq" cmpd="sng">
            <a:solidFill>
              <a:srgbClr val="01856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Tree>
    <p:extLst>
      <p:ext uri="{BB962C8B-B14F-4D97-AF65-F5344CB8AC3E}">
        <p14:creationId xmlns:p14="http://schemas.microsoft.com/office/powerpoint/2010/main" val="105809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hlinkClick r:id="rId3"/>
          </p:cNvPr>
          <p:cNvPicPr>
            <a:picLocks noChangeAspect="1"/>
          </p:cNvPicPr>
          <p:nvPr/>
        </p:nvPicPr>
        <p:blipFill>
          <a:blip r:embed="rId4"/>
          <a:stretch>
            <a:fillRect/>
          </a:stretch>
        </p:blipFill>
        <p:spPr>
          <a:xfrm>
            <a:off x="-24353" y="0"/>
            <a:ext cx="9168353" cy="6858000"/>
          </a:xfrm>
          <a:prstGeom prst="rect">
            <a:avLst/>
          </a:prstGeom>
        </p:spPr>
      </p:pic>
      <p:sp>
        <p:nvSpPr>
          <p:cNvPr id="5" name="ZoneTexte 4">
            <a:extLst>
              <a:ext uri="{FF2B5EF4-FFF2-40B4-BE49-F238E27FC236}">
                <a16:creationId xmlns:a16="http://schemas.microsoft.com/office/drawing/2014/main" id="{6072E76F-625D-F148-AF26-EF5A638A5306}"/>
              </a:ext>
            </a:extLst>
          </p:cNvPr>
          <p:cNvSpPr txBox="1"/>
          <p:nvPr/>
        </p:nvSpPr>
        <p:spPr>
          <a:xfrm>
            <a:off x="3392740" y="3311088"/>
            <a:ext cx="1938794" cy="1015663"/>
          </a:xfrm>
          <a:prstGeom prst="rect">
            <a:avLst/>
          </a:prstGeom>
          <a:solidFill>
            <a:schemeClr val="tx1"/>
          </a:solidFill>
        </p:spPr>
        <p:txBody>
          <a:bodyPr wrap="square" rtlCol="0">
            <a:spAutoFit/>
          </a:bodyPr>
          <a:lstStyle/>
          <a:p>
            <a:pPr algn="ctr"/>
            <a:r>
              <a:rPr lang="en-CA" sz="3000" dirty="0">
                <a:solidFill>
                  <a:schemeClr val="bg1"/>
                </a:solidFill>
              </a:rPr>
              <a:t>What is this?</a:t>
            </a:r>
            <a:endParaRPr lang="en-CA" sz="1400" dirty="0">
              <a:solidFill>
                <a:schemeClr val="bg1"/>
              </a:solidFill>
            </a:endParaRPr>
          </a:p>
        </p:txBody>
      </p:sp>
      <p:sp>
        <p:nvSpPr>
          <p:cNvPr id="6" name="Rectangle 5"/>
          <p:cNvSpPr/>
          <p:nvPr/>
        </p:nvSpPr>
        <p:spPr>
          <a:xfrm>
            <a:off x="0" y="0"/>
            <a:ext cx="9144000" cy="6858000"/>
          </a:xfrm>
          <a:prstGeom prst="rect">
            <a:avLst/>
          </a:prstGeom>
          <a:noFill/>
          <a:ln w="107950" cap="sq" cmpd="sng">
            <a:solidFill>
              <a:srgbClr val="01856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Tree>
    <p:extLst>
      <p:ext uri="{BB962C8B-B14F-4D97-AF65-F5344CB8AC3E}">
        <p14:creationId xmlns:p14="http://schemas.microsoft.com/office/powerpoint/2010/main" val="151531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hlinkClick r:id="rId2"/>
          </p:cNvPr>
          <p:cNvPicPr>
            <a:picLocks noChangeAspect="1"/>
          </p:cNvPicPr>
          <p:nvPr/>
        </p:nvPicPr>
        <p:blipFill rotWithShape="1">
          <a:blip r:embed="rId3"/>
          <a:srcRect r="1848"/>
          <a:stretch/>
        </p:blipFill>
        <p:spPr>
          <a:xfrm>
            <a:off x="1" y="0"/>
            <a:ext cx="9174479" cy="6858123"/>
          </a:xfrm>
          <a:prstGeom prst="rect">
            <a:avLst/>
          </a:prstGeom>
        </p:spPr>
      </p:pic>
      <p:sp>
        <p:nvSpPr>
          <p:cNvPr id="5" name="Rectangle 4"/>
          <p:cNvSpPr/>
          <p:nvPr/>
        </p:nvSpPr>
        <p:spPr>
          <a:xfrm>
            <a:off x="0" y="0"/>
            <a:ext cx="9144000" cy="6858000"/>
          </a:xfrm>
          <a:prstGeom prst="rect">
            <a:avLst/>
          </a:prstGeom>
          <a:noFill/>
          <a:ln w="107950" cap="sq" cmpd="sng">
            <a:solidFill>
              <a:schemeClr val="bg2">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Tree>
    <p:extLst>
      <p:ext uri="{BB962C8B-B14F-4D97-AF65-F5344CB8AC3E}">
        <p14:creationId xmlns:p14="http://schemas.microsoft.com/office/powerpoint/2010/main" val="39773105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23"/>
</p:tagLst>
</file>

<file path=ppt/tags/tag10.xml><?xml version="1.0" encoding="utf-8"?>
<p:tagLst xmlns:a="http://schemas.openxmlformats.org/drawingml/2006/main" xmlns:r="http://schemas.openxmlformats.org/officeDocument/2006/relationships" xmlns:p="http://schemas.openxmlformats.org/presentationml/2006/main">
  <p:tag name="NUM" val="32"/>
</p:tagLst>
</file>

<file path=ppt/tags/tag11.xml><?xml version="1.0" encoding="utf-8"?>
<p:tagLst xmlns:a="http://schemas.openxmlformats.org/drawingml/2006/main" xmlns:r="http://schemas.openxmlformats.org/officeDocument/2006/relationships" xmlns:p="http://schemas.openxmlformats.org/presentationml/2006/main">
  <p:tag name="NUM" val="7"/>
</p:tagLst>
</file>

<file path=ppt/tags/tag12.xml><?xml version="1.0" encoding="utf-8"?>
<p:tagLst xmlns:a="http://schemas.openxmlformats.org/drawingml/2006/main" xmlns:r="http://schemas.openxmlformats.org/officeDocument/2006/relationships" xmlns:p="http://schemas.openxmlformats.org/presentationml/2006/main">
  <p:tag name="NUM" val="8"/>
</p:tagLst>
</file>

<file path=ppt/tags/tag13.xml><?xml version="1.0" encoding="utf-8"?>
<p:tagLst xmlns:a="http://schemas.openxmlformats.org/drawingml/2006/main" xmlns:r="http://schemas.openxmlformats.org/officeDocument/2006/relationships" xmlns:p="http://schemas.openxmlformats.org/presentationml/2006/main">
  <p:tag name="NUM" val="9"/>
</p:tagLst>
</file>

<file path=ppt/tags/tag2.xml><?xml version="1.0" encoding="utf-8"?>
<p:tagLst xmlns:a="http://schemas.openxmlformats.org/drawingml/2006/main" xmlns:r="http://schemas.openxmlformats.org/officeDocument/2006/relationships" xmlns:p="http://schemas.openxmlformats.org/presentationml/2006/main">
  <p:tag name="NUM" val="24"/>
</p:tagLst>
</file>

<file path=ppt/tags/tag3.xml><?xml version="1.0" encoding="utf-8"?>
<p:tagLst xmlns:a="http://schemas.openxmlformats.org/drawingml/2006/main" xmlns:r="http://schemas.openxmlformats.org/officeDocument/2006/relationships" xmlns:p="http://schemas.openxmlformats.org/presentationml/2006/main">
  <p:tag name="NUM" val="25"/>
</p:tagLst>
</file>

<file path=ppt/tags/tag4.xml><?xml version="1.0" encoding="utf-8"?>
<p:tagLst xmlns:a="http://schemas.openxmlformats.org/drawingml/2006/main" xmlns:r="http://schemas.openxmlformats.org/officeDocument/2006/relationships" xmlns:p="http://schemas.openxmlformats.org/presentationml/2006/main">
  <p:tag name="NUM" val="26"/>
</p:tagLst>
</file>

<file path=ppt/tags/tag5.xml><?xml version="1.0" encoding="utf-8"?>
<p:tagLst xmlns:a="http://schemas.openxmlformats.org/drawingml/2006/main" xmlns:r="http://schemas.openxmlformats.org/officeDocument/2006/relationships" xmlns:p="http://schemas.openxmlformats.org/presentationml/2006/main">
  <p:tag name="NUM" val="27"/>
</p:tagLst>
</file>

<file path=ppt/tags/tag6.xml><?xml version="1.0" encoding="utf-8"?>
<p:tagLst xmlns:a="http://schemas.openxmlformats.org/drawingml/2006/main" xmlns:r="http://schemas.openxmlformats.org/officeDocument/2006/relationships" xmlns:p="http://schemas.openxmlformats.org/presentationml/2006/main">
  <p:tag name="NUM" val="28"/>
</p:tagLst>
</file>

<file path=ppt/tags/tag7.xml><?xml version="1.0" encoding="utf-8"?>
<p:tagLst xmlns:a="http://schemas.openxmlformats.org/drawingml/2006/main" xmlns:r="http://schemas.openxmlformats.org/officeDocument/2006/relationships" xmlns:p="http://schemas.openxmlformats.org/presentationml/2006/main">
  <p:tag name="NUM" val="29"/>
</p:tagLst>
</file>

<file path=ppt/tags/tag8.xml><?xml version="1.0" encoding="utf-8"?>
<p:tagLst xmlns:a="http://schemas.openxmlformats.org/drawingml/2006/main" xmlns:r="http://schemas.openxmlformats.org/officeDocument/2006/relationships" xmlns:p="http://schemas.openxmlformats.org/presentationml/2006/main">
  <p:tag name="NUM" val="30"/>
</p:tagLst>
</file>

<file path=ppt/tags/tag9.xml><?xml version="1.0" encoding="utf-8"?>
<p:tagLst xmlns:a="http://schemas.openxmlformats.org/drawingml/2006/main" xmlns:r="http://schemas.openxmlformats.org/officeDocument/2006/relationships" xmlns:p="http://schemas.openxmlformats.org/presentationml/2006/main">
  <p:tag name="NUM" val="31"/>
</p:tagLst>
</file>

<file path=ppt/theme/theme1.xml><?xml version="1.0" encoding="utf-8"?>
<a:theme xmlns:a="http://schemas.openxmlformats.org/drawingml/2006/main" name="Métropolitain">
  <a:themeElements>
    <a:clrScheme name="Personnalisé 6">
      <a:dk1>
        <a:sysClr val="windowText" lastClr="000000"/>
      </a:dk1>
      <a:lt1>
        <a:sysClr val="window" lastClr="FFFFFF"/>
      </a:lt1>
      <a:dk2>
        <a:srgbClr val="455F51"/>
      </a:dk2>
      <a:lt2>
        <a:srgbClr val="E3DED1"/>
      </a:lt2>
      <a:accent1>
        <a:srgbClr val="018569"/>
      </a:accent1>
      <a:accent2>
        <a:srgbClr val="8AB833"/>
      </a:accent2>
      <a:accent3>
        <a:srgbClr val="C0CF3A"/>
      </a:accent3>
      <a:accent4>
        <a:srgbClr val="029676"/>
      </a:accent4>
      <a:accent5>
        <a:srgbClr val="4AB5C4"/>
      </a:accent5>
      <a:accent6>
        <a:srgbClr val="0989B1"/>
      </a:accent6>
      <a:hlink>
        <a:srgbClr val="018569"/>
      </a:hlink>
      <a:folHlink>
        <a:srgbClr val="BA6906"/>
      </a:folHlink>
    </a:clrScheme>
    <a:fontScheme name="Métropolitai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étropolitai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3A8A2BB7-7C5E-4EB2-B1F1-CFFF0F57E773}"/>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36311DA854B44595DF7EE133048D3F" ma:contentTypeVersion="25" ma:contentTypeDescription="Crée un document." ma:contentTypeScope="" ma:versionID="1d9bed1010ca322f04b9f7f0095797e3">
  <xsd:schema xmlns:xsd="http://www.w3.org/2001/XMLSchema" xmlns:xs="http://www.w3.org/2001/XMLSchema" xmlns:p="http://schemas.microsoft.com/office/2006/metadata/properties" xmlns:ns2="1c100512-6263-4d20-a870-5f24a1a3764a" xmlns:ns3="32d18d87-bd83-412f-a782-79d7f63fe6b9" targetNamespace="http://schemas.microsoft.com/office/2006/metadata/properties" ma:root="true" ma:fieldsID="ceb76a47f9af07cbec020eb79ce2996d" ns2:_="" ns3:_="">
    <xsd:import namespace="1c100512-6263-4d20-a870-5f24a1a3764a"/>
    <xsd:import namespace="32d18d87-bd83-412f-a782-79d7f63fe6b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Cote" minOccurs="0"/>
                <xsd:element ref="ns2:Datedefermeture" minOccurs="0"/>
                <xsd:element ref="ns2:Ann_x00e9_efinanci_x00e8_re" minOccurs="0"/>
                <xsd:element ref="ns2:Contractant" minOccurs="0"/>
                <xsd:element ref="ns2:_x00c9_quipe" minOccurs="0"/>
                <xsd:element ref="ns2:Fournisseur" minOccurs="0"/>
                <xsd:element ref="ns2:Traducteur_x002e_e" minOccurs="0"/>
                <xsd:element ref="ns2:Typededocum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100512-6263-4d20-a870-5f24a1a376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ee0338e-0b98-41eb-b388-a607f521180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Cote" ma:index="25" nillable="true" ma:displayName="Cote" ma:format="Dropdown" ma:internalName="Cote">
      <xsd:simpleType>
        <xsd:restriction base="dms:Choice">
          <xsd:enumeration value="A340 Rapports administratifs"/>
          <xsd:enumeration value="A413 Rencontres administratives régulières"/>
          <xsd:enumeration value="A640 Contrats de services"/>
          <xsd:enumeration value="A650 Droits d'auteurs"/>
          <xsd:enumeration value="C113 Paiement des factures"/>
          <xsd:enumeration value="C114 Suivi des fournisseurs"/>
          <xsd:enumeration value="G110 Messagerie interne"/>
          <xsd:enumeration value="G121 Gestion de l'intranet"/>
          <xsd:enumeration value="G122 Gestion de teams"/>
          <xsd:enumeration value="G123 Gestion des nouvelles internes"/>
          <xsd:enumeration value="G124 Conception d'outils de travail"/>
          <xsd:enumeration value="G211 Identité visuelle"/>
          <xsd:enumeration value="G212 Gestion du site internet"/>
          <xsd:enumeration value="G213 Planification de communication"/>
          <xsd:enumeration value="G214 Réseaux sociaux"/>
          <xsd:enumeration value="G221 Relations médiatiques"/>
          <xsd:enumeration value="G222 Relations avec les organismes externes"/>
          <xsd:enumeration value="G223 Relations avec les Premières Nations"/>
          <xsd:enumeration value="K210 Traductions"/>
        </xsd:restriction>
      </xsd:simpleType>
    </xsd:element>
    <xsd:element name="Datedefermeture" ma:index="26" nillable="true" ma:displayName="Date de fermeture" ma:format="DateOnly" ma:internalName="Datedefermeture">
      <xsd:simpleType>
        <xsd:restriction base="dms:DateTime"/>
      </xsd:simpleType>
    </xsd:element>
    <xsd:element name="Ann_x00e9_efinanci_x00e8_re" ma:index="27" nillable="true" ma:displayName="Année financière" ma:format="Dropdown" ma:internalName="Ann_x00e9_efinanci_x00e8_re">
      <xsd:simpleType>
        <xsd:restriction base="dms:Choice">
          <xsd:enumeration value="2023-2024"/>
          <xsd:enumeration value="2022-2023"/>
          <xsd:enumeration value="2021-2022"/>
          <xsd:enumeration value="2020-2021"/>
          <xsd:enumeration value="2019-2020"/>
          <xsd:enumeration value="2018-2019"/>
          <xsd:enumeration value="2017-2018"/>
          <xsd:enumeration value="2016-2017"/>
        </xsd:restriction>
      </xsd:simpleType>
    </xsd:element>
    <xsd:element name="Contractant" ma:index="28" nillable="true" ma:displayName="Contractant" ma:format="Dropdown" ma:internalName="Contractant">
      <xsd:simpleType>
        <xsd:restriction base="dms:Text">
          <xsd:maxLength value="255"/>
        </xsd:restriction>
      </xsd:simpleType>
    </xsd:element>
    <xsd:element name="_x00c9_quipe" ma:index="29" nillable="true" ma:displayName="Équipe" ma:format="Dropdown" ma:internalName="_x00c9_quipe">
      <xsd:complexType>
        <xsd:complexContent>
          <xsd:extension base="dms:MultiChoice">
            <xsd:sequence>
              <xsd:element name="Value" maxOccurs="unbounded" minOccurs="0" nillable="true">
                <xsd:simpleType>
                  <xsd:restriction base="dms:Choice">
                    <xsd:enumeration value="Administration"/>
                    <xsd:enumeration value="Changements climatiques"/>
                    <xsd:enumeration value="Communication"/>
                    <xsd:enumeration value="Conservation et biodiversité"/>
                    <xsd:enumeration value="Consultations"/>
                    <xsd:enumeration value="Environnement et Eau"/>
                    <xsd:enumeration value="ERA"/>
                    <xsd:enumeration value="Finances"/>
                    <xsd:enumeration value="Géomatique"/>
                    <xsd:enumeration value="Gestion documentaire"/>
                    <xsd:enumeration value="Matières résiduelles"/>
                    <xsd:enumeration value="PCG"/>
                    <xsd:enumeration value="Ressources humaines"/>
                  </xsd:restriction>
                </xsd:simpleType>
              </xsd:element>
            </xsd:sequence>
          </xsd:extension>
        </xsd:complexContent>
      </xsd:complexType>
    </xsd:element>
    <xsd:element name="Fournisseur" ma:index="30" nillable="true" ma:displayName="Fournisseur" ma:format="Dropdown" ma:internalName="Fournisseur">
      <xsd:simpleType>
        <xsd:restriction base="dms:Text">
          <xsd:maxLength value="255"/>
        </xsd:restriction>
      </xsd:simpleType>
    </xsd:element>
    <xsd:element name="Traducteur_x002e_e" ma:index="31" nillable="true" ma:displayName="Traducteur" ma:format="Dropdown" ma:internalName="Traducteur_x002e_e">
      <xsd:simpleType>
        <xsd:restriction base="dms:Text">
          <xsd:maxLength value="255"/>
        </xsd:restriction>
      </xsd:simpleType>
    </xsd:element>
    <xsd:element name="Typededocument" ma:index="32" nillable="true" ma:displayName="Type de document" ma:format="Dropdown" ma:internalName="Typededocument">
      <xsd:simpleType>
        <xsd:restriction base="dms:Choice">
          <xsd:enumeration value="Communiqué de presse"/>
          <xsd:enumeration value="Contrat"/>
          <xsd:enumeration value="Courriel"/>
          <xsd:enumeration value="Document de support"/>
          <xsd:enumeration value="Entente"/>
          <xsd:enumeration value="Facture"/>
          <xsd:enumeration value="Formulaire"/>
          <xsd:enumeration value="Gabarit"/>
          <xsd:enumeration value="Lettre ou avis"/>
          <xsd:enumeration value="Politique ou directive"/>
          <xsd:enumeration value="Procédure ou guide"/>
          <xsd:enumeration value="Rapport d'activités"/>
          <xsd:enumeration value="Référence externe"/>
          <xsd:enumeration value="Référence interne"/>
          <xsd:enumeration value="Schéma"/>
          <xsd:enumeration value="Soumission"/>
        </xsd:restriction>
      </xsd:simpleType>
    </xsd:element>
  </xsd:schema>
  <xsd:schema xmlns:xsd="http://www.w3.org/2001/XMLSchema" xmlns:xs="http://www.w3.org/2001/XMLSchema" xmlns:dms="http://schemas.microsoft.com/office/2006/documentManagement/types" xmlns:pc="http://schemas.microsoft.com/office/infopath/2007/PartnerControls" targetNamespace="32d18d87-bd83-412f-a782-79d7f63fe6b9"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ae6b9c8c-bbe7-4244-8735-6c748268de5f}" ma:internalName="TaxCatchAll" ma:showField="CatchAllData" ma:web="32d18d87-bd83-412f-a782-79d7f63fe6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2d18d87-bd83-412f-a782-79d7f63fe6b9" xsi:nil="true"/>
    <lcf76f155ced4ddcb4097134ff3c332f xmlns="1c100512-6263-4d20-a870-5f24a1a3764a">
      <Terms xmlns="http://schemas.microsoft.com/office/infopath/2007/PartnerControls"/>
    </lcf76f155ced4ddcb4097134ff3c332f>
    <Datedefermeture xmlns="1c100512-6263-4d20-a870-5f24a1a3764a" xsi:nil="true"/>
    <Contractant xmlns="1c100512-6263-4d20-a870-5f24a1a3764a" xsi:nil="true"/>
    <Fournisseur xmlns="1c100512-6263-4d20-a870-5f24a1a3764a" xsi:nil="true"/>
    <Ann_x00e9_efinanci_x00e8_re xmlns="1c100512-6263-4d20-a870-5f24a1a3764a" xsi:nil="true"/>
    <_x00c9_quipe xmlns="1c100512-6263-4d20-a870-5f24a1a3764a" xsi:nil="true"/>
    <Cote xmlns="1c100512-6263-4d20-a870-5f24a1a3764a" xsi:nil="true"/>
    <Traducteur_x002e_e xmlns="1c100512-6263-4d20-a870-5f24a1a3764a" xsi:nil="true"/>
    <Typededocument xmlns="1c100512-6263-4d20-a870-5f24a1a3764a" xsi:nil="true"/>
  </documentManagement>
</p:properties>
</file>

<file path=customXml/itemProps1.xml><?xml version="1.0" encoding="utf-8"?>
<ds:datastoreItem xmlns:ds="http://schemas.openxmlformats.org/officeDocument/2006/customXml" ds:itemID="{8D6A00C0-E63B-4208-8E46-7B8977DF8EDA}"/>
</file>

<file path=customXml/itemProps2.xml><?xml version="1.0" encoding="utf-8"?>
<ds:datastoreItem xmlns:ds="http://schemas.openxmlformats.org/officeDocument/2006/customXml" ds:itemID="{D92CD3B1-AE2D-4156-B7F8-2D6BD651860E}"/>
</file>

<file path=customXml/itemProps3.xml><?xml version="1.0" encoding="utf-8"?>
<ds:datastoreItem xmlns:ds="http://schemas.openxmlformats.org/officeDocument/2006/customXml" ds:itemID="{CC2CC403-6B13-430E-9BA1-2198E90B75C7}"/>
</file>

<file path=docProps/app.xml><?xml version="1.0" encoding="utf-8"?>
<Properties xmlns="http://schemas.openxmlformats.org/officeDocument/2006/extended-properties" xmlns:vt="http://schemas.openxmlformats.org/officeDocument/2006/docPropsVTypes">
  <Template/>
  <TotalTime>1979</TotalTime>
  <Words>930</Words>
  <Application>Microsoft Office PowerPoint</Application>
  <PresentationFormat>On-screen Show (4:3)</PresentationFormat>
  <Paragraphs>101</Paragraphs>
  <Slides>20</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Arial Rounded MT Bold</vt:lpstr>
      <vt:lpstr>Calibri</vt:lpstr>
      <vt:lpstr>Calibri Light</vt:lpstr>
      <vt:lpstr>Century Gothic</vt:lpstr>
      <vt:lpstr>Wingdings</vt:lpstr>
      <vt:lpstr>Métropolitain</vt:lpstr>
      <vt:lpstr>My ecological footprint:  How can it be reduced?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Microsoft Office</dc:creator>
  <cp:lastModifiedBy>Chad OBrien</cp:lastModifiedBy>
  <cp:revision>231</cp:revision>
  <dcterms:created xsi:type="dcterms:W3CDTF">2018-04-11T12:38:56Z</dcterms:created>
  <dcterms:modified xsi:type="dcterms:W3CDTF">2019-10-28T18:57:55Z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0x010100F236311DA854B44595DF7EE133048D3F</vt:lpwstr>
  </property>
</Properties>
</file>